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6" r:id="rId1"/>
    <p:sldMasterId id="2147483707" r:id="rId2"/>
    <p:sldMasterId id="2147483708" r:id="rId3"/>
  </p:sldMasterIdLst>
  <p:notesMasterIdLst>
    <p:notesMasterId r:id="rId112"/>
  </p:notesMasterIdLst>
  <p:sldIdLst>
    <p:sldId id="36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F0AC2F5-B53E-4952-BDBF-183E2CADF888}">
          <p14:sldIdLst>
            <p14:sldId id="365"/>
            <p14:sldId id="258"/>
          </p14:sldIdLst>
        </p14:section>
        <p14:section name="Phương thức CEH hacking" id="{BE0FFB5D-7D07-4A71-AE2F-0DC3B7500001}">
          <p14:sldIdLst>
            <p14:sldId id="259"/>
            <p14:sldId id="260"/>
            <p14:sldId id="261"/>
          </p14:sldIdLst>
        </p14:section>
        <p14:section name="Bẻ khóa mật khẩu" id="{BBDA6F7A-C1DE-485D-96F7-111A66D4698C}">
          <p14:sldIdLst>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Lst>
        </p14:section>
        <p14:section name="Leo thang đặc quyền" id="{F998375A-EFEC-4681-A81F-C4B62EAA12FE}">
          <p14:sldIdLst>
            <p14:sldId id="290"/>
            <p14:sldId id="291"/>
            <p14:sldId id="292"/>
            <p14:sldId id="293"/>
            <p14:sldId id="294"/>
            <p14:sldId id="295"/>
            <p14:sldId id="296"/>
            <p14:sldId id="297"/>
            <p14:sldId id="298"/>
            <p14:sldId id="299"/>
            <p14:sldId id="300"/>
          </p14:sldIdLst>
        </p14:section>
        <p14:section name="Thực thi các ứng dụng" id="{883E70BD-04BF-4C93-B405-16C2962B090A}">
          <p14:sldIdLst>
            <p14:sldId id="301"/>
            <p14:sldId id="302"/>
            <p14:sldId id="303"/>
            <p14:sldId id="304"/>
            <p14:sldId id="305"/>
            <p14:sldId id="306"/>
            <p14:sldId id="307"/>
            <p14:sldId id="308"/>
            <p14:sldId id="309"/>
            <p14:sldId id="310"/>
            <p14:sldId id="311"/>
            <p14:sldId id="312"/>
            <p14:sldId id="313"/>
            <p14:sldId id="314"/>
            <p14:sldId id="315"/>
            <p14:sldId id="316"/>
          </p14:sldIdLst>
        </p14:section>
        <p14:section name="Ẩn file" id="{FBACA8C1-B15E-4ED2-9483-E141858482A6}">
          <p14:sldIdLst>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Lst>
        </p14:section>
        <p14:section name="Xóa dấu vết" id="{4AF7D647-CE27-4003-8E4C-32F46482D4C5}">
          <p14:sldIdLst>
            <p14:sldId id="345"/>
            <p14:sldId id="346"/>
            <p14:sldId id="347"/>
            <p14:sldId id="348"/>
            <p14:sldId id="349"/>
            <p14:sldId id="350"/>
            <p14:sldId id="351"/>
            <p14:sldId id="352"/>
            <p14:sldId id="353"/>
            <p14:sldId id="354"/>
            <p14:sldId id="355"/>
          </p14:sldIdLst>
        </p14:section>
        <p14:section name="Kiểm thử xâm nhập" id="{660C4E1A-C657-4B4F-A08E-090EF3F53165}">
          <p14:sldIdLst>
            <p14:sldId id="356"/>
            <p14:sldId id="357"/>
            <p14:sldId id="358"/>
            <p14:sldId id="359"/>
            <p14:sldId id="360"/>
            <p14:sldId id="361"/>
            <p14:sldId id="362"/>
            <p14:sldId id="363"/>
            <p14:sldId id="36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16D905-9A2E-4859-865B-619E80E0CFDA}">
  <a:tblStyle styleId="{4716D905-9A2E-4859-865B-619E80E0CFD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A17B27F4-073E-4F2B-A448-E3D89288AF6F}"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EED3FF4C-EDFE-4100-9C6A-062932FDB928}"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1CAD326-46C2-4F89-9085-3101A852881E}"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792" y="6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isdecisions.co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keydemon.com"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keycatcher.com"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relytec.com"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www.spyrix.com"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spytech-web.co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2481163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Người kiểm thử thâm nhập sử dụng kiến thức về hack hệ thống của họ để đánh giá tính bảo mật của các hệ thống mục tiêu. Là một người kiểm thử thâm nhập, bạn nên đánh giá tình trạng bảo mật của hệ thống mục tiêu của mình, bằng cách cố gắng phá vỡ tính bảo mật của nó thông qua việc mô phỏng các cuộc tấn công khác nhau theo cách mà kẻ tấn công bên ngoài sẽ làm. Có một số bước bạn cần làm theo để tiến hành kiểm tra thâm nhập hệ thống. Phần này sẽ hướng dẫn bạn cách tiến hành kiểm tra bút hack hệ thống, với sự trợ giúp của kiến thức thu được thông qua các bước hack hệ thống CEH.</a:t>
            </a:r>
            <a:endParaRPr/>
          </a:p>
        </p:txBody>
      </p:sp>
      <p:sp>
        <p:nvSpPr>
          <p:cNvPr id="2710" name="Google Shape;2710;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3" name="Google Shape;2743;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9" name="Google Shape;2779;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2" name="Google Shape;2802;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6" name="Google Shape;2826;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8" name="Google Shape;2848;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9" name="Google Shape;2849;p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8" name="Google Shape;2878;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2" name="Google Shape;2902;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3" name="Google Shape;2903;p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0" name="Google Shape;291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571" name="Google Shape;57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597" name="Google Shape;59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608" name="Google Shape;608;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56" name="Google Shape;756;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 name="Google Shape;78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83" name="Google Shape;783;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808" name="Google Shape;808;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351" name="Google Shape;35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853" name="Google Shape;853;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873" name="Google Shape;873;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898" name="Google Shape;898;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910" name="Google Shape;910;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947" name="Google Shape;947;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3" name="Google Shape;98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5" name="Google Shape;103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7" name="Google Shape;104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048" name="Google Shape;1048;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385" name="Google Shape;38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061" name="Google Shape;1061;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086" name="Google Shape;1086;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6" name="Google Shape;111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17" name="Google Shape;1117;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44" name="Google Shape;1144;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3" name="Google Shape;115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1400">
                <a:highlight>
                  <a:srgbClr val="FFFFFF"/>
                </a:highlight>
                <a:latin typeface="Times New Roman"/>
                <a:ea typeface="Times New Roman"/>
                <a:cs typeface="Times New Roman"/>
                <a:sym typeface="Times New Roman"/>
              </a:rPr>
              <a:t>- Tấn công leo thang đặc quyền theo chiều dọc: Trong leo theo đặc quyền theo chiều dọc, người dùng trái phép cố gắng truy cập vào các tài nguyên, chức năng và các đặc quyền khác thuộc về người dùng có quyền truy cập hợp pháp. </a:t>
            </a:r>
            <a:endParaRPr sz="2100">
              <a:solidFill>
                <a:srgbClr val="202124"/>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1200"/>
              </a:spcAft>
              <a:buClr>
                <a:schemeClr val="dk1"/>
              </a:buClr>
              <a:buSzPts val="1100"/>
              <a:buFont typeface="Arial"/>
              <a:buNone/>
            </a:pPr>
            <a:r>
              <a:rPr lang="en-US" sz="1400">
                <a:solidFill>
                  <a:srgbClr val="202124"/>
                </a:solidFill>
                <a:highlight>
                  <a:srgbClr val="FFFFFF"/>
                </a:highlight>
                <a:latin typeface="Times New Roman"/>
                <a:ea typeface="Times New Roman"/>
                <a:cs typeface="Times New Roman"/>
                <a:sym typeface="Times New Roman"/>
              </a:rPr>
              <a:t>- Tấn công leo thang đặc quyền theo chiều ngang: Trong leo thang đặc quyền theo chiều ngang, người dùng trái phép cố gắng giành quyền truy cập vào tài nguyên, và chức năng của người dùng có đặc quyền cao hơn ví dụ như ứng dụng hoặc quản trị website.</a:t>
            </a:r>
            <a:endParaRPr/>
          </a:p>
        </p:txBody>
      </p:sp>
      <p:sp>
        <p:nvSpPr>
          <p:cNvPr id="1186" name="Google Shape;118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5" name="Google Shape;119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1" name="Google Shape;122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just" rtl="0">
              <a:lnSpc>
                <a:spcPct val="115000"/>
              </a:lnSpc>
              <a:spcBef>
                <a:spcPts val="1200"/>
              </a:spcBef>
              <a:spcAft>
                <a:spcPts val="0"/>
              </a:spcAft>
              <a:buClr>
                <a:srgbClr val="202124"/>
              </a:buClr>
              <a:buSzPts val="1400"/>
              <a:buFont typeface="Times New Roman"/>
              <a:buChar char="-"/>
            </a:pPr>
            <a:r>
              <a:rPr lang="en-US" sz="1400">
                <a:solidFill>
                  <a:srgbClr val="202124"/>
                </a:solidFill>
                <a:highlight>
                  <a:srgbClr val="FFFFFF"/>
                </a:highlight>
                <a:latin typeface="Times New Roman"/>
                <a:ea typeface="Times New Roman"/>
                <a:cs typeface="Times New Roman"/>
                <a:sym typeface="Times New Roman"/>
              </a:rPr>
              <a:t>Lỗ hổng Spectre được tìm thấy trong nhiều bộ vi xử lý hiện đại như bộ vi xử lý Apple, AMD, ARM, Intel, Samsung và Qualcomm. Lỗ hổng này dẫn đến việc lừa bộ xử lý khai thác việc thực thi đầu để đọc dữ liệu bị hạn chế. Các bộ xử lý hiện đại áp dụng quá trình thực thi suy đoán để dự đoán để hoàn thành việc thực thi nhanh hơn.</a:t>
            </a:r>
            <a:endParaRPr sz="1400">
              <a:solidFill>
                <a:srgbClr val="202124"/>
              </a:solidFill>
              <a:highlight>
                <a:srgbClr val="FFFFFF"/>
              </a:highlight>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rgbClr val="202124"/>
              </a:buClr>
              <a:buSzPts val="1400"/>
              <a:buFont typeface="Times New Roman"/>
              <a:buChar char="-"/>
            </a:pPr>
            <a:r>
              <a:rPr lang="en-US" sz="1400">
                <a:solidFill>
                  <a:srgbClr val="202124"/>
                </a:solidFill>
                <a:highlight>
                  <a:srgbClr val="FFFFFF"/>
                </a:highlight>
                <a:latin typeface="Times New Roman"/>
                <a:ea typeface="Times New Roman"/>
                <a:cs typeface="Times New Roman"/>
                <a:sym typeface="Times New Roman"/>
              </a:rPr>
              <a:t>Lỗ hổng Meltdown được tìm thấy trong tất cả các bộ xử lý intel và bộ xử lý ARM do Apple triển khai. Lỗ hổng này dẫn đến việc đánh lừa quá trình truy cập bộ nhớ ngoài giới hạn bằng cách khai thác các cơ chế tối ưu hóa CPU như thực thi suy đoán. </a:t>
            </a:r>
            <a:endParaRPr sz="1400">
              <a:solidFill>
                <a:srgbClr val="202124"/>
              </a:solidFill>
              <a:highlight>
                <a:srgbClr val="FFFFFF"/>
              </a:highlight>
              <a:latin typeface="Times New Roman"/>
              <a:ea typeface="Times New Roman"/>
              <a:cs typeface="Times New Roman"/>
              <a:sym typeface="Times New Roman"/>
            </a:endParaRPr>
          </a:p>
        </p:txBody>
      </p:sp>
      <p:sp>
        <p:nvSpPr>
          <p:cNvPr id="1239" name="Google Shape;123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SzPts val="1100"/>
              <a:buNone/>
            </a:pPr>
            <a:r>
              <a:rPr lang="en-US" sz="1400">
                <a:highlight>
                  <a:srgbClr val="FFFFFF"/>
                </a:highlight>
                <a:latin typeface="Times New Roman"/>
                <a:ea typeface="Times New Roman"/>
                <a:cs typeface="Times New Roman"/>
                <a:sym typeface="Times New Roman"/>
              </a:rPr>
              <a:t>Kẻ tấn công nỗ lực tấn công vào hệ thống bằng cách sử dụng thông tin thu thập được trong quá trình lấy mẫu dấu vết, dò quét, liệt kê và phân tích lỗ hổng bảo mật.</a:t>
            </a:r>
            <a:endParaRPr sz="1400">
              <a:highlight>
                <a:srgbClr val="FFFFFF"/>
              </a:highlight>
              <a:latin typeface="Times New Roman"/>
              <a:ea typeface="Times New Roman"/>
              <a:cs typeface="Times New Roman"/>
              <a:sym typeface="Times New Roman"/>
            </a:endParaRPr>
          </a:p>
          <a:p>
            <a:pPr marL="457200" lvl="0" indent="-317500" algn="just" rtl="0">
              <a:lnSpc>
                <a:spcPct val="115000"/>
              </a:lnSpc>
              <a:spcBef>
                <a:spcPts val="1200"/>
              </a:spcBef>
              <a:spcAft>
                <a:spcPts val="0"/>
              </a:spcAft>
              <a:buSzPts val="1400"/>
              <a:buFont typeface="Times New Roman"/>
              <a:buChar char="-"/>
            </a:pPr>
            <a:r>
              <a:rPr lang="en-US" sz="1400">
                <a:highlight>
                  <a:srgbClr val="FFFFFF"/>
                </a:highlight>
                <a:latin typeface="Times New Roman"/>
                <a:ea typeface="Times New Roman"/>
                <a:cs typeface="Times New Roman"/>
                <a:sym typeface="Times New Roman"/>
              </a:rPr>
              <a:t>Footprinting: là quá trình tích lũy dữ liệu liên quan đến một môi trường cụ thể.Trong giai đoạn này, kẻ tấn công tạo ra hồ sơ của mục tiêu, lấy thông tin như dải địa chỉ IP, không gian và người sử dụng.</a:t>
            </a:r>
            <a:endParaRPr sz="1400">
              <a:highlight>
                <a:srgbClr val="FFFFFF"/>
              </a:highlight>
              <a:latin typeface="Times New Roman"/>
              <a:ea typeface="Times New Roman"/>
              <a:cs typeface="Times New Roman"/>
              <a:sym typeface="Times New Roman"/>
            </a:endParaRPr>
          </a:p>
          <a:p>
            <a:pPr marL="457200" lvl="0" indent="-317500" algn="just" rtl="0">
              <a:lnSpc>
                <a:spcPct val="115000"/>
              </a:lnSpc>
              <a:spcBef>
                <a:spcPts val="0"/>
              </a:spcBef>
              <a:spcAft>
                <a:spcPts val="0"/>
              </a:spcAft>
              <a:buSzPts val="1400"/>
              <a:buFont typeface="Times New Roman"/>
              <a:buChar char="-"/>
            </a:pPr>
            <a:r>
              <a:rPr lang="en-US" sz="1400">
                <a:highlight>
                  <a:srgbClr val="FFFFFF"/>
                </a:highlight>
                <a:latin typeface="Times New Roman"/>
                <a:ea typeface="Times New Roman"/>
                <a:cs typeface="Times New Roman"/>
                <a:sym typeface="Times New Roman"/>
              </a:rPr>
              <a:t>Dò quét: là một thủ tục để xác định các máy chủ đang hoạt động, các cổng đang mở và các dịch vụ không cần thiết được kích hoạt trên máy chủ cụ thể. Kẻ tấn công sử dụng các kiểu dò quét khác nhau như quét cổng, quét mạng và quét lỗ hổng của mạng hoặc hệ thống, giúp xác định các lỗ hổng có thể xảy ra.</a:t>
            </a:r>
            <a:endParaRPr sz="1400">
              <a:highlight>
                <a:srgbClr val="FFFFFF"/>
              </a:highlight>
              <a:latin typeface="Times New Roman"/>
              <a:ea typeface="Times New Roman"/>
              <a:cs typeface="Times New Roman"/>
              <a:sym typeface="Times New Roman"/>
            </a:endParaRPr>
          </a:p>
          <a:p>
            <a:pPr marL="457200" lvl="0" indent="-317500" algn="just" rtl="0">
              <a:lnSpc>
                <a:spcPct val="115000"/>
              </a:lnSpc>
              <a:spcBef>
                <a:spcPts val="0"/>
              </a:spcBef>
              <a:spcAft>
                <a:spcPts val="0"/>
              </a:spcAft>
              <a:buSzPts val="1400"/>
              <a:buFont typeface="Times New Roman"/>
              <a:buChar char="-"/>
            </a:pPr>
            <a:r>
              <a:rPr lang="en-US" sz="1400">
                <a:highlight>
                  <a:srgbClr val="FFFFFF"/>
                </a:highlight>
                <a:latin typeface="Times New Roman"/>
                <a:ea typeface="Times New Roman"/>
                <a:cs typeface="Times New Roman"/>
                <a:sym typeface="Times New Roman"/>
              </a:rPr>
              <a:t>Liệt kê: Liệt kê là một phương pháp xâm nhập, qua đó những kẻ tấn công thu thập thông tin như danh sách người dùng mạng, bảng định tuyến, lỗi bảo mật và dữ liệu của giao thức quản lý mạng đơn giản (SNMP).</a:t>
            </a:r>
            <a:endParaRPr sz="1400">
              <a:highlight>
                <a:srgbClr val="FFFFFF"/>
              </a:highlight>
              <a:latin typeface="Times New Roman"/>
              <a:ea typeface="Times New Roman"/>
              <a:cs typeface="Times New Roman"/>
              <a:sym typeface="Times New Roman"/>
            </a:endParaRPr>
          </a:p>
          <a:p>
            <a:pPr marL="457200" lvl="0" indent="-317500" algn="just" rtl="0">
              <a:lnSpc>
                <a:spcPct val="115000"/>
              </a:lnSpc>
              <a:spcBef>
                <a:spcPts val="0"/>
              </a:spcBef>
              <a:spcAft>
                <a:spcPts val="0"/>
              </a:spcAft>
              <a:buSzPts val="1400"/>
              <a:buFont typeface="Times New Roman"/>
              <a:buChar char="-"/>
            </a:pPr>
            <a:r>
              <a:rPr lang="en-US" sz="1400">
                <a:highlight>
                  <a:srgbClr val="FFFFFF"/>
                </a:highlight>
                <a:latin typeface="Times New Roman"/>
                <a:ea typeface="Times New Roman"/>
                <a:cs typeface="Times New Roman"/>
                <a:sym typeface="Times New Roman"/>
              </a:rPr>
              <a:t>Phân tích lỗ hổng: Phân tích lỗ hổng là kiểm tra khả năng của một hệ thống hoặc ứng dụng, bao gồm các thủ tục và kiểm soát bảo mật hiện tại, chống lại sự tấn công. Nó phát hiện và phân loại lỗ hổng bảo mật trong hệ thống máy tính, mạng và các kênh truyền thông.</a:t>
            </a:r>
            <a:endParaRPr sz="1400">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400">
                <a:highlight>
                  <a:srgbClr val="FFFFFF"/>
                </a:highlight>
                <a:latin typeface="Times New Roman"/>
                <a:ea typeface="Times New Roman"/>
                <a:cs typeface="Times New Roman"/>
                <a:sym typeface="Times New Roman"/>
              </a:rPr>
              <a:t>Để tấn công vào một hệ thống, những kẻ tấn công phải tuân theo một phương pháp nhất định.  Có 3 bước trong phương pháp hack CEH:</a:t>
            </a:r>
            <a:endParaRPr sz="1400">
              <a:highlight>
                <a:srgbClr val="FFFFFF"/>
              </a:highlight>
              <a:latin typeface="Times New Roman"/>
              <a:ea typeface="Times New Roman"/>
              <a:cs typeface="Times New Roman"/>
              <a:sym typeface="Times New Roman"/>
            </a:endParaRPr>
          </a:p>
          <a:p>
            <a:pPr marL="457200" lvl="0" indent="-317500" algn="just" rtl="0">
              <a:lnSpc>
                <a:spcPct val="115000"/>
              </a:lnSpc>
              <a:spcBef>
                <a:spcPts val="1200"/>
              </a:spcBef>
              <a:spcAft>
                <a:spcPts val="0"/>
              </a:spcAft>
              <a:buSzPts val="1400"/>
              <a:buFont typeface="Times New Roman"/>
              <a:buChar char="-"/>
            </a:pPr>
            <a:r>
              <a:rPr lang="en-US" sz="1400">
                <a:highlight>
                  <a:srgbClr val="FFFFFF"/>
                </a:highlight>
                <a:latin typeface="Times New Roman"/>
                <a:ea typeface="Times New Roman"/>
                <a:cs typeface="Times New Roman"/>
                <a:sym typeface="Times New Roman"/>
              </a:rPr>
              <a:t>Dành quyền truy cập</a:t>
            </a:r>
            <a:endParaRPr sz="1400">
              <a:highlight>
                <a:srgbClr val="FFFFFF"/>
              </a:highlight>
              <a:latin typeface="Times New Roman"/>
              <a:ea typeface="Times New Roman"/>
              <a:cs typeface="Times New Roman"/>
              <a:sym typeface="Times New Roman"/>
            </a:endParaRPr>
          </a:p>
          <a:p>
            <a:pPr marL="457200" lvl="0" indent="-317500" algn="just" rtl="0">
              <a:lnSpc>
                <a:spcPct val="115000"/>
              </a:lnSpc>
              <a:spcBef>
                <a:spcPts val="0"/>
              </a:spcBef>
              <a:spcAft>
                <a:spcPts val="0"/>
              </a:spcAft>
              <a:buSzPts val="1400"/>
              <a:buFont typeface="Times New Roman"/>
              <a:buChar char="-"/>
            </a:pPr>
            <a:r>
              <a:rPr lang="en-US" sz="1400">
                <a:highlight>
                  <a:srgbClr val="FFFFFF"/>
                </a:highlight>
                <a:latin typeface="Times New Roman"/>
                <a:ea typeface="Times New Roman"/>
                <a:cs typeface="Times New Roman"/>
                <a:sym typeface="Times New Roman"/>
              </a:rPr>
              <a:t>Duy trì truy cập</a:t>
            </a:r>
            <a:endParaRPr sz="1400">
              <a:highlight>
                <a:srgbClr val="FFFFFF"/>
              </a:highlight>
              <a:latin typeface="Times New Roman"/>
              <a:ea typeface="Times New Roman"/>
              <a:cs typeface="Times New Roman"/>
              <a:sym typeface="Times New Roman"/>
            </a:endParaRPr>
          </a:p>
          <a:p>
            <a:pPr marL="457200" lvl="0" indent="-317500" algn="just" rtl="0">
              <a:lnSpc>
                <a:spcPct val="115000"/>
              </a:lnSpc>
              <a:spcBef>
                <a:spcPts val="0"/>
              </a:spcBef>
              <a:spcAft>
                <a:spcPts val="0"/>
              </a:spcAft>
              <a:buSzPts val="1400"/>
              <a:buFont typeface="Times New Roman"/>
              <a:buChar char="-"/>
            </a:pPr>
            <a:r>
              <a:rPr lang="en-US" sz="1400">
                <a:highlight>
                  <a:srgbClr val="FFFFFF"/>
                </a:highlight>
                <a:latin typeface="Times New Roman"/>
                <a:ea typeface="Times New Roman"/>
                <a:cs typeface="Times New Roman"/>
                <a:sym typeface="Times New Roman"/>
              </a:rPr>
              <a:t>Xoá lịch sử</a:t>
            </a:r>
            <a:endParaRPr sz="1400">
              <a:highlight>
                <a:srgbClr val="FFFFFF"/>
              </a:highlight>
              <a:latin typeface="Times New Roman"/>
              <a:ea typeface="Times New Roman"/>
              <a:cs typeface="Times New Roman"/>
              <a:sym typeface="Times New Roman"/>
            </a:endParaRPr>
          </a:p>
        </p:txBody>
      </p:sp>
      <p:sp>
        <p:nvSpPr>
          <p:cNvPr id="419" name="Google Shape;41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0" name="Google Shape;1250;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9" name="Google Shape;1259;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0" name="Google Shape;1260;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2bf3b7d99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12bf3b7d992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g12bf3b7d992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2bf3b7d992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2bf3b7d992_1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2" name="Google Shape;1302;g12bf3b7d992_1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12c3d440ac4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2c3d440ac4_2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9" name="Google Shape;1329;g12c3d440ac4_2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1" name="Google Shape;135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Khi những kẻ tấn công giành được các đặc quyền cao hơn trên hệ thống mục tiêu bằng cách thử các nỗ lực leo thang đặc quyền khác nhau, chúng có thể cố gắng thực thi một ứng dụng độc hại bằng cách khai thác lỗ hổng để thực thi mã tùy ý. Bằng cách thực thi các ứng dụng độc hại, kẻ tấn công có thể đánh cắp thông tin cá nhân, truy cập trái phép vào tài nguyên hệ thống, bẻ khóa mật khẩu, chụp ảnh màn hình, cài đặt cửa sau để duy trì truy cập dễ dàng, v.v.</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Những kẻ tấn công thực thi các ứng dụng độc hại trong giai đoạn này trong một quá trình được gọi là "sở hữu" hệ thống. Khi họ có được đặc quyền quản trị, họ sẽ thực thi các ứng dụng. Những kẻ tấn công thậm chí có thể cố gắng thực hiện điều đó từ xa trên máy của nạn nhân để thu thập thông tin dẫn đến việc khai thác hoặc mất quyền riêng tư, truy cập trái phép vào tài nguyên hệ thống, bẻ khóa mật khẩu, chụp ảnh màn hình, cài đặt cửa sau để duy trì truy cập dễ dàng, v.v.</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Những kẻ tấn công chương trình độc hại thực thi trên các hệ thống mục tiêu có thể là:</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Backdoor-Program được thiết kế để từ chối hoặc làm gián đoạn hoạt động, thu thập thông tin dẫn đến việc khai thác hoặc mất quyền riêng tư, truy cập trái phép vào tài nguyên hệ thống.</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Crackers-Phần mềm hoặc chương trình được thiết kế để bẻ khóa mã hoặc mật khẩu.</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Đây có thể là phần cứng hoặc một loại phần mềm. Trong cả hai trường hợp, mục tiêu là ghi lại mỗi lần gõ phím được thực hiện trên bàn phím máy tính.</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Spyware (Phần mềm gián điệp) - Phần mềm gián điệp có thể chụp ảnh màn hình và gửi chúng đến một vị trí cụ thể do tin tặc xác định. Với mục đích này, những kẻ tấn công phải duy trì quyền truy cập vào máy tính của nạn nhân. Sau khi lấy được tất cả thông tin cần thiết từ máy tính của nạn nhân, kẻ tấn công cài đặt một số cửa hậu để duy trì khả năng truy cập dễ dàng trong tương lai.</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a:p>
        </p:txBody>
      </p:sp>
      <p:sp>
        <p:nvSpPr>
          <p:cNvPr id="1384" name="Google Shape;138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Các công cụ được sử dụng để thực thi ứng dụng từ xa giúp những kẻ tấn công thực hiện các hoạt động độc hại khác nhau trên các hệ thống mục tiêu. Sau khi có được đặc quyền quản trị, những kẻ tấn công sử dụng các công cụ này để cài đặt, thực thi, xóa and/or sửa đổi các tài nguyên bị hạn chế trên máy nạn nhân.</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Thực thi từ xa</a:t>
            </a:r>
            <a:endParaRPr sz="16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Nguồn: </a:t>
            </a:r>
            <a:r>
              <a:rPr lang="en-US" sz="1600" u="sng">
                <a:solidFill>
                  <a:schemeClr val="hlink"/>
                </a:solidFill>
                <a:latin typeface="Times New Roman"/>
                <a:ea typeface="Times New Roman"/>
                <a:cs typeface="Times New Roman"/>
                <a:sym typeface="Times New Roman"/>
                <a:hlinkClick r:id="rId3"/>
              </a:rPr>
              <a:t>https://www.isdecisions.com</a:t>
            </a:r>
            <a:endParaRPr sz="16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Thực thi từ xa cài đặt từ xa các ứng dụng, thực thi các chương trình / tập lệnh và cập nhật các tệp và thư mục trên hệ thống Windows trong toàn mạng. Nó cho phép kẻ tấn công sửa đổi sổ đăng ký, thay đổi mật khẩu quản trị cục bộ, vô hiệu hóa tài khoản cục bộ và sao chép / cập nhật / xóa tệp và thư mục.</a:t>
            </a:r>
            <a:endParaRPr sz="16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RemoteExec có thể thực hiện các hoạt động sau từ xa.</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Cài đặt gói MSI từ xa: RemoteExec có thể triển khai từ xa các ứng dụng được phát triển bằng định dạng .msi cho một số hệ thống Windows bằng cách chỉ định đường dẫn của tệp .msi mà kẻ tấn công muốn triển khai, sau đó chọn hành động (cài đặt / gỡ cài đặt / sửa chữa / cập nhật) để thực hiện.</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Thực thi từ xa: RemoteExec cho phép thực thi từ xa các chương trình (.exe, .bat, .cmd), tập lệnh (.vbs, .js) và các tệp được liên kết với tệp thực thi (.txt, .doc, .wav, .reg, .inf, .msi, v.v.).</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Sửa đổi sổ đăng ký: RemoteExec cho phép sửa đổi sổ đăng ký từ xa trên tất cả các hệ thống Windows trong toàn mạng hoặc của một tập hợp con máy tính cụ thể. Bạn chỉ cần chỉ ra đường dẫn đến .reg, chọn hệ thống mục tiêu và khởi chạy bằng một cú nhấp chuột.</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Thao tác với tệp: RemoteExec cho phép sao chép, cập nhật hoặc xóa tệp và thư mục trên hệ thống Windows trong toàn mạng.</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Quản lý mật khẩu và tài khoản cục bộ: RemoteExec cho phép thay đổi từ xa mật khẩu quản trị viên cục bộ và vô hiệu hóa tất cả các tài khoản cục bộ khác để tăng cường bảo mật.</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Tương tác với hệ thống từ xa: RemoteExec cho phép bạn tắt nguồn, khởi động lại hoặc tắt hệ thống từ xa, đánh thức máy tính được trang bị công nghệ Wake-On-LAN và khóa hoặc đóng phiên người dùng.</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	Một số công cụ báo cáo đặc quyền được liệt kê bên dưới:</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Triển khai PDQ (https://www.pdq.com)</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Hỗ trợ từ xa Dameware (https://www.dameware.com)</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ManageEngine Desktop Central (https://www.manageengine.com)</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PsExec (https://docs.microsoft.com)</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TheFatRat (https://github.com)</a:t>
            </a:r>
            <a:endParaRPr sz="1600">
              <a:solidFill>
                <a:schemeClr val="dk1"/>
              </a:solidFill>
              <a:latin typeface="Times New Roman"/>
              <a:ea typeface="Times New Roman"/>
              <a:cs typeface="Times New Roman"/>
              <a:sym typeface="Times New Roman"/>
            </a:endParaRPr>
          </a:p>
        </p:txBody>
      </p:sp>
      <p:sp>
        <p:nvSpPr>
          <p:cNvPr id="1405" name="Google Shape;140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Keylogger là các chương trình phần mềm hoặc thiết bị phần cứng ghi lại các phím được gõ trên bàn phím máy tính (còn được gọi là ghi nhật ký tổ hợp phím) của một người dùng máy tính cá nhân hoặc một mạng máy tính. Bạn có thể xem tất cả các lần gõ phím của máy tính nạn nhân bất kỳ lúc nào trong hệ thống của mình bằng cách cài đặt thiết bị hoặc chương trình phần cứng này. Nó ghi lại hầu hết tất cả các lần gõ phím trên bàn phím của người dùng và lưu thông tin đã ghi vào một tệp văn bản. Khi Keylogger ẩn các quy trình và giao diện của chúng, mục tiêu không biết về keylog. Các văn phòng và ngành công nghiệp sử dụng keylogger để giám sát các hoạt động máy tính của nhân viên và trong môi trường gia đình, trong đó cha mẹ có thể giám sát các hoạt động Internet của trẻ em.</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Keylogger, khi được kết hợp với phần mềm gián điệp, sẽ giúp truyền thông tin của bạn cho một bên thứ ba không xác định. Những kẻ tấn công sử dụng nó một cách bất hợp pháp cho các mục đích xấu như để đánh cắp thông tin nhạy cảm và bí mật về nạn nhân. Thông tin nhạy cảm bao gồm ID email, mật khẩu, chi tiết ngân hàng, hoạt động của phòng trò chuyện, IRC, tin nhắn tức thì, ngân hàng và số thẻ tín dụng. Dữ liệu được truyền qua kết nối Internet được mã hóa cũng dễ bị ghi nhật ký vì keylogger theo dõi các lần gõ phím trước khi mã hóa.</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Chương trình keylogger được cài đặt vào hệ thống của người dùng một cách vô hình thông qua các tệp đính kèm trong email hoặc thông qua các lần tải xuống "drive-by" khi người dùng truy cập các trang web nhất định. Bộ ghi nhật ký tổ hợp phím vật lý "nằm" giữa phần cứng bàn phím và hệ điều hành, để chúng có thể không bị phát hiện và ghi lại mọi lần gõ phím.</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Một keylogger có thể:</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lại mọi lần gõ phím được nhập trên bàn phím của người dùng</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Chụp ảnh chụp màn hình định kỳ, hiển thị hoạt động của người dùng, chẳng hạn như các ký tự đã nhập hoặc các nút chuột được nhấp</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Theo dõi các hoạt động của người dùng bằng cách ghi lại tiêu đề Cửa sổ, tên của các ứng dụng đã khởi chạy và thông tin khác</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Giám sát hoạt động trực tuyến của người dùng bằng cách ghi lại địa chỉ của các trang web đã truy cập và với các từ khóa đã nhập</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lại tất cả tên đăng nhập, ngân hàng và số thẻ tín dụng và mật khẩu, bao gồm cả mật khẩu ẩn hoặc dữ liệu được hiển thị trong dấu hoa thị hoặc khoảng trống</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lại các cuộc trò chuyện trực tuyến</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Tạo bản sao trái phép của cả email gửi đi và email gửi đến</a:t>
            </a:r>
            <a:endParaRPr sz="1600">
              <a:solidFill>
                <a:schemeClr val="dk1"/>
              </a:solidFill>
              <a:latin typeface="Times New Roman"/>
              <a:ea typeface="Times New Roman"/>
              <a:cs typeface="Times New Roman"/>
              <a:sym typeface="Times New Roman"/>
            </a:endParaRPr>
          </a:p>
          <a:p>
            <a:pPr marL="1371600" lvl="0" indent="0" algn="l" rtl="0">
              <a:lnSpc>
                <a:spcPct val="100000"/>
              </a:lnSpc>
              <a:spcBef>
                <a:spcPts val="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1600">
              <a:solidFill>
                <a:schemeClr val="dk1"/>
              </a:solidFill>
              <a:latin typeface="Times New Roman"/>
              <a:ea typeface="Times New Roman"/>
              <a:cs typeface="Times New Roman"/>
              <a:sym typeface="Times New Roman"/>
            </a:endParaRPr>
          </a:p>
        </p:txBody>
      </p:sp>
      <p:sp>
        <p:nvSpPr>
          <p:cNvPr id="1416" name="Google Shape;141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Keylogger là một chương trình phần cứng hoặc phần mềm bí mật ghi lại từng thao tác gõ phím trên bàn phím của người dùng bất kỳ lúc nào. Keylogger lưu các tổ hợp phím đã chụp vào một tệp để đọc sau hoặc truyền chúng đến một nơi mà kẻ tấn công có thể truy cập. Vì các chương trình này ghi lại tất cả các lần gõ phím được cung cấp thông qua bàn phím, chúng có thể lấy mật khẩu, số thẻ tín dụng, địa chỉ email, địa chỉ tên và số điện thoại. Keylogger có khả năng nắm bắt thông tin trước khi nó được mã hóa. Điều này cho phép kẻ tấn công truy cập vào các cụm từ vượt qua và các thông tin "được giấu kỹ" khác.</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Có hai loại thiết bị ghi hành trình phím: trình ghi phím phần cứng và trình ghi phím phần mềm. Cả hai keylogger này đều giúp kẻ tấn công ghi lại tất cả các lần gõ phím được nhập vào hệ thống mục tiêu.</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Bộ ghi nhật ký tổ hợp phím phần cứng</a:t>
            </a:r>
            <a:endParaRPr sz="1600"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Keylogger phần cứng là thiết bị phần cứng trông giống như ổ USB bình thường. Những kẻ tấn công có thể kết nối các keylogger này giữa phích cắm bàn phím và ổ cắm USB. Tất cả các lần gõ phím của người dùng được lưu trữ trong đơn vị phần cứng. Những kẻ tấn công truy xuất đơn vị phần cứng này để truy cập các tổ hợp phím được lưu trữ trong đó. Ưu điểm chính của các trình ghi nhật ký này là bất kỳ chương trình chống spyware, antivirus hoặc chương trình bảo mật máy tính để bàn nào đều không thể phát hiện ra chúng. Nhược điểm của nó là dễ dàng phát hiện ra sự hiện diện vật lý của nó.</a:t>
            </a:r>
            <a:endParaRPr sz="16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Bộ ghi nhật ký tổ hợp phím phần cứng gồm ba loại chính:</a:t>
            </a:r>
            <a:endParaRPr sz="1600">
              <a:solidFill>
                <a:schemeClr val="dk1"/>
              </a:solidFill>
              <a:latin typeface="Times New Roman"/>
              <a:ea typeface="Times New Roman"/>
              <a:cs typeface="Times New Roman"/>
              <a:sym typeface="Times New Roman"/>
            </a:endParaRPr>
          </a:p>
          <a:p>
            <a:pPr marL="13716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PC / BIOS nhúng</a:t>
            </a:r>
            <a:endParaRPr sz="1600" b="1">
              <a:solidFill>
                <a:schemeClr val="dk1"/>
              </a:solidFill>
              <a:latin typeface="Times New Roman"/>
              <a:ea typeface="Times New Roman"/>
              <a:cs typeface="Times New Roman"/>
              <a:sym typeface="Times New Roman"/>
            </a:endParaRPr>
          </a:p>
          <a:p>
            <a:pPr marL="13716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Phần sụn cấp BIOS chịu trách nhiệm quản lý các thao tác trên bàn phím có thể được sửa đổi theo cách sao cho nó nắm bắt được các tổ hợp phím được nhập. Nó yêu cầu quyền truy cập Vật lý và / hoặc cấp quản trị vào máy tính mục tiêu.</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Bàn phím Keylogger</a:t>
            </a:r>
            <a:endParaRPr sz="1600"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Bằng cách gắn mạch phần cứng với đầu nối cáp bàn phím, nó sẽ nắm bắt được các hành trình phím. Nó ghi lại tất cả các thao tác trên bàn phím vào bộ nhớ trong của chính nó để có thể truy cập sau này. Ưu điểm chính của trình ghi khóa phần cứng so với trình ghi khóa phần mềm là nó không phụ thuộc vào hệ điều hành và do đó, nó sẽ không can thiệp vào bất kỳ ứng dụng nào đang chạy trên máy tính mục tiêu và không thể phát hiện ra keylogger phần cứng bằng cách sử dụng bất kỳ phần mềm chống phần mềm keylogger.</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Keylogger bên ngoài</a:t>
            </a:r>
            <a:endParaRPr sz="1600"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Các keylogger bên ngoài được gắn giữa bàn phím PC thông thường và máy tính. Họ ghi lại từng lần gõ phím. Các keylogger bên ngoài không cần bất kỳ phần mềm nào và hoạt động với bất kỳ PC nào. Bạn có thể gắn chúng vào máy tính mục tiêu của mình và có thể theo dõi thông tin đã ghi trên PC để xem qua các lần gõ phím. Có bốn loại keylogger bên ngoài:</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Char char="○"/>
            </a:pPr>
            <a:r>
              <a:rPr lang="en-US" sz="1600" b="1">
                <a:solidFill>
                  <a:schemeClr val="dk1"/>
                </a:solidFill>
                <a:latin typeface="Times New Roman"/>
                <a:ea typeface="Times New Roman"/>
                <a:cs typeface="Times New Roman"/>
                <a:sym typeface="Times New Roman"/>
              </a:rPr>
              <a:t>PS/2 và USB Keylogger:</a:t>
            </a:r>
            <a:r>
              <a:rPr lang="en-US" sz="1600">
                <a:solidFill>
                  <a:schemeClr val="dk1"/>
                </a:solidFill>
                <a:latin typeface="Times New Roman"/>
                <a:ea typeface="Times New Roman"/>
                <a:cs typeface="Times New Roman"/>
                <a:sym typeface="Times New Roman"/>
              </a:rPr>
              <a:t> Hoàn toàn trong suốt đối với hoạt động của máy tính và không yêu cầu phần mềm hoặc trình điều khiển cho chức năng. Ghi lại tất cả các tổ hợp phím do người dùng nhập trên bàn phím máy tính và lưu trữ dữ liệu như email, bản ghi trò chuyện, ứng dụng được sử dụng, IM, v.v.</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Char char="○"/>
            </a:pPr>
            <a:r>
              <a:rPr lang="en-US" sz="1600" b="1">
                <a:solidFill>
                  <a:schemeClr val="dk1"/>
                </a:solidFill>
                <a:latin typeface="Times New Roman"/>
                <a:ea typeface="Times New Roman"/>
                <a:cs typeface="Times New Roman"/>
                <a:sym typeface="Times New Roman"/>
              </a:rPr>
              <a:t>Acoustic / CAM Keylogger:</a:t>
            </a:r>
            <a:r>
              <a:rPr lang="en-US" sz="1600">
                <a:solidFill>
                  <a:schemeClr val="dk1"/>
                </a:solidFill>
                <a:latin typeface="Times New Roman"/>
                <a:ea typeface="Times New Roman"/>
                <a:cs typeface="Times New Roman"/>
                <a:sym typeface="Times New Roman"/>
              </a:rPr>
              <a:t> Acoustic keylogger hoạt động trên nguyên tắc chuyển đổi sóng âm điện từ thành dữ liệu. Nó sử dụng một bộ thu bắt có khả năng chuyển đổi âm thanh điện từ thành dữ liệu gõ phím hoặc một CAM (máy ảnh) có khả năng ghi lại ảnh chụp màn hình của bàn phím.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Char char="○"/>
            </a:pPr>
            <a:r>
              <a:rPr lang="en-US" sz="1600" b="1">
                <a:solidFill>
                  <a:schemeClr val="dk1"/>
                </a:solidFill>
                <a:latin typeface="Times New Roman"/>
                <a:ea typeface="Times New Roman"/>
                <a:cs typeface="Times New Roman"/>
                <a:sym typeface="Times New Roman"/>
              </a:rPr>
              <a:t>Bluetooth Keylogger:</a:t>
            </a:r>
            <a:r>
              <a:rPr lang="en-US" sz="1600">
                <a:solidFill>
                  <a:schemeClr val="dk1"/>
                </a:solidFill>
                <a:latin typeface="Times New Roman"/>
                <a:ea typeface="Times New Roman"/>
                <a:cs typeface="Times New Roman"/>
                <a:sym typeface="Times New Roman"/>
              </a:rPr>
              <a:t> Yêu cầu quyền truy cập vật lý vào máy tính mục tiêu chỉ một lần, tại thời điểm cài đặt. Sau khi cài đặt trên PC mục tiêu, nó sẽ lưu trữ tất cả các lần gõ phím và bạn có thể truy xuất thông tin tổ hợp phím trong thời gian thực bằng cách kết nối qua thiết bị Bluetooth.</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Char char="○"/>
            </a:pPr>
            <a:r>
              <a:rPr lang="en-US" sz="1600" b="1">
                <a:solidFill>
                  <a:schemeClr val="dk1"/>
                </a:solidFill>
                <a:latin typeface="Times New Roman"/>
                <a:ea typeface="Times New Roman"/>
                <a:cs typeface="Times New Roman"/>
                <a:sym typeface="Times New Roman"/>
              </a:rPr>
              <a:t>Wi-Fi Keylogger:</a:t>
            </a:r>
            <a:r>
              <a:rPr lang="en-US" sz="1600">
                <a:solidFill>
                  <a:schemeClr val="dk1"/>
                </a:solidFill>
                <a:latin typeface="Times New Roman"/>
                <a:ea typeface="Times New Roman"/>
                <a:cs typeface="Times New Roman"/>
                <a:sym typeface="Times New Roman"/>
              </a:rPr>
              <a:t> Bên cạnh chức năng keylogger chuẩn PS 2 và USB, nó có tính năng truy cập từ xa qua Internet. Keylogger không dây này sẽ kết nối với Điểm truy cập Wi-Fi cục bộ và gửi E-mail chứa dữ liệu tổ hợp phím đã ghi. Bạn cũng có thể kết nối với keylogger bất kỳ lúc nào qua TCP / IP và xem nhật ký đã chụp.</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Bộ ghi nhật ký gõ phím phần mềm</a:t>
            </a:r>
            <a:endParaRPr sz="1600"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Các trình ghi nhật ký này là phần mềm được cài đặt từ xa thông qua mạng hoặc tệp đính kèm email trong hệ thống đích để ghi lại tất cả các lần gõ phím. Tại đây, thông tin đăng nhập được lưu trữ dưới dạng tệp nhật ký trên ổ cứng máy tính. Trình ghi nhật ký gửi nhật ký tổ hợp phím cho kẻ tấn công bằng các giao thức email. Trình ghi phần mềm cũng thường có khả năng lấy thêm dữ liệu, bởi vì chúng không có giới hạn về phân bổ bộ nhớ vật lý, cũng như các trình ghi tổ hợp phím phần cứng.</a:t>
            </a:r>
            <a:endParaRPr sz="16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Có bốn loại trình ghi nhật ký tổ hợp phím phần mềm: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Keylogger ứng dụng</a:t>
            </a:r>
            <a:endParaRPr sz="1600" b="1">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Keylogger ứng dụng cho phép bạn quan sát mọi thứ mà người dùng nhập vào email, cuộc trò chuyện và các ứng dụng khác của họ, bao gồm cả mật khẩu. Với điều này, bạn thậm chí có thể theo dõi các bản ghi hoạt động Internet. Nó là một keylogger vô hình để theo dõi và ghi lại mọi thứ xảy ra trong toàn bộ mạng.</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Kernel/Rootkit/Keylogger trình điều khiển thiết bị</a:t>
            </a:r>
            <a:endParaRPr sz="1600" b="1">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Những kẻ tấn công hiếm khi sử dụng các keylogger hạt nhân vì nó khó viết và đòi hỏi trình độ cao từ các nhà phát triển keylogger. Các keylogger này tồn tại ở cấp độ hạt nhân. Do đó, chúng rất khó phát hiện, đặc biệt là đối với các ứng dụng ở chế độ người dùng. Loại keylogger này hoạt động như một trình điều khiển thiết bị bàn phím và do đó có quyền truy cập vào tất cả thông tin được nhập trên bàn phím.</a:t>
            </a:r>
            <a:endParaRPr sz="16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Keylogger dựa trên rootkit là một trình điều khiển thiết bị Windows giả mạo để ghi lại tất cả các lần gõ phím. Keylogger này ẩn khỏi hệ thống và không thể bị phát hiện, ngay cả với các công cụ tiêu chuẩn hoặc chuyên dụng.</a:t>
            </a:r>
            <a:endParaRPr sz="16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Loại keylogger này thường hoạt động như một trình điều khiển thiết bị. Keylogger trình điều khiển thiết bị thay thế trình điều khiển I/O hiện có bằng chức năng keylogging được nhúng. Keylogger này lưu tất cả các tổ hợp phím được thực hiện trên máy tính vào một tệp đăng nhập ẩn, sau đó gửi tệp đến đích thông qua Internet.</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Keylogger dựa trên Hypervisor</a:t>
            </a:r>
            <a:endParaRPr sz="1600" b="1">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Keylogger dựa trên trình siêu giám sát hoạt động trong trình siêu giám sát phần mềm độc hại hoạt động trên hệ điều hành.</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Keylogger dựa trên biểu mẫu</a:t>
            </a:r>
            <a:endParaRPr sz="1600" b="1">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Keylogger dựa trên lấy biểu mẫu ghi lại dữ liệu biểu mẫu web và sau đó gửi nó qua Internet, sau khi bỏ qua mã hóa https. Keylogger dựa trên lấy biểu mẫu ghi lại các đầu vào biểu mẫu web bằng cách ghi lại quá trình duyệt web trên chức năng Gửi sự kiện.</a:t>
            </a:r>
            <a:endParaRPr sz="1600">
              <a:solidFill>
                <a:schemeClr val="dk1"/>
              </a:solidFill>
              <a:latin typeface="Times New Roman"/>
              <a:ea typeface="Times New Roman"/>
              <a:cs typeface="Times New Roman"/>
              <a:sym typeface="Times New Roman"/>
            </a:endParaRPr>
          </a:p>
        </p:txBody>
      </p:sp>
      <p:sp>
        <p:nvSpPr>
          <p:cNvPr id="1477" name="Google Shape;147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Mỗi kẻ tấn công đều có một mục tiêu nhất định khi xâm nhập vào hệ thống. Sau đây là các mục tiêu của kẻ tấn công:</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US"/>
              <a:t>Dành quyền truy cập vào hệ thống bằng cách sử dụng kĩ thuật bẻ khoá mật khẩu hoặc kĩ nghệ xã hội</a:t>
            </a:r>
            <a:endParaRPr/>
          </a:p>
          <a:p>
            <a:pPr marL="457200" lvl="0" indent="-317500" algn="l" rtl="0">
              <a:lnSpc>
                <a:spcPct val="100000"/>
              </a:lnSpc>
              <a:spcBef>
                <a:spcPts val="0"/>
              </a:spcBef>
              <a:spcAft>
                <a:spcPts val="0"/>
              </a:spcAft>
              <a:buSzPts val="1400"/>
              <a:buChar char="-"/>
            </a:pPr>
            <a:r>
              <a:rPr lang="en-US"/>
              <a:t>Leo thang đặc quyền: để có được quyền truy cập vào hệ thống như 1 người dùng thực thụ hoặc quản trị viên bằng cách khai thác lỗ hổng của hệ thống</a:t>
            </a:r>
            <a:endParaRPr/>
          </a:p>
          <a:p>
            <a:pPr marL="457200" lvl="0" indent="-317500" algn="l" rtl="0">
              <a:lnSpc>
                <a:spcPct val="100000"/>
              </a:lnSpc>
              <a:spcBef>
                <a:spcPts val="0"/>
              </a:spcBef>
              <a:spcAft>
                <a:spcPts val="0"/>
              </a:spcAft>
              <a:buSzPts val="1400"/>
              <a:buChar char="-"/>
            </a:pPr>
            <a:r>
              <a:rPr lang="en-US"/>
              <a:t>Thực thi các ứng dụng: để tạo ra và duy trì quyền truy cập từ xa</a:t>
            </a:r>
            <a:endParaRPr/>
          </a:p>
          <a:p>
            <a:pPr marL="457200" lvl="0" indent="-317500" algn="l" rtl="0">
              <a:lnSpc>
                <a:spcPct val="100000"/>
              </a:lnSpc>
              <a:spcBef>
                <a:spcPts val="0"/>
              </a:spcBef>
              <a:spcAft>
                <a:spcPts val="0"/>
              </a:spcAft>
              <a:buSzPts val="1400"/>
              <a:buChar char="-"/>
            </a:pPr>
            <a:r>
              <a:rPr lang="en-US"/>
              <a:t>Ẩn file: </a:t>
            </a:r>
            <a:r>
              <a:rPr lang="en-US">
                <a:latin typeface="Tahoma"/>
                <a:ea typeface="Tahoma"/>
                <a:cs typeface="Tahoma"/>
                <a:sym typeface="Tahoma"/>
              </a:rPr>
              <a:t>Che giấu các tệp độc hại mà chúng cài đặt trên hệ thống và các hoạt động của chúng</a:t>
            </a:r>
            <a:endParaRPr>
              <a:latin typeface="Tahoma"/>
              <a:ea typeface="Tahoma"/>
              <a:cs typeface="Tahoma"/>
              <a:sym typeface="Tahoma"/>
            </a:endParaRPr>
          </a:p>
          <a:p>
            <a:pPr marL="457200" lvl="0" indent="-317500" algn="just" rtl="0">
              <a:lnSpc>
                <a:spcPct val="115000"/>
              </a:lnSpc>
              <a:spcBef>
                <a:spcPts val="0"/>
              </a:spcBef>
              <a:spcAft>
                <a:spcPts val="0"/>
              </a:spcAft>
              <a:buSzPts val="1400"/>
              <a:buFont typeface="Tahoma"/>
              <a:buChar char="-"/>
            </a:pPr>
            <a:r>
              <a:rPr lang="en-US" sz="1400">
                <a:highlight>
                  <a:srgbClr val="FFFFFF"/>
                </a:highlight>
                <a:latin typeface="Times New Roman"/>
                <a:ea typeface="Times New Roman"/>
                <a:cs typeface="Times New Roman"/>
                <a:sym typeface="Times New Roman"/>
              </a:rPr>
              <a:t>Che dấu các dấu vết: Để không bị phát hiện, điều mà những kẻ tấn công cần phải làm là xóa tất cả các bằng chứng về sự xâm phạm khỏi hệ thống. </a:t>
            </a:r>
            <a:endParaRPr>
              <a:latin typeface="Tahoma"/>
              <a:ea typeface="Tahoma"/>
              <a:cs typeface="Tahoma"/>
              <a:sym typeface="Tahoma"/>
            </a:endParaRPr>
          </a:p>
        </p:txBody>
      </p:sp>
      <p:sp>
        <p:nvSpPr>
          <p:cNvPr id="431" name="Google Shape;43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a:solidFill>
                  <a:schemeClr val="dk1"/>
                </a:solidFill>
                <a:latin typeface="Times New Roman"/>
                <a:ea typeface="Times New Roman"/>
                <a:cs typeface="Times New Roman"/>
                <a:sym typeface="Times New Roman"/>
              </a:rPr>
              <a:t>Keylogger phần cứng</a:t>
            </a:r>
            <a:endParaRPr sz="1600" b="1">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Hãy để chúng tôi kiểm tra chi tiết của keylogger phần cứng bên ngoài. Như đã thảo luận trước đó, có nhiều loại keylogger phần cứng bên ngoài khác nhau có sẵn trên thị trường. Các keylogger này được cắm trực tiếp giữa bàn phím máy tính và máy tính. Các loại keylogger này bao gồm:</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Bàn phím PS / 2</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được nhúng bên trong bàn phím</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USB</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Bluetooth</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phần cứng</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Wi-Fi</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Các keylogger này giám sát và nắm bắt các thao tác gõ phím của hệ thống mục tiêu. Khi các keylogger bên ngoài này gắn giữa bàn phím PC thông thường và máy tính để ghi lại từng lần gõ phím, các keylogger bên ngoài này sẽ không bị phát hiện bởi các trình chống keylogger được cài đặt trên hệ thống đích. Tuy nhiên, người dùng có thể dễ dàng phát hiện ra sự hiện diện vật lý của chúng.</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Có nhiều nhà sản xuất và nhà cung cấp keylogger phần cứng khác nhau, một số trong số đó được thảo luận dưới đây.</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KeyGrabber</a:t>
            </a:r>
            <a:endParaRPr sz="1600" b="1">
              <a:solidFill>
                <a:schemeClr val="dk1"/>
              </a:solidFill>
              <a:latin typeface="Times New Roman"/>
              <a:ea typeface="Times New Roman"/>
              <a:cs typeface="Times New Roman"/>
              <a:sym typeface="Times New Roman"/>
            </a:endParaRPr>
          </a:p>
          <a:p>
            <a:pPr marL="45720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Nguồn: </a:t>
            </a:r>
            <a:r>
              <a:rPr lang="en-US" sz="1600" u="sng">
                <a:solidFill>
                  <a:schemeClr val="hlink"/>
                </a:solidFill>
                <a:latin typeface="Times New Roman"/>
                <a:ea typeface="Times New Roman"/>
                <a:cs typeface="Times New Roman"/>
                <a:sym typeface="Times New Roman"/>
                <a:hlinkClick r:id="rId3"/>
              </a:rPr>
              <a:t>https://www.keydemon.com</a:t>
            </a:r>
            <a:endParaRPr sz="16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Keylogger phần cứng KeyGrabber là một thiết bị điện tử có khả năng ghi lại các tổ hợp phím từ bàn phím PS / 2 hoặc USB. Nó cung cấp nhiều loại keylogger phần cứng bên ngoài khác nhau như KeyGrabber USB, KeyGrabber PS/2 và KeyGrabber Nano Wi-Fi.</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Một số keylogger phần cứng được liệt kê bên dưới:</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KeyCarbon (http://www.keycarbon.com)</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Keyllama Keylogger (https://Keyllama.com)</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Trình ghi bàn phím (https://www.detective-store.com)</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KeyGhost (http://www.keyghost.com)</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KeyCobra (http://www.keycobra.com)</a:t>
            </a:r>
            <a:endParaRPr sz="1600">
              <a:solidFill>
                <a:schemeClr val="dk1"/>
              </a:solidFill>
              <a:latin typeface="Times New Roman"/>
              <a:ea typeface="Times New Roman"/>
              <a:cs typeface="Times New Roman"/>
              <a:sym typeface="Times New Roman"/>
            </a:endParaRPr>
          </a:p>
          <a:p>
            <a:pPr marL="914400" lvl="0"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KeyKatcher (</a:t>
            </a:r>
            <a:r>
              <a:rPr lang="en-US" sz="1600" u="sng">
                <a:solidFill>
                  <a:schemeClr val="hlink"/>
                </a:solidFill>
                <a:latin typeface="Times New Roman"/>
                <a:ea typeface="Times New Roman"/>
                <a:cs typeface="Times New Roman"/>
                <a:sym typeface="Times New Roman"/>
                <a:hlinkClick r:id="rId4"/>
              </a:rPr>
              <a:t>https://keycatcher.com</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sp>
        <p:nvSpPr>
          <p:cNvPr id="1516" name="Google Shape;151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a:solidFill>
                  <a:schemeClr val="dk1"/>
                </a:solidFill>
                <a:latin typeface="Times New Roman"/>
                <a:ea typeface="Times New Roman"/>
                <a:cs typeface="Times New Roman"/>
                <a:sym typeface="Times New Roman"/>
              </a:rPr>
              <a:t>Keylogger dành cho Windows</a:t>
            </a:r>
            <a:endParaRPr sz="1600" b="1">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Bên cạnh các keylogger đã được giải thích trước đó, có rất nhiều keylogger phần mềm có sẵn trên thị trường; bạn có thể sử dụng các công cụ này để ghi lại các lần gõ phím và theo dõi từng hoạt động của người dùng máy tính. Một số keylogger được thảo luận bên dưới. Bạn có thể tải xuống các công cụ này từ các trang web tương ứng của chúng.</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Tất cả trong một Keylogger</a:t>
            </a:r>
            <a:endParaRPr sz="1600" b="1">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Nguồn: </a:t>
            </a:r>
            <a:r>
              <a:rPr lang="en-US" sz="1600" u="sng">
                <a:solidFill>
                  <a:schemeClr val="hlink"/>
                </a:solidFill>
                <a:latin typeface="Times New Roman"/>
                <a:ea typeface="Times New Roman"/>
                <a:cs typeface="Times New Roman"/>
                <a:sym typeface="Times New Roman"/>
                <a:hlinkClick r:id="rId3"/>
              </a:rPr>
              <a:t>http://www.relytec.com</a:t>
            </a:r>
            <a:endParaRPr sz="16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All In One Keylogger là phần mềm giám sát keylogger vô hình cho phép bạn ghi lại các lần gõ phím và theo dõi từng hoạt động của người dùng máy tính. Nó cho phép bạn theo dõi bí mật tất cả các hoạt động đó và tự động nhận các bản ghi được gửi đến tài khoản email / FTP / LAN mà bạn chọn. Keylogger tự động kích hoạt khi Windows khởi động và hoàn toàn ẩn.</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Bạn có thể thực hiện các tác vụ sau bằng All In One Keylogger:</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lại tất cả các lần gõ phím (trình ghi nhật ký tổ hợp phím)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tin nhắn tức thì</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Giám sát việc sử dụng ứng dụng</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lại hoạt động trên máy tính để bàn và chụp ảnh màn hình</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Tìm kiếm nhanh qua nhật ký</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Gửi báo cáo qua email, FTP, mạng</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âm thanh micrô</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Tạo và gửi báo cáo HTML</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Vô hiệu hóa chống keylogger và phần mềm không mong muốn</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Lọc các tài khoản người dùng được giám sát</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Chặn các URL không mong muốn</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Ngừng ghi nhật ký khi máy tính không hoạt động</a:t>
            </a:r>
            <a:endParaRPr sz="16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SzPts val="1400"/>
              <a:buNone/>
            </a:pP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Một số keylogger cho Windows được liệt kê bên dưới:</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Spyrix Personal Monitor (</a:t>
            </a:r>
            <a:r>
              <a:rPr lang="en-US" sz="1600" u="sng">
                <a:solidFill>
                  <a:schemeClr val="hlink"/>
                </a:solidFill>
                <a:latin typeface="Times New Roman"/>
                <a:ea typeface="Times New Roman"/>
                <a:cs typeface="Times New Roman"/>
                <a:sym typeface="Times New Roman"/>
                <a:hlinkClick r:id="rId4"/>
              </a:rPr>
              <a:t>http://www.spyrix.com</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SoftActivity Activity Monitor (https://www.softactivity.com)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Elite Keylogger (https://www.elite keylogger.com)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Spy Monitor (http://ematrixsoft.com)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Micro Keylogger (https://www.microkeylogger.com)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REFOG Màn hình Cá nhân (https://www.refog.com)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Revealer Keylogger (https://www.logixoft.com)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Realtime-Spy (http://www.realtime-spy.com)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Tiêu chuẩn StaffCop (https://www.staffcop.com)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Ardamax Keylogger (https://www.ardamax.com)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Ultimate Keylogger (http://www.ultimatekeylogger.com)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Powered Keylogger (http://www.mykeylogger.com)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thực tế (http://www.actualkeylogger.com)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Spytector (https://www.spytector.com) </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Spy Keylogger (http://www.spy-key-logger.com)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KidLogger (https://kidlogger.net)</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nâng cao (http://www.mykeylogger.com)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KeyProwler (https://keyprowler.com)</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Keylogger (https://github.com)</a:t>
            </a:r>
            <a:endParaRPr sz="1600" b="1">
              <a:solidFill>
                <a:schemeClr val="dk1"/>
              </a:solidFill>
              <a:latin typeface="Times New Roman"/>
              <a:ea typeface="Times New Roman"/>
              <a:cs typeface="Times New Roman"/>
              <a:sym typeface="Times New Roman"/>
            </a:endParaRPr>
          </a:p>
        </p:txBody>
      </p:sp>
      <p:sp>
        <p:nvSpPr>
          <p:cNvPr id="1544" name="Google Shape;15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a:solidFill>
                  <a:schemeClr val="dk1"/>
                </a:solidFill>
                <a:latin typeface="Times New Roman"/>
                <a:ea typeface="Times New Roman"/>
                <a:cs typeface="Times New Roman"/>
                <a:sym typeface="Times New Roman"/>
              </a:rPr>
              <a:t>Phần mềm gián điệp</a:t>
            </a:r>
            <a:endParaRPr sz="1600" b="1">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là phần mềm giám sát máy tính lén lút cho phép bạn bí mật ghi lại tất cả các hoạt động của người dùng trên máy tính mục tiêu. Nó tự động cung cấp nhật ký cho kẻ tấn công từ xa bằng Internet (qua email, FTP, Command and Control thông qua lưu lượng được mã hóa, HTTP, DNS, v.v.) tổ hợp phím (bao gồm đăng nhập / mật khẩu của Gmail, Facebook, Twitter, LinkedIn, v.v.), thao tác tệp và hội thoại trò chuyện trực tuyến. Nó cũng chụp ảnh màn hình theo những khoảng thời gian đã định, giống như một camera giám sát nhắm vào màn hình máy tính. Phần mềm gián điệp tương tự như con ngựa thành Troy, thường được đóng gói dưới dạng một thành phần ẩn của phần mềm miễn phí hoặc phần mềm được tải xuống từ Internet. Nó ẩn quy trình, tệp và các đối tượng khác để tránh bị phát hiện và xóa. Nó cho phép kẻ tấn công thu thập thông tin về nạn nhân hoặc tổ chức như địa chỉ email, thông tin đăng nhập của người dùng, mật khẩu, số thẻ tín dụng, thông tin đăng nhập ngân hàng, v.v.</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b="1">
                <a:solidFill>
                  <a:schemeClr val="dk1"/>
                </a:solidFill>
                <a:latin typeface="Times New Roman"/>
                <a:ea typeface="Times New Roman"/>
                <a:cs typeface="Times New Roman"/>
                <a:sym typeface="Times New Roman"/>
              </a:rPr>
              <a:t>Cách lây lan phần mềm gián điệp</a:t>
            </a:r>
            <a:endParaRPr sz="1600" b="1">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Như tên gọi của nó, quá trình cài đặt phần mềm gián điệp được thực hiện mà người dùng không biết hoặc không có sự đồng ý của người dùng và có thể được thực hiện bằng cách "cõng" phần mềm gián điệp vào các ứng dụng khác. Điều này có thể xảy ra vì phần mềm gián điệp sử dụng cookie quảng cáo, là một trong những lớp con của phần mềm gián điệp. Phần mềm gián điệp cũng có thể ảnh hưởng đến hệ thống của bạn khi bạn truy cập trang web phân phối phần mềm gián điệp. Bởi vì nó tự cài đặt khi bạn truy cập và nhấp vào thứ gì đó trên một trang web; quá trình này được gọi là "tải xuống từng ổ đĩa".</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Do kết quả của các hoạt động lướt web hoặc tải xuống bình thường, hệ thống có thể vô tình bị nhiễm phần mềm gián điệp. Nó thậm chí có thể giả dạng thành phần mềm chống spyware và chạy trên máy tính của người dùng mà không cần thông báo, bất cứ khi nào người dùng tải xuống và cài đặt các chương trình đi kèm với phần mềm gián điệp.</a:t>
            </a: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Phần mềm gián điệp làm gì?</a:t>
            </a:r>
            <a:endParaRPr sz="1600" b="1">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Như đã thảo luận trước đó, chúng ta đã quen thuộc với phần mềm gián điệp và chức năng chính của nó là theo dõi các hoạt động của người dùng được thực hiện trên máy tính mục tiêu. Chúng tôi cũng biết rằng một khi kẻ tấn công thành công trong việc cài đặt phần mềm gián điệp trên máy tính của nạn nhân bằng các kỹ thuật lan truyền đã thảo luận trước đó, chúng có thể thực hiện nhiều hành vi tấn công máy tính của nạn nhân. Bây giờ là lúc để tìm hiểu thêm về các khả năng của spyware ngoài việc giám sát hoạt động của người dùng một cách đơn giản.</a:t>
            </a:r>
            <a:endParaRPr sz="16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được cài đặt cũng có thể giúp kẻ tấn công thực hiện những điều sau trên máy tính mục tiêu:</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Đánh cắp thông tin cá nhân của người dùng và gửi đến máy chủ từ xa hoặc kẻ xâm nhập</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Theo dõi hoạt động trực tuyến của người dùng</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Hiển thị các cửa sổ bật lên gây phiền nhiễu</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Chuyển hướng trình duyệt web đến các trang quảng cáo</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Thay đổi cài đặt mặc định của trình duyệt và ngăn người dùng khôi phục</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Thêm một số dấu trang vào danh sách yêu thích của trình duyệt</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Giảm mức độ bảo mật hệ thống tổng thể</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Làm giảm hiệu suất hệ thống và gây ra sự không ổn định của phần mềm </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Kết nối với các trang web khiêu dâm từ xa</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Đặt các phím tắt trên máy tính để bàn đến các trang web có phần mềm gián điệp độc hại</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Đánh cắp mật khẩu của bạn</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Gửi cho bạn email được nhắm mục tiêu</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Thay đổi trang chủ và ngăn người dùng khôi phục</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Sửa đổi các thư viện được liên kết động (DLL) và làm chậm trình duyệt</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Thay đổi cài đặt tường lửa</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Theo dõi và báo cáo các trang web bạn truy cập</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1600">
              <a:solidFill>
                <a:schemeClr val="dk1"/>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Các loại phần mềm gián điệp</a:t>
            </a:r>
            <a:endParaRPr sz="1600"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Ngày nay, các chương trình phần mềm gián điệp khác nhau tham gia vào nhiều nhiệm vụ gây khó chịu, chẳng hạn như thay đổi cài đặt trình duyệt, hiển thị quảng cáo, thu thập dữ liệu, v.v. Mặc dù nhiều ứng dụng phần mềm gián điệp thực hiện một loạt các hoạt động lành tính, 10 loại phần mềm gián điệp chính trên Internet cho phép kẻ tấn công lấy cắp thông tin về người dùng và hoạt động của họ mà không cần họ biết hoặc đồng ý.</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Phần mềm gián điệp trên máy tính để bàn</a:t>
            </a:r>
            <a:endParaRPr sz="1600" b="1">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trên máy tính để bàn là phần mềm cho phép kẻ tấn công lấy thông tin về hoạt </a:t>
            </a:r>
            <a:endParaRPr sz="16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động của người dùng hoặc thu thập thông tin cá nhân về người dùng và gửi thông qua Internet cho các bên thứ ba mà người dùng không biết hoặc không được sự đồng ý. Nó cung cấp thông tin về những gì người dùng mạng đã làm trên máy tính để bàn của họ, như thế nào và khi nào.</a:t>
            </a:r>
            <a:endParaRPr sz="16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dành cho máy tính để bàn cho phép những kẻ tấn công thực hiện những điều sau:</a:t>
            </a:r>
            <a:endParaRPr sz="1600">
              <a:solidFill>
                <a:schemeClr val="dk1"/>
              </a:solidFill>
              <a:latin typeface="Times New Roman"/>
              <a:ea typeface="Times New Roman"/>
              <a:cs typeface="Times New Roman"/>
              <a:sym typeface="Times New Roman"/>
            </a:endParaRPr>
          </a:p>
          <a:p>
            <a:pPr marL="1371600" lvl="2"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trực tiếp các máy tính để bàn từ xa</a:t>
            </a:r>
            <a:endParaRPr sz="1600">
              <a:solidFill>
                <a:schemeClr val="dk1"/>
              </a:solidFill>
              <a:latin typeface="Times New Roman"/>
              <a:ea typeface="Times New Roman"/>
              <a:cs typeface="Times New Roman"/>
              <a:sym typeface="Times New Roman"/>
            </a:endParaRPr>
          </a:p>
          <a:p>
            <a:pPr marL="1371600" lvl="2"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lại và giám sát các hoạt động trên Internet</a:t>
            </a:r>
            <a:endParaRPr sz="1600">
              <a:solidFill>
                <a:schemeClr val="dk1"/>
              </a:solidFill>
              <a:latin typeface="Times New Roman"/>
              <a:ea typeface="Times New Roman"/>
              <a:cs typeface="Times New Roman"/>
              <a:sym typeface="Times New Roman"/>
            </a:endParaRPr>
          </a:p>
          <a:p>
            <a:pPr marL="1371600" lvl="2"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lại thời gian và việc sử dụng phần mềm</a:t>
            </a:r>
            <a:endParaRPr sz="1600">
              <a:solidFill>
                <a:schemeClr val="dk1"/>
              </a:solidFill>
              <a:latin typeface="Times New Roman"/>
              <a:ea typeface="Times New Roman"/>
              <a:cs typeface="Times New Roman"/>
              <a:sym typeface="Times New Roman"/>
            </a:endParaRPr>
          </a:p>
          <a:p>
            <a:pPr marL="1371600" lvl="2"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lại nhật ký hoạt động và lưu trữ tại một vị trí tập trung</a:t>
            </a:r>
            <a:endParaRPr sz="1600">
              <a:solidFill>
                <a:schemeClr val="dk1"/>
              </a:solidFill>
              <a:latin typeface="Times New Roman"/>
              <a:ea typeface="Times New Roman"/>
              <a:cs typeface="Times New Roman"/>
              <a:sym typeface="Times New Roman"/>
            </a:endParaRPr>
          </a:p>
          <a:p>
            <a:pPr marL="1371600" lvl="2"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Ghi lại các lần gõ phím của người dùng</a:t>
            </a:r>
            <a:endParaRPr sz="16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Email phần mềm gián điệp</a:t>
            </a:r>
            <a:endParaRPr sz="1600" b="1">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email là một chương trình giám sát, ghi lại và chuyển tiếp tất cả các email đến và đi. Sau khi được cài đặt trên máy tính mà bạn muốn theo dõi, loại phần mềm gián điệp này ghi lại và gửi bản sao của tất cả các email đến và đi cho bạn thông qua một địa chỉ email được chỉ định hoặc lưu thông tin trên thư mục đĩa cục bộ của máy tính bị giám sát. Điều này hoạt động ở chế độ ẩn; người dùng sẽ không nhận thức được sự hiện diện của phần mềm gián điệp email trên máy tính của họ. Nó cũng có khả năng ghi lại các tin nhắn tức thì (ví dụ: AIM, MSN, Yahoo, MySpace, Facebook).</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Phần mềm gián điệp Internet</a:t>
            </a:r>
            <a:endParaRPr sz="16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Internet là một tiện ích cho phép bạn giám sát tất cả các trang web được người dùng truy cập trên máy tính của bạn khi bạn vắng mặt. Nó tạo một bản ghi theo thứ tự thời gian của tất cả các URL đã truy cập. Điều này sẽ tự động tải khi khởi động hệ thống và chạy ở chế độ ẩn, có nghĩa là nó chạy ở chế độ nền mà không bị phát hiện. Tiện ích ghi lại tất cả các URL đã truy cập vào một tệp nhật ký và gửi nó đến một địa chỉ email được chỉ định. Nó cung cấp một báo cáo tóm tắt về việc sử dụng web tổng thể, chẳng hạn như các trang web đã truy cập và thời gian dành cho mỗi trang web, cũng như tất cả các ứng dụng được mở cùng với ngày / giờ truy cập. Nó cũng cho phép bạn chặn quyền truy cập vào một trang web cụ thể hoặc toàn bộ trang web bằng cách chỉ định URL hoặc từ khóa mà bạn muốn bị chặn.</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Phần mềm gián điệp giám sát trẻ em</a:t>
            </a:r>
            <a:endParaRPr sz="16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giám sát trẻ em cho phép bạn theo dõi và giám sát những gì trẻ em đang làm trên máy tính, cả trực tuyến và ngoại tuyến. Thay vì nhìn qua vai đứa trẻ, người ta có thể sử dụng phần mềm gián điệp giám sát trẻ em, hoạt động ở chế độ ẩn; con cái của bạn sẽ không nhận thức được sự giám sát của bạn. Phần mềm gián điệp ghi lại tất cả các chương trình được sử dụng, các trang web đã truy cập, đếm số lần nhấn phím và nhấp chuột, cũng như chụp ảnh màn hình của hoạt động. Tất cả dữ liệu đã ghi đều có thể truy cập được thông qua giao diện web được bảo vệ bằng mật khẩu dưới dạng tệp ẩn, được mã hóa hoặc có thể được gửi đến một địa chỉ email được chỉ định.</a:t>
            </a:r>
            <a:endParaRPr sz="1600">
              <a:solidFill>
                <a:schemeClr val="dk1"/>
              </a:solidFill>
              <a:latin typeface="Times New Roman"/>
              <a:ea typeface="Times New Roman"/>
              <a:cs typeface="Times New Roman"/>
              <a:sym typeface="Times New Roman"/>
            </a:endParaRPr>
          </a:p>
          <a:p>
            <a:pPr marL="91440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Điều này cũng cho phép bạn bảo vệ trẻ em truy cập nội dung web không phù hợp bằng cách đặt các từ khóa cụ thể mà bạn muốn chặn. Nó gửi một cảnh báo thời gian thực cho bạn bất cứ khi nào nó gặp các từ khóa cụ thể trên máy tính của bạn hoặc bất cứ khi nào con bạn muốn truy cập nội dung không phù hợp.</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Phần mềm gián điệp chụp màn hình</a:t>
            </a:r>
            <a:endParaRPr sz="1600" b="1">
              <a:solidFill>
                <a:schemeClr val="dk1"/>
              </a:solidFill>
              <a:latin typeface="Times New Roman"/>
              <a:ea typeface="Times New Roman"/>
              <a:cs typeface="Times New Roman"/>
              <a:sym typeface="Times New Roman"/>
            </a:endParaRPr>
          </a:p>
          <a:p>
            <a:pPr marL="91440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chụp ảnh màn hình là một chương trình cho phép bạn theo dõi các hoạt động của máy tính bằng cách chụp ảnh nhanh hoặc ảnh chụp màn hình của máy tính có cài đặt chương trình. Thao tác này sẽ chụp nhanh máy tính cục bộ hoặc máy tính từ xa vào những khoảng thời gian cụ thể và lưu chúng vào một tệp ẩn trên đĩa cục bộ hoặc gửi chúng đến một địa chỉ email hoặc trang FTP do kẻ tấn công xác định trước.</a:t>
            </a:r>
            <a:endParaRPr sz="1600">
              <a:solidFill>
                <a:schemeClr val="dk1"/>
              </a:solidFill>
              <a:latin typeface="Times New Roman"/>
              <a:ea typeface="Times New Roman"/>
              <a:cs typeface="Times New Roman"/>
              <a:sym typeface="Times New Roman"/>
            </a:endParaRPr>
          </a:p>
          <a:p>
            <a:pPr marL="91440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chụp ảnh màn hình không chỉ có khả năng chụp ảnh màn hình mà còn ghi lại các thao tác gõ phím, hoạt động của chuột, URL của trang web đã truy cập và các hoạt động của máy in trong thời gian thực. Người dùng có thể cài đặt chương trình hoặc phần mềm này trên các máy tính nối mạng để theo dõi hoạt động của tất cả các máy tính trong mạng trong thời gian thực bằng cách chụp ảnh màn hình. Tính năng này hoạt động minh bạch ở chế độ ẩn, vì vậy bạn có thể theo dõi các hoạt động của máy tính mà người dùng không hề hay biết.</a:t>
            </a:r>
            <a:endParaRPr sz="1600">
              <a:solidFill>
                <a:schemeClr val="dk1"/>
              </a:solidFill>
              <a:latin typeface="Times New Roman"/>
              <a:ea typeface="Times New Roman"/>
              <a:cs typeface="Times New Roman"/>
              <a:sym typeface="Times New Roman"/>
            </a:endParaRPr>
          </a:p>
          <a:p>
            <a:pPr marL="914400" lvl="1" indent="-330200" algn="l" rtl="0">
              <a:lnSpc>
                <a:spcPct val="100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Phần mềm gián điệp USB</a:t>
            </a:r>
            <a:endParaRPr sz="1600">
              <a:solidFill>
                <a:schemeClr val="dk1"/>
              </a:solidFill>
              <a:latin typeface="Times New Roman"/>
              <a:ea typeface="Times New Roman"/>
              <a:cs typeface="Times New Roman"/>
              <a:sym typeface="Times New Roman"/>
            </a:endParaRPr>
          </a:p>
          <a:p>
            <a:pPr marL="91440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USB là một chương trình được thiết kế để do thám trên máy tính sao chép các tệp phần mềm gián điệp từ thiết bị USB vào đĩa cứng mà không cần bất kỳ yêu cầu và thông báo nào. Nó chạy ở chế độ ẩn, vì vậy người dùng sẽ không nhận biết được phần mềm gián điệp hoặc bị giám sát.</a:t>
            </a:r>
            <a:endParaRPr sz="1600">
              <a:solidFill>
                <a:schemeClr val="dk1"/>
              </a:solidFill>
              <a:latin typeface="Times New Roman"/>
              <a:ea typeface="Times New Roman"/>
              <a:cs typeface="Times New Roman"/>
              <a:sym typeface="Times New Roman"/>
            </a:endParaRPr>
          </a:p>
          <a:p>
            <a:pPr marL="91440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USB cung cấp giải pháp đa diện trong lĩnh vực USB thông tin liên lạc, vì nó có khả năng giám sát hoạt động của thiết bị USB mà không cần tạo các bộ lọc, thiết bị bổ sung, v.v. có thể làm hỏng cấu trúc trình điều khiển hệ thống.</a:t>
            </a:r>
            <a:endParaRPr sz="1600">
              <a:solidFill>
                <a:schemeClr val="dk1"/>
              </a:solidFill>
              <a:latin typeface="Times New Roman"/>
              <a:ea typeface="Times New Roman"/>
              <a:cs typeface="Times New Roman"/>
              <a:sym typeface="Times New Roman"/>
            </a:endParaRPr>
          </a:p>
          <a:p>
            <a:pPr marL="91440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Phần mềm gián điệp USB cho phép bạn chụp, hiển thị, ghi và phân tích dữ liệu được truyền giữa bất kỳ thiết bị USB nào được kết nối với PC và các ứng dụng của nó. Điều này cho phép nó hoạt động trên trình điều khiển thiết bị hoặc phát triển phần cứng, do đó cung cấp một nền tảng mạnh mẽ để mã hóa, kiểm tra và tối ưu hóa hiệu quả, đồng thời làm cho nó trở thành một công cụ tuyệt vời để gỡ lỗi phần mềm.</a:t>
            </a:r>
            <a:endParaRPr sz="1600">
              <a:solidFill>
                <a:schemeClr val="dk1"/>
              </a:solidFill>
              <a:latin typeface="Times New Roman"/>
              <a:ea typeface="Times New Roman"/>
              <a:cs typeface="Times New Roman"/>
              <a:sym typeface="Times New Roman"/>
            </a:endParaRPr>
          </a:p>
          <a:p>
            <a:pPr marL="914400" lvl="0" indent="457200" algn="l" rtl="0">
              <a:lnSpc>
                <a:spcPct val="100000"/>
              </a:lnSpc>
              <a:spcBef>
                <a:spcPts val="0"/>
              </a:spcBef>
              <a:spcAft>
                <a:spcPts val="0"/>
              </a:spcAft>
              <a:buSzPts val="1400"/>
              <a:buNone/>
            </a:pPr>
            <a:r>
              <a:rPr lang="en-US" sz="1600">
                <a:solidFill>
                  <a:schemeClr val="dk1"/>
                </a:solidFill>
                <a:latin typeface="Times New Roman"/>
                <a:ea typeface="Times New Roman"/>
                <a:cs typeface="Times New Roman"/>
                <a:sym typeface="Times New Roman"/>
              </a:rPr>
              <a:t>Nó nắm bắt tất cả các giao tiếp giữa thiết bị USB và máy chủ của nó và lưu nó vào một tệp ẩn để xem xét sau này. Nhật ký chi tiết trình bày tóm tắt từng dữ liệu giao dịch, cùng với thông tin hỗ trợ của nó. Phần mềm gián điệp USB sử dụng hệ thống thấp tài nguyên của máy tính chủ. Điều này hoạt động với dấu thời gian của riêng nó để ghi lại tất cả các hoạt động trong chuỗi giao tiếp. Phần mềm gián điệp USB không chứa bất kỳ phần mềm quảng cáo hoặc phần mềm gián điệp nào khác. Nó hoạt động với hầu hết các biến thể mới nhất của Windows. </a:t>
            </a:r>
            <a:endParaRPr sz="1600">
              <a:solidFill>
                <a:schemeClr val="dk1"/>
              </a:solidFill>
              <a:latin typeface="Times New Roman"/>
              <a:ea typeface="Times New Roman"/>
              <a:cs typeface="Times New Roman"/>
              <a:sym typeface="Times New Roman"/>
            </a:endParaRPr>
          </a:p>
          <a:p>
            <a:pPr marL="1371600" lvl="2"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Phần mềm gián điệp USB sao chép tệp từ thiết bị USB vào đĩa cứng của bạn ở chế độ ẩn không có bất kỳ yêu cầu nào</a:t>
            </a:r>
            <a:endParaRPr sz="1600">
              <a:solidFill>
                <a:schemeClr val="dk1"/>
              </a:solidFill>
              <a:latin typeface="Times New Roman"/>
              <a:ea typeface="Times New Roman"/>
              <a:cs typeface="Times New Roman"/>
              <a:sym typeface="Times New Roman"/>
            </a:endParaRPr>
          </a:p>
          <a:p>
            <a:pPr marL="1371600" lvl="2"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Nó tạo một tệp / thư mục ẩn với ngày hiện tại và bắt đầu quá trình sao chép nền</a:t>
            </a:r>
            <a:endParaRPr sz="1600">
              <a:solidFill>
                <a:schemeClr val="dk1"/>
              </a:solidFill>
              <a:latin typeface="Times New Roman"/>
              <a:ea typeface="Times New Roman"/>
              <a:cs typeface="Times New Roman"/>
              <a:sym typeface="Times New Roman"/>
            </a:endParaRPr>
          </a:p>
          <a:p>
            <a:pPr marL="1371600" lvl="2" indent="-330200" algn="l" rtl="0">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Nó cho phép bạn chụp, hiển thị, ghi và phân tích dữ liệu được truyền giữa bất kỳ thiết bị USB nào được kết nối với PC và các ứng dụng</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1600" b="1">
              <a:solidFill>
                <a:schemeClr val="dk1"/>
              </a:solidFill>
              <a:latin typeface="Times New Roman"/>
              <a:ea typeface="Times New Roman"/>
              <a:cs typeface="Times New Roman"/>
              <a:sym typeface="Times New Roman"/>
            </a:endParaRPr>
          </a:p>
        </p:txBody>
      </p:sp>
      <p:sp>
        <p:nvSpPr>
          <p:cNvPr id="1574" name="Google Shape;1574;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11c6a5131a8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g11c6a5131a8_0_3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Công cụ phần mềm gián điệp:</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Spytech SpyAgent: Nguồn: </a:t>
            </a:r>
            <a:r>
              <a:rPr lang="en-US" sz="1400" u="sng">
                <a:solidFill>
                  <a:schemeClr val="hlink"/>
                </a:solidFill>
                <a:latin typeface="Times New Roman"/>
                <a:ea typeface="Times New Roman"/>
                <a:cs typeface="Times New Roman"/>
                <a:sym typeface="Times New Roman"/>
                <a:hlinkClick r:id="rId3"/>
              </a:rPr>
              <a:t>https://www.spytech-web.com</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Spytech SpyAgent là một phần mềm gián điệp máy tính cho phép bạn giám sát mọi thứ mà người dùng thực hiện trên máy tính của bạn trong hoàn toàn bí mật</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SpyAgent cung cấp một loạt các tính năng giám sát máy tính thiết yếu, cũng như trang web, ứng dụng và ứng dụng trò chuyện chặn, lập lịch ghi nhật ký và gửi nhật ký từ xa qua email hoặc FTP</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Nó cũng có thể cho phép bạn theo dõi những thứ sau trên máy tính của người dùng: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Nó có thể tiết lộ tất cả các trang web đã truy cập o Nó ghi lại tất cả các tìm kiếm trực tuyến được thực hiện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Nó giám sát những chương trình và ứng dụng đang được sử dụng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Nó có thể theo dõi tất cả thông tin sử dụng tệp và in ấn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Nó ghi lại các cuộc trò chuyện trực tuyến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Nó cũng có thể xem mọi liên lạc email trên máy tính của người dùng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Nó giúp bạn xác định những gì người dùng đang tải lên và tải xuống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Nó phát hiện mật khẩu người dùng bí mật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Nó giám sát các hành vi mạng xã hội Mô-đun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Power Spy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Nguồn: http://ematrixsoft.com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Power Spy là một phần mềm giám sát hoạt động của người dùng PC. Nó chạy và thực hiện giám sát bí mật trong nền của hệ thống máy tính.</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Nó ghi nhật ký tất cả người dùng trên hệ thống và người dùng sẽ không biết sự tồn tại của nó.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Sau khi cài đặt phần mềm trên PC mà bạn muốn theo dõi, bạn có thể nhận báo cáo nhật ký qua email hoặc FTP từ một vị trí từ xa, chẳng hạn như hàng giờ.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Do đó, bạn có thể đọc các báo cáo này ở bất kỳ đâu, trên mọi thiết bị vào bất kỳ lúc nào miễn là bạn có quyền truy cập Internet.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Power Spy cho phép bạn biết chính xác những gì người khác làm trên PC khi bạn vắng mặt.</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Đặc trưng: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Ghi lại màn hình: Power Spy Software tự động chụp ảnh chụp màn hình của toàn bộ màn hình nền hoặc các cửa sổ đang hoạt động theo khoảng thời gian đã định, lưu ảnh chụp màn hình dưới dạng ảnh định dạng JPEG trên đĩa cứng của bạn hoặc gửi cho bạn cùng với nhật ký văn bản và tự động dừng ảnh chụp màn hình khi người dùng được giám sát không hoạt động.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Keylogger: Phần mềm ghi lại tất cả các lần gõ phím, bao gồm các phím không phải chữ và số tùy chọn, với dấu thời gian, tên người dùng Windows, tên ứng dụng và chú thích cửa sổ. Điều này bao gồm tất cả tên người dùng và mật khẩu được nhập với chú thích cửa sổ chương trình.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Ghi âm trò chuyện và tin nhắn tức thì: Nó giám sát và ghi lại IM và các cuộc trò chuyện trong Skype, Yahoo Messenger, ICQ và AIM. Nó bao gồm cả thông tin đến và đi với tem thời gian và ID người dùng. Ghi Email: Power Spy ghi lại tất cả các email đã đọc trong Microsoft Outlook, Microsoft Outlook Express, Win Mail, Windows Live Mail.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Ghi lại URL của trang web: Theo dõi và ghi lại tất cả các URL được truy cập bằng tên người dùng và dấu thời gian Windows. Nó ghi lại tất cả các trang web được mở trong Microsoft Internet Explorer, Mozilla Firefox, Google Chrome, Opera, Netscape, Avant Browser, Maxthon, NetCaptor và bất kỳ trình duyệt web nào khác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Ghi ứng dụng: Nó ghi lại tất cả các ứng dụng được thực thi, bao gồm cả vị trí của tệp thực thi, tài liệu và thư mục được điều hướng theo thời gian, tên người dùng Windows, theo tên ứng dụng / tài liệu / thư mục và đường dẫn tệp. Ghi tài liệu: Power Spy ghi lại tất cả nội dung văn bản của tài liệu được mở trong CÁC Microsoft Word, Windows WordPad và Windows Notepad. Phần mềm sẽ chỉ ghi cùng một tài liệu một lần trong báo cáo nhật ký để giảm kích thước của nó. </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 Ghi âm clipboard: Phần mềm cung cấp tính năng giám sát clipboard</a:t>
            </a: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endParaRPr sz="1400">
              <a:latin typeface="Times New Roman"/>
              <a:ea typeface="Times New Roman"/>
              <a:cs typeface="Times New Roman"/>
              <a:sym typeface="Times New Roman"/>
            </a:endParaRPr>
          </a:p>
        </p:txBody>
      </p:sp>
      <p:sp>
        <p:nvSpPr>
          <p:cNvPr id="1601" name="Google Shape;1601;g11c6a5131a8_0_3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1c6a5131a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1" name="Google Shape;1611;g11c6a5131a8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Phần mềm gián điệp USB giám sát và phân tích dữ liệu được truyền giữa bất kỳ thiết bị USB nào được kết nối với máy tính và các ứng dụng của nó.</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Nó giúp phát triển ứng dụng, trình điều khiển thiết bị USB hoặc phát triển phần cứng và cung cấp một nền tảng mạnh mẽ để mã hóa, kiểm tra và tối ưu hóa hiệu quả. </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Sau đây là danh sách phần mềm gián điệp USB:</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Phần mềm gián điệp âm thanh Phần mềm gián điệp âm thanh giúp theo dõi âm thanh và máy ghi âm trên hệ thống. </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Nó bắt đầu ghi âm một cách vô hình khi phát hiện ra âm thanh và tự động dừng ghi khi giọng nói biến mất. </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Nó có thể được sử dụng để ghi lại các hội nghị, giám sát các cuộc gọi điện thoại, nhật ký phát sóng radio, theo dõi gián điệp và nhân viên, v.v</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Phần mềm gián điệp video Video Spyware được sử dụng để giám sát video bí mật. Kẻ tấn công có thể sử dụng phần mềm này để bí mật theo dõi và ghi lại webcam và chuyển đổi video IM. Kẻ tấn công có thể sử dụng phần mềmgián điệp video để xem webcam từ xa nhằm có được cảnh quay trực tiếp về liên lạc bí mật. </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Với sự trợ giúp của phần mềm gián điệp này, những kẻ tấn công có thể ghi và phát bất cứ thứ gì hiển thị trên màn hình của nạn nhân. </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Sau đây là danh sách phần mềm gián điệp Video:</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endParaRPr sz="1400">
              <a:latin typeface="Times New Roman"/>
              <a:ea typeface="Times New Roman"/>
              <a:cs typeface="Times New Roman"/>
              <a:sym typeface="Times New Roman"/>
            </a:endParaRPr>
          </a:p>
        </p:txBody>
      </p:sp>
      <p:sp>
        <p:nvSpPr>
          <p:cNvPr id="1612" name="Google Shape;1612;g11c6a5131a8_0_2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11c6a5131a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1" name="Google Shape;1651;g11c6a5131a8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Phần mềm gián điệp video Video Spyware được sử dụng để giám sát video bí mật. Kẻ tấn công có thể sử dụng phần mềm này để bí mật theo dõi và ghi lại webcam và chuyển đổi video IM. Kẻ tấn công có thể sử dụng phần mềm gián điệp video để xem webcam từ xa nhằm có được cảnh quay trực tiếp về liên lạc bí mật. </a:t>
            </a: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Với sự trợ giúp của phần mềm gián điệp này, những kẻ tấn công có thể ghi và phát bất cứ thứ gì hiển thị trên màn hình của nạn nhân. </a:t>
            </a: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Sau đây là danh sách phần mềm gián điệp Video:</a:t>
            </a: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Phần mềm gián điệp điện thoại di động Giống như Mobile Spy, kẻ tấn công cũng có thể sử dụng các chương trình phần mềm sau làm phần mềm gián điệp điện thoại / điện thoại di động để ghi lại mọi hoạt động trên điện thoại như sử dụng Internet, tin nhắn văn bản và cuộc gọi điện thoại, v.v. </a:t>
            </a: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Sau đây là một số chương trình phần mềm gián điệp điện thoại / điện thoại di động</a:t>
            </a: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228600" lvl="0" indent="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Phần mềm gián điệp GPS Có nhiều chương trình phần mềm khác nhau hoạt động như phần mềm gián điệp GPS để theo dõi vị trí của thiết bị di động cụ thể. </a:t>
            </a: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Những kẻ tấn công cũng có thể sử dụng phần mềm gián điệp GPS sau phần mềm theo dõi vị trí của điện thoại di động mục tiêu Một số chương trình phần mềm gián điệp GPS được liệt kê dưới</a:t>
            </a: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457200" lvl="0" indent="-228600" algn="l" rtl="0">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endParaRPr sz="1400">
              <a:latin typeface="Times New Roman"/>
              <a:ea typeface="Times New Roman"/>
              <a:cs typeface="Times New Roman"/>
              <a:sym typeface="Times New Roman"/>
            </a:endParaRPr>
          </a:p>
        </p:txBody>
      </p:sp>
      <p:sp>
        <p:nvSpPr>
          <p:cNvPr id="1652" name="Google Shape;1652;g11c6a5131a8_0_1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11c6a5131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1" name="Google Shape;1691;g11c6a5131a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Sau đây là một số cách khác để bảo vệ chống lại keylogger: </a:t>
            </a:r>
            <a:endParaRPr sz="1400">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endParaRPr sz="1400">
              <a:latin typeface="Times New Roman"/>
              <a:ea typeface="Times New Roman"/>
              <a:cs typeface="Times New Roman"/>
              <a:sym typeface="Times New Roman"/>
            </a:endParaRPr>
          </a:p>
        </p:txBody>
      </p:sp>
      <p:sp>
        <p:nvSpPr>
          <p:cNvPr id="1692" name="Google Shape;1692;g11c6a5131a8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12c3d440ac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5" name="Google Shape;1735;g12c3d440ac4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736" name="Google Shape;1736;g12c3d440ac4_0_1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12e957acd6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Chống Keylogger Anti-keylogger, còn được gọi là trình ghi nhật ký chống gõ phím, phát hiện và vô hiệu hóa phần mềm ghi lại thao tác gõ phím.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Thiết kế đặc biệt của Anti-keylogger giúp chúng phát hiện keylogger phần mềm.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Nhiều tổ chức lớn, tổ chức tài chính, ngành công nghiệp trò chơi trực tuyến, cũng như cá nhân sử dụng chống keylogger để bảo vệ quyền riêng tư của họ trong khi sử dụng hệ thống.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Phần mềm này ngăn chặn keylogger ghi lại mọi thao tác gõ phím của nạn nhân và do đó giữ cho tất cả thông tin cá nhân được an toàn và bảo mật.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Phần mềm chống keylogger quét máy tính, phát hiện và xóa phần mềm ghi lại thao tác gõ phím.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Nếu phần mềm (chống keylogger) tìm thấy bất kỳ chương trình ghi lại thao tác gõ phím nào trên máy tính của bạn, nó sẽ ngay lập tức xác định và xóa keylogger, cho dù đó là chương trình ghi nhật ký tổ hợp phím hợp pháp hay chương trình ghi nhật ký tổ hợp phím bất hợp pháp.</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 Một số trình chống keylogger phát hiện sự hiện diện của keylogger ẩn bằng cách so sánh tất cả các tệp trong máy tính dựa trên cơ sở dữ liệu chữ ký của keylogger và tìm kiếm các điểm tương đồng.</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 Các chương trình chống keylogger khác phát hiện sự hiện diện của keylogger ẩn bằng cách bảo vệ trình điều khiển bàn phím và hạt nhân khỏi thao tác.</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 Bàn phím ảo hoặc màn hình cảm ứng khiến công việc bắt phím bằng phần mềm gián điệp hoặc chương trình Trojan độc hại trở nên khó khăn.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Anti-keylogger bảo vệ hệ thống của bạn khỏi phần mềm gián điệp, keylogger.</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 Zemana AntiLogger Nguồn: https://www.zemana.com Zemana AntiLogger là một ứng dụng phần mềm chặn tin tặc. Nó phát hiện bất kỳ nỗ lực nào để sửa đổi cài đặt máy tính của bạn, ghi lại các hoạt động của bạn, kết nối với các quy trình nhạy cảm của PC hoặc đưa mã độc hại vào hệ thống của bạn.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Nó bảo vệ máy tính của bạn khỏi các cuộc tấn công keylogger và phần mềm độc hại, do đó bảo vệ danh tính của bạn. AntiLogger phát hiện phần mềm độc hại tại thời điểm nó tấn công hệ thống của bạn thay vì phát hiện dựa trên dấu vân tay đặc trưng của nó.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Nó sẽ nhắc bạn nếu có bất kỳ chương trình độc hại nào đang cố gắng ghi lại</a:t>
            </a:r>
            <a:endParaRPr sz="1500">
              <a:latin typeface="Times New Roman"/>
              <a:ea typeface="Times New Roman"/>
              <a:cs typeface="Times New Roman"/>
              <a:sym typeface="Times New Roman"/>
            </a:endParaRPr>
          </a:p>
          <a:p>
            <a:pPr marL="0" lvl="0" indent="0" algn="l" rtl="0">
              <a:spcBef>
                <a:spcPts val="0"/>
              </a:spcBef>
              <a:spcAft>
                <a:spcPts val="0"/>
              </a:spcAft>
              <a:buNone/>
            </a:pPr>
            <a:endParaRPr sz="1500">
              <a:latin typeface="Times New Roman"/>
              <a:ea typeface="Times New Roman"/>
              <a:cs typeface="Times New Roman"/>
              <a:sym typeface="Times New Roman"/>
            </a:endParaRPr>
          </a:p>
        </p:txBody>
      </p:sp>
      <p:sp>
        <p:nvSpPr>
          <p:cNvPr id="1763" name="Google Shape;1763;g12e957acd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12ea4f52ff6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1" name="Google Shape;1781;g12ea4f52ff6_8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500">
                <a:latin typeface="Times New Roman"/>
                <a:ea typeface="Times New Roman"/>
                <a:cs typeface="Times New Roman"/>
                <a:sym typeface="Times New Roman"/>
              </a:rPr>
              <a:t>Phần mềm gián điệp là bất kỳ chương trình độc hại nào được cài đặt vào hệ thống của người dùng mà người dùng không biết và thu thập thông tin bí mật như dữ liệu cá nhân và nhật ký truy cập. Phần mềm gián điệp đến từ ba nguồn cơ bản: phần mềm được tải xuống miễn phí, tệp đính kèm email và các trang web tự động cài đặt phần mềm gián điệp khi bạn duyệt chúng. Dưới đây là những cách để bảo vệ khỏi phần mềm gián điệp: * Cố gắng tránh sử dụng bất kỳ hệ thống máy tính nào không hoàn toàn nằm trong tầm kiểm soát của bạn</a:t>
            </a:r>
            <a:endParaRPr sz="1500">
              <a:latin typeface="Times New Roman"/>
              <a:ea typeface="Times New Roman"/>
              <a:cs typeface="Times New Roman"/>
              <a:sym typeface="Times New Roman"/>
            </a:endParaRPr>
          </a:p>
        </p:txBody>
      </p:sp>
      <p:sp>
        <p:nvSpPr>
          <p:cNvPr id="1782" name="Google Shape;1782;g12ea4f52ff6_8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466" name="Google Shape;46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12ea4f52ff6_9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Chống Keylogger Anti-keylogger, còn được gọi là trình ghi nhật ký chống gõ phím, phát hiện và vô hiệu hóa phần mềm ghi lại thao tác gõ phím.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Thiết kế đặc biệt của Anti-keylogger giúp chúng phát hiện keylogger phần mềm.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Nhiều tổ chức lớn, tổ chức tài chính, ngành công nghiệp trò chơi trực tuyến, cũng như cá nhân sử dụng chống keylogger để bảo vệ quyền riêng tư của họ trong khi sử dụng hệ thống.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Phần mềm này ngăn chặn keylogger ghi lại mọi thao tác gõ phím của nạn nhân và do đó giữ cho tất cả thông tin cá nhân được an toàn và bảo mật.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Phần mềm chống keylogger quét máy tính, phát hiện và xóa phần mềm ghi lại thao tác gõ phím.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Nếu phần mềm (chống keylogger) tìm thấy bất kỳ chương trình ghi lại thao tác gõ phím nào trên máy tính của bạn, nó sẽ ngay lập tức xác định và xóa keylogger, cho dù đó là chương trình ghi nhật ký tổ hợp phím hợp pháp hay chương trình ghi nhật ký tổ hợp phím bất hợp pháp.</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 Một số trình chống keylogger phát hiện sự hiện diện của keylogger ẩn bằng cách so sánh tất cả các tệp trong máy tính dựa trên cơ sở dữ liệu chữ ký của keylogger và tìm kiếm các điểm tương đồng.</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 Các chương trình chống keylogger khác phát hiện sự hiện diện của keylogger ẩn bằng cách bảo vệ trình điều khiển bàn phím và hạt nhân khỏi thao tác.</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 Bàn phím ảo hoặc màn hình cảm ứng khiến công việc bắt phím bằng phần mềm gián điệp hoặc chương trình Trojan độc hại trở nên khó khăn.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Anti-keylogger bảo vệ hệ thống của bạn khỏi phần mềm gián điệp, keylogger.</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 Zemana AntiLogger Nguồn: https://www.zemana.com Zemana AntiLogger là một ứng dụng phần mềm chặn tin tặc. Nó phát hiện bất kỳ nỗ lực nào để sửa đổi cài đặt máy tính của bạn, ghi lại các hoạt động của bạn, kết nối với các quy trình nhạy cảm của PC hoặc đưa mã độc hại vào hệ thống của bạn.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Nó bảo vệ máy tính của bạn khỏi các cuộc tấn công keylogger và phần mềm độc hại, do đó bảo vệ danh tính của bạn. AntiLogger phát hiện phần mềm độc hại tại thời điểm nó tấn công hệ thống của bạn thay vì phát hiện dựa trên dấu vân tay đặc trưng của nó. </a:t>
            </a:r>
            <a:endParaRPr sz="15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Nó sẽ nhắc bạn nếu có bất kỳ chương trình độc hại nào đang cố gắng ghi lại</a:t>
            </a:r>
            <a:endParaRPr sz="1500">
              <a:latin typeface="Times New Roman"/>
              <a:ea typeface="Times New Roman"/>
              <a:cs typeface="Times New Roman"/>
              <a:sym typeface="Times New Roman"/>
            </a:endParaRPr>
          </a:p>
          <a:p>
            <a:pPr marL="0" lvl="0" indent="0" algn="l" rtl="0">
              <a:spcBef>
                <a:spcPts val="0"/>
              </a:spcBef>
              <a:spcAft>
                <a:spcPts val="0"/>
              </a:spcAft>
              <a:buNone/>
            </a:pPr>
            <a:endParaRPr sz="1500">
              <a:latin typeface="Times New Roman"/>
              <a:ea typeface="Times New Roman"/>
              <a:cs typeface="Times New Roman"/>
              <a:sym typeface="Times New Roman"/>
            </a:endParaRPr>
          </a:p>
        </p:txBody>
      </p:sp>
      <p:sp>
        <p:nvSpPr>
          <p:cNvPr id="1831" name="Google Shape;1831;g12ea4f52ff6_9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9" name="Google Shape;1849;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2c3d440ac4_8_7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2" name="Google Shape;1882;g12c3d440ac4_8_7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12c3d440ac4_8_7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9" name="Google Shape;1889;g12c3d440ac4_8_7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2c3d440ac4_8_7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g12c3d440ac4_8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12c3d440ac4_8_8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9" name="Google Shape;1909;g12c3d440ac4_8_8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12c3d440ac4_8_8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1" name="Google Shape;1961;g12c3d440ac4_8_8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12c3d440ac4_8_8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3" name="Google Shape;1973;g12c3d440ac4_8_8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12c3d440ac4_8_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3" name="Google Shape;1983;g12c3d440ac4_8_8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2c3d440ac4_8_9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9" name="Google Shape;2049;g12c3d440ac4_8_9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500" name="Google Shape;500;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12c3d440ac4_8_9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5" name="Google Shape;2075;g12c3d440ac4_8_9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12c3d440ac4_8_10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3" name="Google Shape;2123;g12c3d440ac4_8_10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12c3d440ac4_8_10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1" name="Google Shape;2141;g12c3d440ac4_8_10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12c3d440ac4_8_10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8" name="Google Shape;2158;g12c3d440ac4_8_10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12c3d440ac4_8_10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8" name="Google Shape;2208;g12c3d440ac4_8_10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12c3d440ac4_8_1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4" name="Google Shape;2234;g12c3d440ac4_8_1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12c3d440ac4_8_1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6" name="Google Shape;2266;g12c3d440ac4_8_1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2c3d440ac4_8_11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5" name="Google Shape;2285;g12c3d440ac4_8_1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2c3d440ac4_8_1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0" name="Google Shape;2320;g12c3d440ac4_8_1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12c3d440ac4_8_1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9" name="Google Shape;2379;g12c3d440ac4_8_1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c3d440ac4_8_13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3" name="Google Shape;2433;g12c3d440ac4_8_1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12c3d440ac4_8_13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1" name="Google Shape;2441;g12c3d440ac4_8_1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12c3d440ac4_8_13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3" name="Google Shape;2453;g12c3d440ac4_8_1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12c3d440ac4_8_13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1" name="Google Shape;2471;g12c3d440ac4_8_1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g12c3d440ac4_8_1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2" name="Google Shape;2482;g12c3d440ac4_8_1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12c3d440ac4_8_1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1" name="Google Shape;2491;g12c3d440ac4_8_1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12c3d440ac4_8_13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1" name="Google Shape;2501;g12c3d440ac4_8_1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2c3d440ac4_8_1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1" name="Google Shape;2511;g12c3d440ac4_8_1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12c3d440ac4_8_13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1" name="Google Shape;2521;g12c3d440ac4_8_1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2" name="Google Shape;254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5" name="Google Shape;2575;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6" name="Google Shape;2576;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6" name="Google Shape;260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6" name="Google Shape;2616;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Sử dụng module khai thác là phần mềm </a:t>
            </a:r>
            <a:r>
              <a:rPr lang="en-US" sz="1150">
                <a:solidFill>
                  <a:srgbClr val="050505"/>
                </a:solidFill>
                <a:highlight>
                  <a:srgbClr val="E4E6EB"/>
                </a:highlight>
                <a:latin typeface="Arial"/>
                <a:ea typeface="Arial"/>
                <a:cs typeface="Arial"/>
                <a:sym typeface="Arial"/>
              </a:rPr>
              <a:t>syncbreeze version 10.0.28 có lỗ hổng buffer overflow được cài trên Windows 7 và như hình là máy Kali Linux đang khai thác và sau khi xâm nhập thành công sẽ hiển thị trình meterpreter thì thực hiện lệnh Clearev để xóa nhật ký </a:t>
            </a:r>
            <a:endParaRPr/>
          </a:p>
        </p:txBody>
      </p:sp>
      <p:sp>
        <p:nvSpPr>
          <p:cNvPr id="2617" name="Google Shape;2617;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8" name="Google Shape;2628;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0" name="Google Shape;264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0" name="Google Shape;2650;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1" name="Google Shape;2651;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0" name="Google Shape;2660;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8"/>
        <p:cNvGrpSpPr/>
        <p:nvPr/>
      </p:nvGrpSpPr>
      <p:grpSpPr>
        <a:xfrm>
          <a:off x="0" y="0"/>
          <a:ext cx="0" cy="0"/>
          <a:chOff x="0" y="0"/>
          <a:chExt cx="0" cy="0"/>
        </a:xfrm>
      </p:grpSpPr>
      <p:sp>
        <p:nvSpPr>
          <p:cNvPr id="2669" name="Google Shape;2669;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0" name="Google Shape;2670;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0" name="Google Shape;2680;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2" name="Google Shape;2692;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96753"/>
            <a:ext cx="10363200" cy="2376264"/>
          </a:xfrm>
        </p:spPr>
        <p:txBody>
          <a:bodyPr anchor="b">
            <a:normAutofit/>
          </a:bodyPr>
          <a:lstStyle>
            <a:lvl1pPr>
              <a:defRPr sz="4000" b="1" baseline="0">
                <a:latin typeface="Arial" pitchFamily="34" charset="0"/>
                <a:cs typeface="Arial" pitchFamily="34" charset="0"/>
              </a:defRPr>
            </a:lvl1pPr>
          </a:lstStyle>
          <a:p>
            <a:r>
              <a:rPr lang="en-US" dirty="0" smtClean="0"/>
              <a:t>Click to edit Master title style</a:t>
            </a:r>
            <a:r>
              <a:rPr lang="vi-VN" dirty="0" smtClean="0"/>
              <a:t>. What should be If the title is too long?</a:t>
            </a:r>
            <a:endParaRPr lang="ru-RU" dirty="0"/>
          </a:p>
        </p:txBody>
      </p:sp>
      <p:sp>
        <p:nvSpPr>
          <p:cNvPr id="3" name="Subtitle 2"/>
          <p:cNvSpPr>
            <a:spLocks noGrp="1"/>
          </p:cNvSpPr>
          <p:nvPr>
            <p:ph type="subTitle" idx="1"/>
          </p:nvPr>
        </p:nvSpPr>
        <p:spPr>
          <a:xfrm>
            <a:off x="911424" y="3717032"/>
            <a:ext cx="10369152"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dirty="0"/>
          </a:p>
        </p:txBody>
      </p:sp>
    </p:spTree>
    <p:extLst>
      <p:ext uri="{BB962C8B-B14F-4D97-AF65-F5344CB8AC3E}">
        <p14:creationId xmlns:p14="http://schemas.microsoft.com/office/powerpoint/2010/main" val="2049024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Tiêu đề + Nội dung">
  <p:cSld name="7_Tiêu đề + Nội dung">
    <p:spTree>
      <p:nvGrpSpPr>
        <p:cNvPr id="1" name="Shape 68"/>
        <p:cNvGrpSpPr/>
        <p:nvPr/>
      </p:nvGrpSpPr>
      <p:grpSpPr>
        <a:xfrm>
          <a:off x="0" y="0"/>
          <a:ext cx="0" cy="0"/>
          <a:chOff x="0" y="0"/>
          <a:chExt cx="0" cy="0"/>
        </a:xfrm>
      </p:grpSpPr>
      <p:sp>
        <p:nvSpPr>
          <p:cNvPr id="69" name="Google Shape;69;p12"/>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0" name="Google Shape;70;p12"/>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 name="Google Shape;71;p12"/>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73" name="Google Shape;73;p12"/>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Tiêu đề + Nội dung">
  <p:cSld name="8_Tiêu đề + Nội dung">
    <p:spTree>
      <p:nvGrpSpPr>
        <p:cNvPr id="1" name="Shape 74"/>
        <p:cNvGrpSpPr/>
        <p:nvPr/>
      </p:nvGrpSpPr>
      <p:grpSpPr>
        <a:xfrm>
          <a:off x="0" y="0"/>
          <a:ext cx="0" cy="0"/>
          <a:chOff x="0" y="0"/>
          <a:chExt cx="0" cy="0"/>
        </a:xfrm>
      </p:grpSpPr>
      <p:sp>
        <p:nvSpPr>
          <p:cNvPr id="75" name="Google Shape;75;p13"/>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6" name="Google Shape;76;p13"/>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 name="Google Shape;77;p13"/>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79" name="Google Shape;79;p13"/>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_Tiêu đề + Nội dung">
  <p:cSld name="9_Tiêu đề + Nội dung">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2" name="Google Shape;82;p14"/>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 name="Google Shape;83;p14"/>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85" name="Google Shape;85;p14"/>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êu đề + Nội dung">
  <p:cSld name="10_Tiêu đề + Nội dung">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8" name="Google Shape;88;p15"/>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 name="Google Shape;89;p15"/>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91" name="Google Shape;91;p15"/>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Tiêu đề + Nội dung">
  <p:cSld name="11_Tiêu đề + Nội dung">
    <p:spTree>
      <p:nvGrpSpPr>
        <p:cNvPr id="1" name="Shape 92"/>
        <p:cNvGrpSpPr/>
        <p:nvPr/>
      </p:nvGrpSpPr>
      <p:grpSpPr>
        <a:xfrm>
          <a:off x="0" y="0"/>
          <a:ext cx="0" cy="0"/>
          <a:chOff x="0" y="0"/>
          <a:chExt cx="0" cy="0"/>
        </a:xfrm>
      </p:grpSpPr>
      <p:sp>
        <p:nvSpPr>
          <p:cNvPr id="93" name="Google Shape;93;p16"/>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94" name="Google Shape;94;p16"/>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5" name="Google Shape;95;p1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97" name="Google Shape;97;p16"/>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_Tiêu đề + Nội dung">
  <p:cSld name="12_Tiêu đề + Nội dung">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0" name="Google Shape;100;p17"/>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7"/>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03" name="Google Shape;103;p17"/>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_Tiêu đề + Nội dung">
  <p:cSld name="13_Tiêu đề + Nội dung">
    <p:spTree>
      <p:nvGrpSpPr>
        <p:cNvPr id="1" name="Shape 104"/>
        <p:cNvGrpSpPr/>
        <p:nvPr/>
      </p:nvGrpSpPr>
      <p:grpSpPr>
        <a:xfrm>
          <a:off x="0" y="0"/>
          <a:ext cx="0" cy="0"/>
          <a:chOff x="0" y="0"/>
          <a:chExt cx="0" cy="0"/>
        </a:xfrm>
      </p:grpSpPr>
      <p:sp>
        <p:nvSpPr>
          <p:cNvPr id="105" name="Google Shape;105;p18"/>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6" name="Google Shape;106;p18"/>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8"/>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09" name="Google Shape;109;p18"/>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_Tiêu đề + Nội dung">
  <p:cSld name="14_Tiêu đề + Nội dung">
    <p:spTree>
      <p:nvGrpSpPr>
        <p:cNvPr id="1" name="Shape 110"/>
        <p:cNvGrpSpPr/>
        <p:nvPr/>
      </p:nvGrpSpPr>
      <p:grpSpPr>
        <a:xfrm>
          <a:off x="0" y="0"/>
          <a:ext cx="0" cy="0"/>
          <a:chOff x="0" y="0"/>
          <a:chExt cx="0" cy="0"/>
        </a:xfrm>
      </p:grpSpPr>
      <p:sp>
        <p:nvSpPr>
          <p:cNvPr id="111" name="Google Shape;111;p19"/>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12" name="Google Shape;112;p19"/>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3" name="Google Shape;113;p19"/>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15" name="Google Shape;115;p19"/>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_Tiêu đề + Nội dung">
  <p:cSld name="15_Tiêu đề + Nội dung">
    <p:spTree>
      <p:nvGrpSpPr>
        <p:cNvPr id="1" name="Shape 116"/>
        <p:cNvGrpSpPr/>
        <p:nvPr/>
      </p:nvGrpSpPr>
      <p:grpSpPr>
        <a:xfrm>
          <a:off x="0" y="0"/>
          <a:ext cx="0" cy="0"/>
          <a:chOff x="0" y="0"/>
          <a:chExt cx="0" cy="0"/>
        </a:xfrm>
      </p:grpSpPr>
      <p:sp>
        <p:nvSpPr>
          <p:cNvPr id="117" name="Google Shape;117;p20"/>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18" name="Google Shape;118;p20"/>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9" name="Google Shape;119;p20"/>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21" name="Google Shape;121;p20"/>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_Tiêu đề + Nội dung">
  <p:cSld name="16_Tiêu đề + Nội dung">
    <p:spTree>
      <p:nvGrpSpPr>
        <p:cNvPr id="1" name="Shape 122"/>
        <p:cNvGrpSpPr/>
        <p:nvPr/>
      </p:nvGrpSpPr>
      <p:grpSpPr>
        <a:xfrm>
          <a:off x="0" y="0"/>
          <a:ext cx="0" cy="0"/>
          <a:chOff x="0" y="0"/>
          <a:chExt cx="0" cy="0"/>
        </a:xfrm>
      </p:grpSpPr>
      <p:sp>
        <p:nvSpPr>
          <p:cNvPr id="123" name="Google Shape;123;p21"/>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24" name="Google Shape;124;p21"/>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 name="Google Shape;125;p21"/>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27" name="Google Shape;127;p21"/>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ề + Nội dung">
  <p:cSld name="Tiêu đề + Nội dung">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57200" algn="l">
              <a:lnSpc>
                <a:spcPct val="114000"/>
              </a:lnSpc>
              <a:spcBef>
                <a:spcPts val="600"/>
              </a:spcBef>
              <a:spcAft>
                <a:spcPts val="0"/>
              </a:spcAft>
              <a:buClr>
                <a:schemeClr val="dk1"/>
              </a:buClr>
              <a:buSzPts val="3600"/>
              <a:buChar char="•"/>
              <a:defRPr sz="3600">
                <a:latin typeface="Tahoma"/>
                <a:ea typeface="Tahoma"/>
                <a:cs typeface="Tahoma"/>
                <a:sym typeface="Tahoma"/>
              </a:defRPr>
            </a:lvl1pPr>
            <a:lvl2pPr marL="914400" lvl="1" indent="-431800" algn="l">
              <a:lnSpc>
                <a:spcPct val="100000"/>
              </a:lnSpc>
              <a:spcBef>
                <a:spcPts val="640"/>
              </a:spcBef>
              <a:spcAft>
                <a:spcPts val="0"/>
              </a:spcAft>
              <a:buClr>
                <a:schemeClr val="dk1"/>
              </a:buClr>
              <a:buSzPts val="3200"/>
              <a:buChar char="–"/>
              <a:defRPr sz="3200">
                <a:latin typeface="Tahoma"/>
                <a:ea typeface="Tahoma"/>
                <a:cs typeface="Tahoma"/>
                <a:sym typeface="Tahoma"/>
              </a:defRPr>
            </a:lvl2pPr>
            <a:lvl3pPr marL="1371600" lvl="2" indent="-406400" algn="l">
              <a:lnSpc>
                <a:spcPct val="100000"/>
              </a:lnSpc>
              <a:spcBef>
                <a:spcPts val="560"/>
              </a:spcBef>
              <a:spcAft>
                <a:spcPts val="0"/>
              </a:spcAft>
              <a:buClr>
                <a:schemeClr val="dk1"/>
              </a:buClr>
              <a:buSzPts val="2800"/>
              <a:buChar char="•"/>
              <a:defRPr sz="2800">
                <a:latin typeface="Tahoma"/>
                <a:ea typeface="Tahoma"/>
                <a:cs typeface="Tahoma"/>
                <a:sym typeface="Tahoma"/>
              </a:defRPr>
            </a:lvl3pPr>
            <a:lvl4pPr marL="1828800" lvl="3" indent="-381000" algn="l">
              <a:lnSpc>
                <a:spcPct val="100000"/>
              </a:lnSpc>
              <a:spcBef>
                <a:spcPts val="480"/>
              </a:spcBef>
              <a:spcAft>
                <a:spcPts val="0"/>
              </a:spcAft>
              <a:buClr>
                <a:schemeClr val="dk1"/>
              </a:buClr>
              <a:buSzPts val="2400"/>
              <a:buChar char="–"/>
              <a:defRPr sz="2400">
                <a:latin typeface="Tahoma"/>
                <a:ea typeface="Tahoma"/>
                <a:cs typeface="Tahoma"/>
                <a:sym typeface="Tahoma"/>
              </a:defRPr>
            </a:lvl4pPr>
            <a:lvl5pPr marL="2286000" lvl="4" indent="-381000" algn="l">
              <a:lnSpc>
                <a:spcPct val="100000"/>
              </a:lnSpc>
              <a:spcBef>
                <a:spcPts val="480"/>
              </a:spcBef>
              <a:spcAft>
                <a:spcPts val="0"/>
              </a:spcAft>
              <a:buClr>
                <a:schemeClr val="dk1"/>
              </a:buClr>
              <a:buSzPts val="2400"/>
              <a:buChar char="»"/>
              <a:defRPr sz="2400">
                <a:latin typeface="Tahoma"/>
                <a:ea typeface="Tahoma"/>
                <a:cs typeface="Tahoma"/>
                <a:sym typeface="Tahom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 name="Google Shape;26;p4"/>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4"/>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29" name="Google Shape;29;p4"/>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_Tiêu đề + Nội dung">
  <p:cSld name="17_Tiêu đề + Nội dung">
    <p:spTree>
      <p:nvGrpSpPr>
        <p:cNvPr id="1" name="Shape 128"/>
        <p:cNvGrpSpPr/>
        <p:nvPr/>
      </p:nvGrpSpPr>
      <p:grpSpPr>
        <a:xfrm>
          <a:off x="0" y="0"/>
          <a:ext cx="0" cy="0"/>
          <a:chOff x="0" y="0"/>
          <a:chExt cx="0" cy="0"/>
        </a:xfrm>
      </p:grpSpPr>
      <p:sp>
        <p:nvSpPr>
          <p:cNvPr id="129" name="Google Shape;129;p22"/>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30" name="Google Shape;130;p22"/>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1" name="Google Shape;131;p22"/>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33" name="Google Shape;133;p22"/>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_Tiêu đề + Nội dung">
  <p:cSld name="18_Tiêu đề + Nội dung">
    <p:spTree>
      <p:nvGrpSpPr>
        <p:cNvPr id="1" name="Shape 134"/>
        <p:cNvGrpSpPr/>
        <p:nvPr/>
      </p:nvGrpSpPr>
      <p:grpSpPr>
        <a:xfrm>
          <a:off x="0" y="0"/>
          <a:ext cx="0" cy="0"/>
          <a:chOff x="0" y="0"/>
          <a:chExt cx="0" cy="0"/>
        </a:xfrm>
      </p:grpSpPr>
      <p:sp>
        <p:nvSpPr>
          <p:cNvPr id="135" name="Google Shape;135;p23"/>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36" name="Google Shape;136;p23"/>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7" name="Google Shape;137;p23"/>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2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39" name="Google Shape;139;p23"/>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_Tiêu đề + Nội dung">
  <p:cSld name="19_Tiêu đề + Nội dung">
    <p:spTree>
      <p:nvGrpSpPr>
        <p:cNvPr id="1" name="Shape 140"/>
        <p:cNvGrpSpPr/>
        <p:nvPr/>
      </p:nvGrpSpPr>
      <p:grpSpPr>
        <a:xfrm>
          <a:off x="0" y="0"/>
          <a:ext cx="0" cy="0"/>
          <a:chOff x="0" y="0"/>
          <a:chExt cx="0" cy="0"/>
        </a:xfrm>
      </p:grpSpPr>
      <p:sp>
        <p:nvSpPr>
          <p:cNvPr id="141" name="Google Shape;141;p24"/>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42" name="Google Shape;142;p24"/>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3" name="Google Shape;143;p24"/>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2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45" name="Google Shape;145;p24"/>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_Tiêu đề + Nội dung">
  <p:cSld name="20_Tiêu đề + Nội dung">
    <p:spTree>
      <p:nvGrpSpPr>
        <p:cNvPr id="1" name="Shape 146"/>
        <p:cNvGrpSpPr/>
        <p:nvPr/>
      </p:nvGrpSpPr>
      <p:grpSpPr>
        <a:xfrm>
          <a:off x="0" y="0"/>
          <a:ext cx="0" cy="0"/>
          <a:chOff x="0" y="0"/>
          <a:chExt cx="0" cy="0"/>
        </a:xfrm>
      </p:grpSpPr>
      <p:sp>
        <p:nvSpPr>
          <p:cNvPr id="147" name="Google Shape;147;p25"/>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48" name="Google Shape;148;p25"/>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9" name="Google Shape;149;p25"/>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2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51" name="Google Shape;151;p25"/>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_Tiêu đề + Nội dung">
  <p:cSld name="21_Tiêu đề + Nội dung">
    <p:spTree>
      <p:nvGrpSpPr>
        <p:cNvPr id="1" name="Shape 152"/>
        <p:cNvGrpSpPr/>
        <p:nvPr/>
      </p:nvGrpSpPr>
      <p:grpSpPr>
        <a:xfrm>
          <a:off x="0" y="0"/>
          <a:ext cx="0" cy="0"/>
          <a:chOff x="0" y="0"/>
          <a:chExt cx="0" cy="0"/>
        </a:xfrm>
      </p:grpSpPr>
      <p:sp>
        <p:nvSpPr>
          <p:cNvPr id="153" name="Google Shape;153;p26"/>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4" name="Google Shape;154;p26"/>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 name="Google Shape;155;p2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57" name="Google Shape;157;p26"/>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_Tiêu đề + Nội dung">
  <p:cSld name="22_Tiêu đề + Nội dung">
    <p:spTree>
      <p:nvGrpSpPr>
        <p:cNvPr id="1" name="Shape 158"/>
        <p:cNvGrpSpPr/>
        <p:nvPr/>
      </p:nvGrpSpPr>
      <p:grpSpPr>
        <a:xfrm>
          <a:off x="0" y="0"/>
          <a:ext cx="0" cy="0"/>
          <a:chOff x="0" y="0"/>
          <a:chExt cx="0" cy="0"/>
        </a:xfrm>
      </p:grpSpPr>
      <p:sp>
        <p:nvSpPr>
          <p:cNvPr id="159" name="Google Shape;159;p27"/>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60" name="Google Shape;160;p27"/>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1" name="Google Shape;161;p27"/>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2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63" name="Google Shape;163;p27"/>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_Tiêu đề + Nội dung">
  <p:cSld name="23_Tiêu đề + Nội dung">
    <p:spTree>
      <p:nvGrpSpPr>
        <p:cNvPr id="1" name="Shape 164"/>
        <p:cNvGrpSpPr/>
        <p:nvPr/>
      </p:nvGrpSpPr>
      <p:grpSpPr>
        <a:xfrm>
          <a:off x="0" y="0"/>
          <a:ext cx="0" cy="0"/>
          <a:chOff x="0" y="0"/>
          <a:chExt cx="0" cy="0"/>
        </a:xfrm>
      </p:grpSpPr>
      <p:sp>
        <p:nvSpPr>
          <p:cNvPr id="165" name="Google Shape;165;p28"/>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66" name="Google Shape;166;p28"/>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7" name="Google Shape;167;p28"/>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2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69" name="Google Shape;169;p28"/>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_Tiêu đề + Nội dung">
  <p:cSld name="24_Tiêu đề + Nội dung">
    <p:spTree>
      <p:nvGrpSpPr>
        <p:cNvPr id="1" name="Shape 170"/>
        <p:cNvGrpSpPr/>
        <p:nvPr/>
      </p:nvGrpSpPr>
      <p:grpSpPr>
        <a:xfrm>
          <a:off x="0" y="0"/>
          <a:ext cx="0" cy="0"/>
          <a:chOff x="0" y="0"/>
          <a:chExt cx="0" cy="0"/>
        </a:xfrm>
      </p:grpSpPr>
      <p:sp>
        <p:nvSpPr>
          <p:cNvPr id="171" name="Google Shape;171;p29"/>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72" name="Google Shape;172;p29"/>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 name="Google Shape;173;p29"/>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2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75" name="Google Shape;175;p29"/>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_Tiêu đề + Nội dung">
  <p:cSld name="25_Tiêu đề + Nội dung">
    <p:spTree>
      <p:nvGrpSpPr>
        <p:cNvPr id="1" name="Shape 176"/>
        <p:cNvGrpSpPr/>
        <p:nvPr/>
      </p:nvGrpSpPr>
      <p:grpSpPr>
        <a:xfrm>
          <a:off x="0" y="0"/>
          <a:ext cx="0" cy="0"/>
          <a:chOff x="0" y="0"/>
          <a:chExt cx="0" cy="0"/>
        </a:xfrm>
      </p:grpSpPr>
      <p:sp>
        <p:nvSpPr>
          <p:cNvPr id="177" name="Google Shape;177;p30"/>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78" name="Google Shape;178;p30"/>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9" name="Google Shape;179;p30"/>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3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81" name="Google Shape;181;p30"/>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_Tiêu đề + Nội dung">
  <p:cSld name="26_Tiêu đề + Nội dung">
    <p:spTree>
      <p:nvGrpSpPr>
        <p:cNvPr id="1" name="Shape 182"/>
        <p:cNvGrpSpPr/>
        <p:nvPr/>
      </p:nvGrpSpPr>
      <p:grpSpPr>
        <a:xfrm>
          <a:off x="0" y="0"/>
          <a:ext cx="0" cy="0"/>
          <a:chOff x="0" y="0"/>
          <a:chExt cx="0" cy="0"/>
        </a:xfrm>
      </p:grpSpPr>
      <p:sp>
        <p:nvSpPr>
          <p:cNvPr id="183" name="Google Shape;183;p31"/>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84" name="Google Shape;184;p31"/>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5" name="Google Shape;185;p31"/>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3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87" name="Google Shape;187;p31"/>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ục lục">
  <p:cSld name="Mục lục">
    <p:bg>
      <p:bgPr>
        <a:gradFill>
          <a:gsLst>
            <a:gs pos="0">
              <a:srgbClr val="97B4E4"/>
            </a:gs>
            <a:gs pos="50000">
              <a:srgbClr val="BFCFEC"/>
            </a:gs>
            <a:gs pos="100000">
              <a:srgbClr val="8CB3E3"/>
            </a:gs>
          </a:gsLst>
          <a:lin ang="5400000" scaled="0"/>
        </a:gra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body" idx="1"/>
          </p:nvPr>
        </p:nvSpPr>
        <p:spPr>
          <a:xfrm>
            <a:off x="406400" y="228600"/>
            <a:ext cx="11480800" cy="6400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_Tiêu đề + Nội dung">
  <p:cSld name="27_Tiêu đề + Nội dung">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90" name="Google Shape;190;p32"/>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1" name="Google Shape;191;p32"/>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3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193" name="Google Shape;193;p32"/>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estion and Answer 3">
  <p:cSld name="Question and Answer 3">
    <p:spTree>
      <p:nvGrpSpPr>
        <p:cNvPr id="1" name="Shape 194"/>
        <p:cNvGrpSpPr/>
        <p:nvPr/>
      </p:nvGrpSpPr>
      <p:grpSpPr>
        <a:xfrm>
          <a:off x="0" y="0"/>
          <a:ext cx="0" cy="0"/>
          <a:chOff x="0" y="0"/>
          <a:chExt cx="0" cy="0"/>
        </a:xfrm>
      </p:grpSpPr>
      <p:pic>
        <p:nvPicPr>
          <p:cNvPr id="195" name="Google Shape;195;p33" descr="http://3.bp.blogspot.com/_vtyKKLw61_o/TTf-XH2pTWI/AAAAAAAAAPE/u54vJMaZa-s/s1600/question.gif"/>
          <p:cNvPicPr preferRelativeResize="0"/>
          <p:nvPr/>
        </p:nvPicPr>
        <p:blipFill rotWithShape="1">
          <a:blip r:embed="rId2">
            <a:alphaModFix/>
          </a:blip>
          <a:srcRect/>
          <a:stretch/>
        </p:blipFill>
        <p:spPr>
          <a:xfrm>
            <a:off x="3962401" y="76201"/>
            <a:ext cx="3996267" cy="62956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êu đề chính">
  <p:cSld name="Tiêu đề chính">
    <p:bg>
      <p:bgPr>
        <a:gradFill>
          <a:gsLst>
            <a:gs pos="0">
              <a:srgbClr val="5779C7"/>
            </a:gs>
            <a:gs pos="100000">
              <a:srgbClr val="002763"/>
            </a:gs>
          </a:gsLst>
          <a:path path="circle">
            <a:fillToRect l="50000" t="50000" r="50000" b="50000"/>
          </a:path>
          <a:tileRect/>
        </a:gradFill>
        <a:effectLst/>
      </p:bgPr>
    </p:bg>
    <p:spTree>
      <p:nvGrpSpPr>
        <p:cNvPr id="1" name="Shape 196"/>
        <p:cNvGrpSpPr/>
        <p:nvPr/>
      </p:nvGrpSpPr>
      <p:grpSpPr>
        <a:xfrm>
          <a:off x="0" y="0"/>
          <a:ext cx="0" cy="0"/>
          <a:chOff x="0" y="0"/>
          <a:chExt cx="0" cy="0"/>
        </a:xfrm>
      </p:grpSpPr>
      <p:sp>
        <p:nvSpPr>
          <p:cNvPr id="197" name="Google Shape;197;p34"/>
          <p:cNvSpPr txBox="1">
            <a:spLocks noGrp="1"/>
          </p:cNvSpPr>
          <p:nvPr>
            <p:ph type="ctrTitle"/>
          </p:nvPr>
        </p:nvSpPr>
        <p:spPr>
          <a:xfrm>
            <a:off x="914400" y="1196753"/>
            <a:ext cx="10363200" cy="2376264"/>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lt1"/>
              </a:buClr>
              <a:buSzPts val="4000"/>
              <a:buFont typeface="Arial"/>
              <a:buNone/>
              <a:defRPr sz="4000"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34"/>
          <p:cNvSpPr txBox="1">
            <a:spLocks noGrp="1"/>
          </p:cNvSpPr>
          <p:nvPr>
            <p:ph type="subTitle" idx="1"/>
          </p:nvPr>
        </p:nvSpPr>
        <p:spPr>
          <a:xfrm>
            <a:off x="911424" y="3717032"/>
            <a:ext cx="10369152" cy="108012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chemeClr val="lt1"/>
              </a:buClr>
              <a:buSzPts val="3200"/>
              <a:buNone/>
              <a:defRPr>
                <a:solidFill>
                  <a:schemeClr val="lt1"/>
                </a:solidFill>
              </a:defRPr>
            </a:lvl1pPr>
            <a:lvl2pPr lvl="1" algn="ctr">
              <a:lnSpc>
                <a:spcPct val="100000"/>
              </a:lnSpc>
              <a:spcBef>
                <a:spcPts val="560"/>
              </a:spcBef>
              <a:spcAft>
                <a:spcPts val="0"/>
              </a:spcAft>
              <a:buClr>
                <a:schemeClr val="lt1"/>
              </a:buClr>
              <a:buSzPts val="2800"/>
              <a:buNone/>
              <a:defRPr>
                <a:solidFill>
                  <a:schemeClr val="lt1"/>
                </a:solidFill>
              </a:defRPr>
            </a:lvl2pPr>
            <a:lvl3pPr lvl="2" algn="ctr">
              <a:lnSpc>
                <a:spcPct val="100000"/>
              </a:lnSpc>
              <a:spcBef>
                <a:spcPts val="480"/>
              </a:spcBef>
              <a:spcAft>
                <a:spcPts val="0"/>
              </a:spcAft>
              <a:buClr>
                <a:schemeClr val="lt1"/>
              </a:buClr>
              <a:buSzPts val="2400"/>
              <a:buNone/>
              <a:defRPr>
                <a:solidFill>
                  <a:schemeClr val="lt1"/>
                </a:solidFill>
              </a:defRPr>
            </a:lvl3pPr>
            <a:lvl4pPr lvl="3" algn="ctr">
              <a:lnSpc>
                <a:spcPct val="100000"/>
              </a:lnSpc>
              <a:spcBef>
                <a:spcPts val="400"/>
              </a:spcBef>
              <a:spcAft>
                <a:spcPts val="0"/>
              </a:spcAft>
              <a:buClr>
                <a:schemeClr val="lt1"/>
              </a:buClr>
              <a:buSzPts val="2000"/>
              <a:buNone/>
              <a:defRPr>
                <a:solidFill>
                  <a:schemeClr val="lt1"/>
                </a:solidFill>
              </a:defRPr>
            </a:lvl4pPr>
            <a:lvl5pPr lvl="4" algn="ctr">
              <a:lnSpc>
                <a:spcPct val="100000"/>
              </a:lnSpc>
              <a:spcBef>
                <a:spcPts val="400"/>
              </a:spcBef>
              <a:spcAft>
                <a:spcPts val="0"/>
              </a:spcAft>
              <a:buClr>
                <a:schemeClr val="lt1"/>
              </a:buClr>
              <a:buSzPts val="2000"/>
              <a:buNone/>
              <a:defRPr>
                <a:solidFill>
                  <a:schemeClr val="lt1"/>
                </a:solidFill>
              </a:defRPr>
            </a:lvl5pPr>
            <a:lvl6pPr lvl="5" algn="ctr">
              <a:lnSpc>
                <a:spcPct val="100000"/>
              </a:lnSpc>
              <a:spcBef>
                <a:spcPts val="400"/>
              </a:spcBef>
              <a:spcAft>
                <a:spcPts val="0"/>
              </a:spcAft>
              <a:buClr>
                <a:schemeClr val="lt1"/>
              </a:buClr>
              <a:buSzPts val="2000"/>
              <a:buNone/>
              <a:defRPr>
                <a:solidFill>
                  <a:schemeClr val="lt1"/>
                </a:solidFill>
              </a:defRPr>
            </a:lvl6pPr>
            <a:lvl7pPr lvl="6" algn="ctr">
              <a:lnSpc>
                <a:spcPct val="100000"/>
              </a:lnSpc>
              <a:spcBef>
                <a:spcPts val="400"/>
              </a:spcBef>
              <a:spcAft>
                <a:spcPts val="0"/>
              </a:spcAft>
              <a:buClr>
                <a:schemeClr val="lt1"/>
              </a:buClr>
              <a:buSzPts val="2000"/>
              <a:buNone/>
              <a:defRPr>
                <a:solidFill>
                  <a:schemeClr val="lt1"/>
                </a:solidFill>
              </a:defRPr>
            </a:lvl7pPr>
            <a:lvl8pPr lvl="7" algn="ctr">
              <a:lnSpc>
                <a:spcPct val="100000"/>
              </a:lnSpc>
              <a:spcBef>
                <a:spcPts val="400"/>
              </a:spcBef>
              <a:spcAft>
                <a:spcPts val="0"/>
              </a:spcAft>
              <a:buClr>
                <a:schemeClr val="lt1"/>
              </a:buClr>
              <a:buSzPts val="2000"/>
              <a:buNone/>
              <a:defRPr>
                <a:solidFill>
                  <a:schemeClr val="lt1"/>
                </a:solidFill>
              </a:defRPr>
            </a:lvl8pPr>
            <a:lvl9pPr lvl="8" algn="ctr">
              <a:lnSpc>
                <a:spcPct val="100000"/>
              </a:lnSpc>
              <a:spcBef>
                <a:spcPts val="400"/>
              </a:spcBef>
              <a:spcAft>
                <a:spcPts val="0"/>
              </a:spcAft>
              <a:buClr>
                <a:schemeClr val="lt1"/>
              </a:buClr>
              <a:buSzPts val="20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9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ource Code">
  <p:cSld name="Source Code">
    <p:spTree>
      <p:nvGrpSpPr>
        <p:cNvPr id="1" name="Shape 199"/>
        <p:cNvGrpSpPr/>
        <p:nvPr/>
      </p:nvGrpSpPr>
      <p:grpSpPr>
        <a:xfrm>
          <a:off x="0" y="0"/>
          <a:ext cx="0" cy="0"/>
          <a:chOff x="0" y="0"/>
          <a:chExt cx="0" cy="0"/>
        </a:xfrm>
      </p:grpSpPr>
      <p:sp>
        <p:nvSpPr>
          <p:cNvPr id="200" name="Google Shape;200;p35"/>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3200"/>
              <a:buNone/>
              <a:defRPr sz="3200">
                <a:latin typeface="Arial Narrow"/>
                <a:ea typeface="Arial Narrow"/>
                <a:cs typeface="Arial Narrow"/>
                <a:sym typeface="Arial Narrow"/>
              </a:defRPr>
            </a:lvl1pPr>
            <a:lvl2pPr marL="914400" lvl="1" indent="-431800" algn="l">
              <a:lnSpc>
                <a:spcPct val="100000"/>
              </a:lnSpc>
              <a:spcBef>
                <a:spcPts val="640"/>
              </a:spcBef>
              <a:spcAft>
                <a:spcPts val="0"/>
              </a:spcAft>
              <a:buClr>
                <a:schemeClr val="dk1"/>
              </a:buClr>
              <a:buSzPts val="3200"/>
              <a:buChar char="–"/>
              <a:defRPr sz="3200">
                <a:latin typeface="Tahoma"/>
                <a:ea typeface="Tahoma"/>
                <a:cs typeface="Tahoma"/>
                <a:sym typeface="Tahoma"/>
              </a:defRPr>
            </a:lvl2pPr>
            <a:lvl3pPr marL="1371600" lvl="2" indent="-406400" algn="l">
              <a:lnSpc>
                <a:spcPct val="100000"/>
              </a:lnSpc>
              <a:spcBef>
                <a:spcPts val="560"/>
              </a:spcBef>
              <a:spcAft>
                <a:spcPts val="0"/>
              </a:spcAft>
              <a:buClr>
                <a:schemeClr val="dk1"/>
              </a:buClr>
              <a:buSzPts val="2800"/>
              <a:buChar char="•"/>
              <a:defRPr sz="2800">
                <a:latin typeface="Tahoma"/>
                <a:ea typeface="Tahoma"/>
                <a:cs typeface="Tahoma"/>
                <a:sym typeface="Tahoma"/>
              </a:defRPr>
            </a:lvl3pPr>
            <a:lvl4pPr marL="1828800" lvl="3" indent="-381000" algn="l">
              <a:lnSpc>
                <a:spcPct val="100000"/>
              </a:lnSpc>
              <a:spcBef>
                <a:spcPts val="480"/>
              </a:spcBef>
              <a:spcAft>
                <a:spcPts val="0"/>
              </a:spcAft>
              <a:buClr>
                <a:schemeClr val="dk1"/>
              </a:buClr>
              <a:buSzPts val="2400"/>
              <a:buChar char="–"/>
              <a:defRPr sz="2400">
                <a:latin typeface="Tahoma"/>
                <a:ea typeface="Tahoma"/>
                <a:cs typeface="Tahoma"/>
                <a:sym typeface="Tahoma"/>
              </a:defRPr>
            </a:lvl4pPr>
            <a:lvl5pPr marL="2286000" lvl="4" indent="-381000" algn="l">
              <a:lnSpc>
                <a:spcPct val="100000"/>
              </a:lnSpc>
              <a:spcBef>
                <a:spcPts val="480"/>
              </a:spcBef>
              <a:spcAft>
                <a:spcPts val="0"/>
              </a:spcAft>
              <a:buClr>
                <a:schemeClr val="dk1"/>
              </a:buClr>
              <a:buSzPts val="2400"/>
              <a:buChar char="»"/>
              <a:defRPr sz="2400">
                <a:latin typeface="Tahoma"/>
                <a:ea typeface="Tahoma"/>
                <a:cs typeface="Tahoma"/>
                <a:sym typeface="Tahom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1" name="Google Shape;201;p35"/>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35"/>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3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204" name="Google Shape;204;p35"/>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hỉ có tiêu đề">
  <p:cSld name="Chỉ có tiêu đề">
    <p:spTree>
      <p:nvGrpSpPr>
        <p:cNvPr id="1" name="Shape 205"/>
        <p:cNvGrpSpPr/>
        <p:nvPr/>
      </p:nvGrpSpPr>
      <p:grpSpPr>
        <a:xfrm>
          <a:off x="0" y="0"/>
          <a:ext cx="0" cy="0"/>
          <a:chOff x="0" y="0"/>
          <a:chExt cx="0" cy="0"/>
        </a:xfrm>
      </p:grpSpPr>
      <p:sp>
        <p:nvSpPr>
          <p:cNvPr id="206" name="Google Shape;206;p36"/>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7" name="Google Shape;207;p3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3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209" name="Google Shape;209;p36"/>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hấn mạnh">
  <p:cSld name="Nhấn mạnh">
    <p:spTree>
      <p:nvGrpSpPr>
        <p:cNvPr id="1" name="Shape 210"/>
        <p:cNvGrpSpPr/>
        <p:nvPr/>
      </p:nvGrpSpPr>
      <p:grpSpPr>
        <a:xfrm>
          <a:off x="0" y="0"/>
          <a:ext cx="0" cy="0"/>
          <a:chOff x="0" y="0"/>
          <a:chExt cx="0" cy="0"/>
        </a:xfrm>
      </p:grpSpPr>
      <p:sp>
        <p:nvSpPr>
          <p:cNvPr id="211" name="Google Shape;211;p37"/>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p37"/>
          <p:cNvSpPr txBox="1">
            <a:spLocks noGrp="1"/>
          </p:cNvSpPr>
          <p:nvPr>
            <p:ph type="title"/>
          </p:nvPr>
        </p:nvSpPr>
        <p:spPr>
          <a:xfrm>
            <a:off x="0" y="-27384"/>
            <a:ext cx="12192000" cy="6882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FF0000"/>
              </a:buClr>
              <a:buSzPts val="6000"/>
              <a:buFont typeface="Arial Narrow"/>
              <a:buNone/>
              <a:defRPr sz="6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3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3200"/>
              <a:buFont typeface="Arial"/>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estion and Answer 1">
  <p:cSld name="Question and Answer 1">
    <p:spTree>
      <p:nvGrpSpPr>
        <p:cNvPr id="1" name="Shape 214"/>
        <p:cNvGrpSpPr/>
        <p:nvPr/>
      </p:nvGrpSpPr>
      <p:grpSpPr>
        <a:xfrm>
          <a:off x="0" y="0"/>
          <a:ext cx="0" cy="0"/>
          <a:chOff x="0" y="0"/>
          <a:chExt cx="0" cy="0"/>
        </a:xfrm>
      </p:grpSpPr>
      <p:pic>
        <p:nvPicPr>
          <p:cNvPr id="215" name="Google Shape;215;p38" descr="http://www.princetonacademy.in/wp-content/uploads/2012/03/QNA.jpg"/>
          <p:cNvPicPr preferRelativeResize="0"/>
          <p:nvPr/>
        </p:nvPicPr>
        <p:blipFill rotWithShape="1">
          <a:blip r:embed="rId2">
            <a:alphaModFix/>
          </a:blip>
          <a:srcRect/>
          <a:stretch/>
        </p:blipFill>
        <p:spPr>
          <a:xfrm>
            <a:off x="1778000" y="533401"/>
            <a:ext cx="8077200" cy="6057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estion and Answer 2">
  <p:cSld name="Question and Answer 2">
    <p:spTree>
      <p:nvGrpSpPr>
        <p:cNvPr id="1" name="Shape 216"/>
        <p:cNvGrpSpPr/>
        <p:nvPr/>
      </p:nvGrpSpPr>
      <p:grpSpPr>
        <a:xfrm>
          <a:off x="0" y="0"/>
          <a:ext cx="0" cy="0"/>
          <a:chOff x="0" y="0"/>
          <a:chExt cx="0" cy="0"/>
        </a:xfrm>
      </p:grpSpPr>
      <p:pic>
        <p:nvPicPr>
          <p:cNvPr id="217" name="Google Shape;217;p39" descr="http://previews.123rf.com/images/donskarpo/donskarpo1211/donskarpo121100051/16217385-questions-and-answers-red-white-black-dice-isolated-on-white-background-Stock-Photo.jpg"/>
          <p:cNvPicPr preferRelativeResize="0"/>
          <p:nvPr/>
        </p:nvPicPr>
        <p:blipFill rotWithShape="1">
          <a:blip r:embed="rId2">
            <a:alphaModFix/>
          </a:blip>
          <a:srcRect/>
          <a:stretch/>
        </p:blipFill>
        <p:spPr>
          <a:xfrm>
            <a:off x="1422400" y="1676406"/>
            <a:ext cx="9321800" cy="3486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 you 1">
  <p:cSld name="Thank you 1">
    <p:spTree>
      <p:nvGrpSpPr>
        <p:cNvPr id="1" name="Shape 218"/>
        <p:cNvGrpSpPr/>
        <p:nvPr/>
      </p:nvGrpSpPr>
      <p:grpSpPr>
        <a:xfrm>
          <a:off x="0" y="0"/>
          <a:ext cx="0" cy="0"/>
          <a:chOff x="0" y="0"/>
          <a:chExt cx="0" cy="0"/>
        </a:xfrm>
      </p:grpSpPr>
      <p:pic>
        <p:nvPicPr>
          <p:cNvPr id="219" name="Google Shape;219;p40" descr="http://www.caridad.com/wp-content/uploads/2015/11/thankyou.jpg"/>
          <p:cNvPicPr preferRelativeResize="0"/>
          <p:nvPr/>
        </p:nvPicPr>
        <p:blipFill rotWithShape="1">
          <a:blip r:embed="rId2">
            <a:alphaModFix/>
          </a:blip>
          <a:srcRect/>
          <a:stretch/>
        </p:blipFill>
        <p:spPr>
          <a:xfrm>
            <a:off x="914400" y="914402"/>
            <a:ext cx="10414000" cy="5267327"/>
          </a:xfrm>
          <a:prstGeom prst="rect">
            <a:avLst/>
          </a:prstGeom>
          <a:noFill/>
          <a:ln>
            <a:noFill/>
          </a:ln>
        </p:spPr>
      </p:pic>
      <p:sp>
        <p:nvSpPr>
          <p:cNvPr id="220" name="Google Shape;220;p40"/>
          <p:cNvSpPr txBox="1"/>
          <p:nvPr/>
        </p:nvSpPr>
        <p:spPr>
          <a:xfrm>
            <a:off x="7721606" y="6553200"/>
            <a:ext cx="319991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http://www.caridad.com/wp-content/uploads/2015/11/thankyou.jpg</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2">
  <p:cSld name="Thank you 2">
    <p:spTree>
      <p:nvGrpSpPr>
        <p:cNvPr id="1" name="Shape 221"/>
        <p:cNvGrpSpPr/>
        <p:nvPr/>
      </p:nvGrpSpPr>
      <p:grpSpPr>
        <a:xfrm>
          <a:off x="0" y="0"/>
          <a:ext cx="0" cy="0"/>
          <a:chOff x="0" y="0"/>
          <a:chExt cx="0" cy="0"/>
        </a:xfrm>
      </p:grpSpPr>
      <p:pic>
        <p:nvPicPr>
          <p:cNvPr id="222" name="Google Shape;222;p41" descr="http://www.emoticonswallpapers.com/images/thank-you/thank-you-glitter-pictures-010.jpg"/>
          <p:cNvPicPr preferRelativeResize="0"/>
          <p:nvPr/>
        </p:nvPicPr>
        <p:blipFill rotWithShape="1">
          <a:blip r:embed="rId2">
            <a:alphaModFix/>
          </a:blip>
          <a:srcRect/>
          <a:stretch/>
        </p:blipFill>
        <p:spPr>
          <a:xfrm>
            <a:off x="1219200" y="990601"/>
            <a:ext cx="9652000" cy="4850132"/>
          </a:xfrm>
          <a:prstGeom prst="rect">
            <a:avLst/>
          </a:prstGeom>
          <a:noFill/>
          <a:ln>
            <a:noFill/>
          </a:ln>
        </p:spPr>
      </p:pic>
      <p:sp>
        <p:nvSpPr>
          <p:cNvPr id="223" name="Google Shape;223;p41"/>
          <p:cNvSpPr txBox="1"/>
          <p:nvPr/>
        </p:nvSpPr>
        <p:spPr>
          <a:xfrm>
            <a:off x="6413210" y="6553200"/>
            <a:ext cx="4257897"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http://www.emoticonswallpapers.com/images/thank-you/thank-you-glitter-pictures-010.jpg</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êu đề + Nội dung">
  <p:cSld name="1_Tiêu đề + Nội dung">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4" name="Google Shape;34;p6"/>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 name="Google Shape;35;p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37" name="Google Shape;37;p6"/>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 you 3">
  <p:cSld name="Thank you 3">
    <p:spTree>
      <p:nvGrpSpPr>
        <p:cNvPr id="1" name="Shape 224"/>
        <p:cNvGrpSpPr/>
        <p:nvPr/>
      </p:nvGrpSpPr>
      <p:grpSpPr>
        <a:xfrm>
          <a:off x="0" y="0"/>
          <a:ext cx="0" cy="0"/>
          <a:chOff x="0" y="0"/>
          <a:chExt cx="0" cy="0"/>
        </a:xfrm>
      </p:grpSpPr>
      <p:sp>
        <p:nvSpPr>
          <p:cNvPr id="225" name="Google Shape;225;p42"/>
          <p:cNvSpPr txBox="1"/>
          <p:nvPr/>
        </p:nvSpPr>
        <p:spPr>
          <a:xfrm>
            <a:off x="7163411" y="6553200"/>
            <a:ext cx="369524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http://www.corydoiron.com/wp-content/uploads/2012/11/Thank-You-Kids-.jpg</a:t>
            </a:r>
            <a:endParaRPr sz="1400" b="0" i="0" u="none" strike="noStrike" cap="none">
              <a:solidFill>
                <a:srgbClr val="000000"/>
              </a:solidFill>
              <a:latin typeface="Arial"/>
              <a:ea typeface="Arial"/>
              <a:cs typeface="Arial"/>
              <a:sym typeface="Arial"/>
            </a:endParaRPr>
          </a:p>
        </p:txBody>
      </p:sp>
      <p:pic>
        <p:nvPicPr>
          <p:cNvPr id="226" name="Google Shape;226;p42" descr="http://www.corydoiron.com/wp-content/uploads/2012/11/Thank-You-Kids-.jpg"/>
          <p:cNvPicPr preferRelativeResize="0"/>
          <p:nvPr/>
        </p:nvPicPr>
        <p:blipFill rotWithShape="1">
          <a:blip r:embed="rId2">
            <a:alphaModFix/>
          </a:blip>
          <a:srcRect/>
          <a:stretch/>
        </p:blipFill>
        <p:spPr>
          <a:xfrm>
            <a:off x="812800" y="762005"/>
            <a:ext cx="10363200" cy="52183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ank you 4">
  <p:cSld name="Thank you 4">
    <p:spTree>
      <p:nvGrpSpPr>
        <p:cNvPr id="1" name="Shape 227"/>
        <p:cNvGrpSpPr/>
        <p:nvPr/>
      </p:nvGrpSpPr>
      <p:grpSpPr>
        <a:xfrm>
          <a:off x="0" y="0"/>
          <a:ext cx="0" cy="0"/>
          <a:chOff x="0" y="0"/>
          <a:chExt cx="0" cy="0"/>
        </a:xfrm>
      </p:grpSpPr>
      <p:sp>
        <p:nvSpPr>
          <p:cNvPr id="228" name="Google Shape;228;p43"/>
          <p:cNvSpPr txBox="1"/>
          <p:nvPr/>
        </p:nvSpPr>
        <p:spPr>
          <a:xfrm>
            <a:off x="6807200" y="6553200"/>
            <a:ext cx="397256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http://www.marketingyourpurpose.com/wp-content/uploads/2014/04/Thank-You.jpg</a:t>
            </a:r>
            <a:endParaRPr sz="1400" b="0" i="0" u="none" strike="noStrike" cap="none">
              <a:solidFill>
                <a:srgbClr val="000000"/>
              </a:solidFill>
              <a:latin typeface="Arial"/>
              <a:ea typeface="Arial"/>
              <a:cs typeface="Arial"/>
              <a:sym typeface="Arial"/>
            </a:endParaRPr>
          </a:p>
        </p:txBody>
      </p:sp>
      <p:pic>
        <p:nvPicPr>
          <p:cNvPr id="229" name="Google Shape;229;p43" descr="http://www.marketingyourpurpose.com/wp-content/uploads/2014/04/Thank-You.jpg"/>
          <p:cNvPicPr preferRelativeResize="0"/>
          <p:nvPr/>
        </p:nvPicPr>
        <p:blipFill rotWithShape="1">
          <a:blip r:embed="rId2">
            <a:alphaModFix/>
          </a:blip>
          <a:srcRect/>
          <a:stretch/>
        </p:blipFill>
        <p:spPr>
          <a:xfrm>
            <a:off x="1016000" y="609603"/>
            <a:ext cx="10178757" cy="5725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 you 5">
  <p:cSld name="Thank you 5">
    <p:spTree>
      <p:nvGrpSpPr>
        <p:cNvPr id="1" name="Shape 230"/>
        <p:cNvGrpSpPr/>
        <p:nvPr/>
      </p:nvGrpSpPr>
      <p:grpSpPr>
        <a:xfrm>
          <a:off x="0" y="0"/>
          <a:ext cx="0" cy="0"/>
          <a:chOff x="0" y="0"/>
          <a:chExt cx="0" cy="0"/>
        </a:xfrm>
      </p:grpSpPr>
      <p:sp>
        <p:nvSpPr>
          <p:cNvPr id="231" name="Google Shape;231;p44"/>
          <p:cNvSpPr txBox="1"/>
          <p:nvPr/>
        </p:nvSpPr>
        <p:spPr>
          <a:xfrm>
            <a:off x="8616800" y="6553200"/>
            <a:ext cx="26052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http://f.tqn.com/y/jobsearch/1/W/J/7/1/185275200.jpg</a:t>
            </a:r>
            <a:endParaRPr sz="1400" b="0" i="0" u="none" strike="noStrike" cap="none">
              <a:solidFill>
                <a:srgbClr val="000000"/>
              </a:solidFill>
              <a:latin typeface="Arial"/>
              <a:ea typeface="Arial"/>
              <a:cs typeface="Arial"/>
              <a:sym typeface="Arial"/>
            </a:endParaRPr>
          </a:p>
        </p:txBody>
      </p:sp>
      <p:pic>
        <p:nvPicPr>
          <p:cNvPr id="232" name="Google Shape;232;p44" descr="http://f.tqn.com/y/jobsearch/1/W/J/7/1/185275200.jpg"/>
          <p:cNvPicPr preferRelativeResize="0"/>
          <p:nvPr/>
        </p:nvPicPr>
        <p:blipFill rotWithShape="1">
          <a:blip r:embed="rId2">
            <a:alphaModFix/>
          </a:blip>
          <a:srcRect/>
          <a:stretch/>
        </p:blipFill>
        <p:spPr>
          <a:xfrm>
            <a:off x="914400" y="914400"/>
            <a:ext cx="10501957" cy="525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ục lục phụ 1">
  <p:cSld name="Mục lục phụ 1">
    <p:bg>
      <p:bgPr>
        <a:solidFill>
          <a:schemeClr val="lt1"/>
        </a:solidFill>
        <a:effectLst/>
      </p:bgPr>
    </p:bg>
    <p:spTree>
      <p:nvGrpSpPr>
        <p:cNvPr id="1" name="Shape 233"/>
        <p:cNvGrpSpPr/>
        <p:nvPr/>
      </p:nvGrpSpPr>
      <p:grpSpPr>
        <a:xfrm>
          <a:off x="0" y="0"/>
          <a:ext cx="0" cy="0"/>
          <a:chOff x="0" y="0"/>
          <a:chExt cx="0" cy="0"/>
        </a:xfrm>
      </p:grpSpPr>
      <p:sp>
        <p:nvSpPr>
          <p:cNvPr id="234" name="Google Shape;234;p45"/>
          <p:cNvSpPr txBox="1">
            <a:spLocks noGrp="1"/>
          </p:cNvSpPr>
          <p:nvPr>
            <p:ph type="body" idx="1"/>
          </p:nvPr>
        </p:nvSpPr>
        <p:spPr>
          <a:xfrm>
            <a:off x="304800" y="1143000"/>
            <a:ext cx="11480800" cy="533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5" name="Google Shape;235;p45"/>
          <p:cNvSpPr txBox="1">
            <a:spLocks noGrp="1"/>
          </p:cNvSpPr>
          <p:nvPr>
            <p:ph type="title"/>
          </p:nvPr>
        </p:nvSpPr>
        <p:spPr>
          <a:xfrm>
            <a:off x="304800" y="274638"/>
            <a:ext cx="11480800" cy="7921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FF0000"/>
              </a:buClr>
              <a:buSzPts val="4400"/>
              <a:buFont typeface="Calibri"/>
              <a:buNone/>
              <a:defRPr b="1">
                <a:solidFill>
                  <a:srgbClr val="FF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ục lục phụ 2">
  <p:cSld name="Mục lục phụ 2">
    <p:bg>
      <p:bgPr>
        <a:gradFill>
          <a:gsLst>
            <a:gs pos="0">
              <a:schemeClr val="lt1"/>
            </a:gs>
            <a:gs pos="100000">
              <a:srgbClr val="939393"/>
            </a:gs>
          </a:gsLst>
          <a:path path="circle">
            <a:fillToRect l="50000" t="50000" r="50000" b="50000"/>
          </a:path>
          <a:tileRect/>
        </a:gradFill>
        <a:effectLst/>
      </p:bgPr>
    </p:bg>
    <p:spTree>
      <p:nvGrpSpPr>
        <p:cNvPr id="1" name="Shape 236"/>
        <p:cNvGrpSpPr/>
        <p:nvPr/>
      </p:nvGrpSpPr>
      <p:grpSpPr>
        <a:xfrm>
          <a:off x="0" y="0"/>
          <a:ext cx="0" cy="0"/>
          <a:chOff x="0" y="0"/>
          <a:chExt cx="0" cy="0"/>
        </a:xfrm>
      </p:grpSpPr>
      <p:sp>
        <p:nvSpPr>
          <p:cNvPr id="237" name="Google Shape;237;p46"/>
          <p:cNvSpPr txBox="1">
            <a:spLocks noGrp="1"/>
          </p:cNvSpPr>
          <p:nvPr>
            <p:ph type="body" idx="1"/>
          </p:nvPr>
        </p:nvSpPr>
        <p:spPr>
          <a:xfrm>
            <a:off x="609600" y="1676400"/>
            <a:ext cx="11176000" cy="6858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800"/>
              </a:spcBef>
              <a:spcAft>
                <a:spcPts val="0"/>
              </a:spcAft>
              <a:buClr>
                <a:schemeClr val="dk1"/>
              </a:buClr>
              <a:buSzPts val="4000"/>
              <a:buNone/>
              <a:defRPr sz="4000" b="1"/>
            </a:lvl1pPr>
            <a:lvl2pPr marL="914400" lvl="1" indent="-228600" algn="l">
              <a:lnSpc>
                <a:spcPct val="100000"/>
              </a:lnSpc>
              <a:spcBef>
                <a:spcPts val="560"/>
              </a:spcBef>
              <a:spcAft>
                <a:spcPts val="0"/>
              </a:spcAft>
              <a:buClr>
                <a:schemeClr val="dk1"/>
              </a:buClr>
              <a:buSzPts val="2800"/>
              <a:buNone/>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2"/>
          </p:nvPr>
        </p:nvSpPr>
        <p:spPr>
          <a:xfrm>
            <a:off x="609600" y="2438400"/>
            <a:ext cx="11176000" cy="3124200"/>
          </a:xfrm>
          <a:prstGeom prst="rect">
            <a:avLst/>
          </a:prstGeom>
          <a:solidFill>
            <a:schemeClr val="lt1"/>
          </a:solid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9"/>
        <p:cNvGrpSpPr/>
        <p:nvPr/>
      </p:nvGrpSpPr>
      <p:grpSpPr>
        <a:xfrm>
          <a:off x="0" y="0"/>
          <a:ext cx="0" cy="0"/>
          <a:chOff x="0" y="0"/>
          <a:chExt cx="0" cy="0"/>
        </a:xfrm>
      </p:grpSpPr>
      <p:sp>
        <p:nvSpPr>
          <p:cNvPr id="240" name="Google Shape;240;p47"/>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Times New Roman"/>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47"/>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42" name="Google Shape;242;p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3" name="Google Shape;243;p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4" name="Google Shape;244;p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5"/>
        <p:cNvGrpSpPr/>
        <p:nvPr/>
      </p:nvGrpSpPr>
      <p:grpSpPr>
        <a:xfrm>
          <a:off x="0" y="0"/>
          <a:ext cx="0" cy="0"/>
          <a:chOff x="0" y="0"/>
          <a:chExt cx="0" cy="0"/>
        </a:xfrm>
      </p:grpSpPr>
      <p:sp>
        <p:nvSpPr>
          <p:cNvPr id="246" name="Google Shape;246;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4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8" name="Google Shape;248;p4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9" name="Google Shape;249;p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0" name="Google Shape;250;p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1" name="Google Shape;251;p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2"/>
        <p:cNvGrpSpPr/>
        <p:nvPr/>
      </p:nvGrpSpPr>
      <p:grpSpPr>
        <a:xfrm>
          <a:off x="0" y="0"/>
          <a:ext cx="0" cy="0"/>
          <a:chOff x="0" y="0"/>
          <a:chExt cx="0" cy="0"/>
        </a:xfrm>
      </p:grpSpPr>
      <p:sp>
        <p:nvSpPr>
          <p:cNvPr id="253" name="Google Shape;253;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4" name="Google Shape;254;p4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5" name="Google Shape;255;p4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6" name="Google Shape;256;p4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7" name="Google Shape;257;p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6"/>
        <p:cNvGrpSpPr/>
        <p:nvPr/>
      </p:nvGrpSpPr>
      <p:grpSpPr>
        <a:xfrm>
          <a:off x="0" y="0"/>
          <a:ext cx="0" cy="0"/>
          <a:chOff x="0" y="0"/>
          <a:chExt cx="0" cy="0"/>
        </a:xfrm>
      </p:grpSpPr>
      <p:sp>
        <p:nvSpPr>
          <p:cNvPr id="267" name="Google Shape;267;p51"/>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rgbClr val="FF0000"/>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8" name="Google Shape;268;p51"/>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69" name="Google Shape;269;p5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0" name="Google Shape;270;p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1" name="Google Shape;271;p51"/>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5" name="Google Shape;275;p52"/>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6" name="Google Shape;276;p5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p5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8" name="Google Shape;278;p52"/>
          <p:cNvSpPr txBox="1">
            <a:spLocks noGrp="1"/>
          </p:cNvSpPr>
          <p:nvPr>
            <p:ph type="sldNum" idx="12"/>
          </p:nvPr>
        </p:nvSpPr>
        <p:spPr>
          <a:xfrm>
            <a:off x="9149882" y="6356349"/>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êu đề + Nội dung">
  <p:cSld name="2_Tiêu đề + Nội dun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40" name="Google Shape;40;p7"/>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1" name="Google Shape;41;p7"/>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43" name="Google Shape;43;p7"/>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9"/>
        <p:cNvGrpSpPr/>
        <p:nvPr/>
      </p:nvGrpSpPr>
      <p:grpSpPr>
        <a:xfrm>
          <a:off x="0" y="0"/>
          <a:ext cx="0" cy="0"/>
          <a:chOff x="0" y="0"/>
          <a:chExt cx="0" cy="0"/>
        </a:xfrm>
      </p:grpSpPr>
      <p:sp>
        <p:nvSpPr>
          <p:cNvPr id="280" name="Google Shape;280;p53"/>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1" name="Google Shape;281;p5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2" name="Google Shape;282;p5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3" name="Google Shape;283;p5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4" name="Google Shape;284;p53"/>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5"/>
        <p:cNvGrpSpPr/>
        <p:nvPr/>
      </p:nvGrpSpPr>
      <p:grpSpPr>
        <a:xfrm>
          <a:off x="0" y="0"/>
          <a:ext cx="0" cy="0"/>
          <a:chOff x="0" y="0"/>
          <a:chExt cx="0" cy="0"/>
        </a:xfrm>
      </p:grpSpPr>
      <p:sp>
        <p:nvSpPr>
          <p:cNvPr id="286" name="Google Shape;286;p5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rgbClr val="FF0000"/>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7" name="Google Shape;287;p5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8" name="Google Shape;288;p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9" name="Google Shape;289;p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0" name="Google Shape;290;p54"/>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1"/>
        <p:cNvGrpSpPr/>
        <p:nvPr/>
      </p:nvGrpSpPr>
      <p:grpSpPr>
        <a:xfrm>
          <a:off x="0" y="0"/>
          <a:ext cx="0" cy="0"/>
          <a:chOff x="0" y="0"/>
          <a:chExt cx="0" cy="0"/>
        </a:xfrm>
      </p:grpSpPr>
      <p:sp>
        <p:nvSpPr>
          <p:cNvPr id="292" name="Google Shape;292;p55"/>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3" name="Google Shape;293;p55"/>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94" name="Google Shape;294;p55"/>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5" name="Google Shape;295;p55"/>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96" name="Google Shape;296;p55"/>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7" name="Google Shape;297;p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8" name="Google Shape;298;p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9" name="Google Shape;299;p55"/>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0"/>
        <p:cNvGrpSpPr/>
        <p:nvPr/>
      </p:nvGrpSpPr>
      <p:grpSpPr>
        <a:xfrm>
          <a:off x="0" y="0"/>
          <a:ext cx="0" cy="0"/>
          <a:chOff x="0" y="0"/>
          <a:chExt cx="0" cy="0"/>
        </a:xfrm>
      </p:grpSpPr>
      <p:sp>
        <p:nvSpPr>
          <p:cNvPr id="301" name="Google Shape;301;p56"/>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2" name="Google Shape;302;p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3" name="Google Shape;303;p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4" name="Google Shape;304;p56"/>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5"/>
        <p:cNvGrpSpPr/>
        <p:nvPr/>
      </p:nvGrpSpPr>
      <p:grpSpPr>
        <a:xfrm>
          <a:off x="0" y="0"/>
          <a:ext cx="0" cy="0"/>
          <a:chOff x="0" y="0"/>
          <a:chExt cx="0" cy="0"/>
        </a:xfrm>
      </p:grpSpPr>
      <p:sp>
        <p:nvSpPr>
          <p:cNvPr id="306" name="Google Shape;306;p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7" name="Google Shape;307;p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8" name="Google Shape;308;p57"/>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9"/>
        <p:cNvGrpSpPr/>
        <p:nvPr/>
      </p:nvGrpSpPr>
      <p:grpSpPr>
        <a:xfrm>
          <a:off x="0" y="0"/>
          <a:ext cx="0" cy="0"/>
          <a:chOff x="0" y="0"/>
          <a:chExt cx="0" cy="0"/>
        </a:xfrm>
      </p:grpSpPr>
      <p:sp>
        <p:nvSpPr>
          <p:cNvPr id="310" name="Google Shape;310;p5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rgbClr val="FF0000"/>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1" name="Google Shape;311;p58"/>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312" name="Google Shape;312;p58"/>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313" name="Google Shape;313;p5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4" name="Google Shape;314;p5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5" name="Google Shape;315;p58"/>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16"/>
        <p:cNvGrpSpPr/>
        <p:nvPr/>
      </p:nvGrpSpPr>
      <p:grpSpPr>
        <a:xfrm>
          <a:off x="0" y="0"/>
          <a:ext cx="0" cy="0"/>
          <a:chOff x="0" y="0"/>
          <a:chExt cx="0" cy="0"/>
        </a:xfrm>
      </p:grpSpPr>
      <p:sp>
        <p:nvSpPr>
          <p:cNvPr id="317" name="Google Shape;317;p5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rgbClr val="FF0000"/>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59"/>
          <p:cNvSpPr>
            <a:spLocks noGrp="1"/>
          </p:cNvSpPr>
          <p:nvPr>
            <p:ph type="pic" idx="2"/>
          </p:nvPr>
        </p:nvSpPr>
        <p:spPr>
          <a:xfrm>
            <a:off x="5183188" y="987425"/>
            <a:ext cx="6172200" cy="4873500"/>
          </a:xfrm>
          <a:prstGeom prst="rect">
            <a:avLst/>
          </a:prstGeom>
          <a:noFill/>
          <a:ln>
            <a:noFill/>
          </a:ln>
        </p:spPr>
      </p:sp>
      <p:sp>
        <p:nvSpPr>
          <p:cNvPr id="319" name="Google Shape;319;p5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320" name="Google Shape;320;p5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1" name="Google Shape;321;p5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2" name="Google Shape;322;p59"/>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23"/>
        <p:cNvGrpSpPr/>
        <p:nvPr/>
      </p:nvGrpSpPr>
      <p:grpSpPr>
        <a:xfrm>
          <a:off x="0" y="0"/>
          <a:ext cx="0" cy="0"/>
          <a:chOff x="0" y="0"/>
          <a:chExt cx="0" cy="0"/>
        </a:xfrm>
      </p:grpSpPr>
      <p:sp>
        <p:nvSpPr>
          <p:cNvPr id="324" name="Google Shape;324;p60"/>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5" name="Google Shape;325;p60"/>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6" name="Google Shape;326;p6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7" name="Google Shape;327;p6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8" name="Google Shape;328;p60"/>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29"/>
        <p:cNvGrpSpPr/>
        <p:nvPr/>
      </p:nvGrpSpPr>
      <p:grpSpPr>
        <a:xfrm>
          <a:off x="0" y="0"/>
          <a:ext cx="0" cy="0"/>
          <a:chOff x="0" y="0"/>
          <a:chExt cx="0" cy="0"/>
        </a:xfrm>
      </p:grpSpPr>
      <p:sp>
        <p:nvSpPr>
          <p:cNvPr id="330" name="Google Shape;330;p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1" name="Google Shape;331;p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2" name="Google Shape;332;p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3" name="Google Shape;333;p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4" name="Google Shape;334;p61"/>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iêu đề + Nội dung">
  <p:cSld name="3_Tiêu đề + Nội dung">
    <p:spTree>
      <p:nvGrpSpPr>
        <p:cNvPr id="1" name="Shape 44"/>
        <p:cNvGrpSpPr/>
        <p:nvPr/>
      </p:nvGrpSpPr>
      <p:grpSpPr>
        <a:xfrm>
          <a:off x="0" y="0"/>
          <a:ext cx="0" cy="0"/>
          <a:chOff x="0" y="0"/>
          <a:chExt cx="0" cy="0"/>
        </a:xfrm>
      </p:grpSpPr>
      <p:sp>
        <p:nvSpPr>
          <p:cNvPr id="45" name="Google Shape;45;p8"/>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46" name="Google Shape;46;p8"/>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 name="Google Shape;47;p8"/>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49" name="Google Shape;49;p8"/>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iêu đề + Nội dung">
  <p:cSld name="4_Tiêu đề + Nội dung">
    <p:spTree>
      <p:nvGrpSpPr>
        <p:cNvPr id="1" name="Shape 50"/>
        <p:cNvGrpSpPr/>
        <p:nvPr/>
      </p:nvGrpSpPr>
      <p:grpSpPr>
        <a:xfrm>
          <a:off x="0" y="0"/>
          <a:ext cx="0" cy="0"/>
          <a:chOff x="0" y="0"/>
          <a:chExt cx="0" cy="0"/>
        </a:xfrm>
      </p:grpSpPr>
      <p:sp>
        <p:nvSpPr>
          <p:cNvPr id="51" name="Google Shape;51;p9"/>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2" name="Google Shape;52;p9"/>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3" name="Google Shape;53;p9"/>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55" name="Google Shape;55;p9"/>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êu đề + Nội dung">
  <p:cSld name="5_Tiêu đề + Nội dung">
    <p:spTree>
      <p:nvGrpSpPr>
        <p:cNvPr id="1" name="Shape 56"/>
        <p:cNvGrpSpPr/>
        <p:nvPr/>
      </p:nvGrpSpPr>
      <p:grpSpPr>
        <a:xfrm>
          <a:off x="0" y="0"/>
          <a:ext cx="0" cy="0"/>
          <a:chOff x="0" y="0"/>
          <a:chExt cx="0" cy="0"/>
        </a:xfrm>
      </p:grpSpPr>
      <p:sp>
        <p:nvSpPr>
          <p:cNvPr id="57" name="Google Shape;57;p10"/>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8" name="Google Shape;58;p10"/>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 name="Google Shape;59;p10"/>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61" name="Google Shape;61;p10"/>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êu đề + Nội dung">
  <p:cSld name="6_Tiêu đề + Nội dung">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31800" algn="l">
              <a:lnSpc>
                <a:spcPct val="114000"/>
              </a:lnSpc>
              <a:spcBef>
                <a:spcPts val="600"/>
              </a:spcBef>
              <a:spcAft>
                <a:spcPts val="0"/>
              </a:spcAft>
              <a:buSzPts val="3200"/>
              <a:buChar char="•"/>
              <a:defRPr sz="3600">
                <a:latin typeface="Tahoma"/>
                <a:ea typeface="Tahoma"/>
                <a:cs typeface="Tahoma"/>
                <a:sym typeface="Tahoma"/>
              </a:defRPr>
            </a:lvl1pPr>
            <a:lvl2pPr marL="914400" lvl="1" indent="-406400" algn="l">
              <a:lnSpc>
                <a:spcPct val="100000"/>
              </a:lnSpc>
              <a:spcBef>
                <a:spcPts val="600"/>
              </a:spcBef>
              <a:spcAft>
                <a:spcPts val="0"/>
              </a:spcAft>
              <a:buSzPts val="2800"/>
              <a:buChar char="–"/>
              <a:defRPr sz="3200">
                <a:latin typeface="Tahoma"/>
                <a:ea typeface="Tahoma"/>
                <a:cs typeface="Tahoma"/>
                <a:sym typeface="Tahoma"/>
              </a:defRPr>
            </a:lvl2pPr>
            <a:lvl3pPr marL="1371600" lvl="2" indent="-381000" algn="l">
              <a:lnSpc>
                <a:spcPct val="100000"/>
              </a:lnSpc>
              <a:spcBef>
                <a:spcPts val="480"/>
              </a:spcBef>
              <a:spcAft>
                <a:spcPts val="0"/>
              </a:spcAft>
              <a:buSzPts val="2400"/>
              <a:buChar char="•"/>
              <a:defRPr sz="2800">
                <a:latin typeface="Tahoma"/>
                <a:ea typeface="Tahoma"/>
                <a:cs typeface="Tahoma"/>
                <a:sym typeface="Tahoma"/>
              </a:defRPr>
            </a:lvl3pPr>
            <a:lvl4pPr marL="1828800" lvl="3" indent="-355600" algn="l">
              <a:lnSpc>
                <a:spcPct val="100000"/>
              </a:lnSpc>
              <a:spcBef>
                <a:spcPts val="400"/>
              </a:spcBef>
              <a:spcAft>
                <a:spcPts val="0"/>
              </a:spcAft>
              <a:buSzPts val="2000"/>
              <a:buChar char="–"/>
              <a:defRPr sz="2400">
                <a:latin typeface="Tahoma"/>
                <a:ea typeface="Tahoma"/>
                <a:cs typeface="Tahoma"/>
                <a:sym typeface="Tahoma"/>
              </a:defRPr>
            </a:lvl4pPr>
            <a:lvl5pPr marL="2286000" lvl="4" indent="-355600" algn="l">
              <a:lnSpc>
                <a:spcPct val="100000"/>
              </a:lnSpc>
              <a:spcBef>
                <a:spcPts val="400"/>
              </a:spcBef>
              <a:spcAft>
                <a:spcPts val="0"/>
              </a:spcAft>
              <a:buSzPts val="2000"/>
              <a:buChar char="»"/>
              <a:defRPr sz="2400">
                <a:latin typeface="Tahoma"/>
                <a:ea typeface="Tahoma"/>
                <a:cs typeface="Tahoma"/>
                <a:sym typeface="Tahoma"/>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4" name="Google Shape;64;p11"/>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 name="Google Shape;65;p11"/>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4000" b="1">
                <a:solidFill>
                  <a:srgbClr val="FF0000"/>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1pPr>
            <a:lvl2pPr marL="0" lvl="1"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2pPr>
            <a:lvl3pPr marL="0" lvl="2"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3pPr>
            <a:lvl4pPr marL="0" lvl="3"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4pPr>
            <a:lvl5pPr marL="0" lvl="4"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5pPr>
            <a:lvl6pPr marL="0" lvl="5"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6pPr>
            <a:lvl7pPr marL="0" lvl="6"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7pPr>
            <a:lvl8pPr marL="0" lvl="7"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8pPr>
            <a:lvl9pPr marL="0" lvl="8" indent="0" algn="ctr">
              <a:lnSpc>
                <a:spcPct val="100000"/>
              </a:lnSpc>
              <a:spcBef>
                <a:spcPts val="0"/>
              </a:spcBef>
              <a:spcAft>
                <a:spcPts val="0"/>
              </a:spcAft>
              <a:buSzPts val="1200"/>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67" name="Google Shape;67;p11"/>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slideLayout" Target="../slideLayouts/slideLayout43.xml"/><Relationship Id="rId47" Type="http://schemas.openxmlformats.org/officeDocument/2006/relationships/theme" Target="../theme/theme2.xml"/><Relationship Id="rId7" Type="http://schemas.openxmlformats.org/officeDocument/2006/relationships/slideLayout" Target="../slideLayouts/slideLayout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9" Type="http://schemas.openxmlformats.org/officeDocument/2006/relationships/slideLayout" Target="../slideLayouts/slideLayout30.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slideLayout" Target="../slideLayouts/slideLayout46.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4" Type="http://schemas.openxmlformats.org/officeDocument/2006/relationships/slideLayout" Target="../slideLayouts/slideLayout45.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slideLayout" Target="../slideLayouts/slideLayout44.xml"/><Relationship Id="rId8" Type="http://schemas.openxmlformats.org/officeDocument/2006/relationships/slideLayout" Target="../slideLayouts/slideLayout9.xml"/><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46" Type="http://schemas.openxmlformats.org/officeDocument/2006/relationships/slideLayout" Target="../slideLayouts/slideLayout47.xml"/><Relationship Id="rId20" Type="http://schemas.openxmlformats.org/officeDocument/2006/relationships/slideLayout" Target="../slideLayouts/slideLayout21.xml"/><Relationship Id="rId41"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lt1"/>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 name="Google Shape;20;p3"/>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sp>
        <p:nvSpPr>
          <p:cNvPr id="259" name="Google Shape;259;p50"/>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FF0000"/>
              </a:buClr>
              <a:buSzPts val="4000"/>
              <a:buFont typeface="Arial"/>
              <a:buNone/>
              <a:defRPr sz="4000" b="1" i="0" u="none" strike="noStrike" cap="none">
                <a:solidFill>
                  <a:srgbClr val="FF0000"/>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60" name="Google Shape;260;p5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Google Shape;261;p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2" name="Google Shape;262;p50"/>
          <p:cNvSpPr/>
          <p:nvPr/>
        </p:nvSpPr>
        <p:spPr>
          <a:xfrm>
            <a:off x="11319042" y="6334124"/>
            <a:ext cx="741600" cy="409500"/>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 name="Google Shape;263;p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4" name="Google Shape;264;p50"/>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b="0" i="0" u="none" strike="noStrike" cap="none">
                <a:solidFill>
                  <a:srgbClr val="FFFF00"/>
                </a:solidFill>
                <a:latin typeface="Calibri"/>
                <a:ea typeface="Calibri"/>
                <a:cs typeface="Calibri"/>
                <a:sym typeface="Calibri"/>
              </a:defRPr>
            </a:lvl1pPr>
            <a:lvl2pPr marL="0" marR="0" lvl="1" indent="0" algn="r" rtl="0">
              <a:spcBef>
                <a:spcPts val="0"/>
              </a:spcBef>
              <a:buNone/>
              <a:defRPr sz="2400" b="0" i="0" u="none" strike="noStrike" cap="none">
                <a:solidFill>
                  <a:srgbClr val="FFFF00"/>
                </a:solidFill>
                <a:latin typeface="Calibri"/>
                <a:ea typeface="Calibri"/>
                <a:cs typeface="Calibri"/>
                <a:sym typeface="Calibri"/>
              </a:defRPr>
            </a:lvl2pPr>
            <a:lvl3pPr marL="0" marR="0" lvl="2" indent="0" algn="r" rtl="0">
              <a:spcBef>
                <a:spcPts val="0"/>
              </a:spcBef>
              <a:buNone/>
              <a:defRPr sz="2400" b="0" i="0" u="none" strike="noStrike" cap="none">
                <a:solidFill>
                  <a:srgbClr val="FFFF00"/>
                </a:solidFill>
                <a:latin typeface="Calibri"/>
                <a:ea typeface="Calibri"/>
                <a:cs typeface="Calibri"/>
                <a:sym typeface="Calibri"/>
              </a:defRPr>
            </a:lvl3pPr>
            <a:lvl4pPr marL="0" marR="0" lvl="3" indent="0" algn="r" rtl="0">
              <a:spcBef>
                <a:spcPts val="0"/>
              </a:spcBef>
              <a:buNone/>
              <a:defRPr sz="2400" b="0" i="0" u="none" strike="noStrike" cap="none">
                <a:solidFill>
                  <a:srgbClr val="FFFF00"/>
                </a:solidFill>
                <a:latin typeface="Calibri"/>
                <a:ea typeface="Calibri"/>
                <a:cs typeface="Calibri"/>
                <a:sym typeface="Calibri"/>
              </a:defRPr>
            </a:lvl4pPr>
            <a:lvl5pPr marL="0" marR="0" lvl="4" indent="0" algn="r" rtl="0">
              <a:spcBef>
                <a:spcPts val="0"/>
              </a:spcBef>
              <a:buNone/>
              <a:defRPr sz="2400" b="0" i="0" u="none" strike="noStrike" cap="none">
                <a:solidFill>
                  <a:srgbClr val="FFFF00"/>
                </a:solidFill>
                <a:latin typeface="Calibri"/>
                <a:ea typeface="Calibri"/>
                <a:cs typeface="Calibri"/>
                <a:sym typeface="Calibri"/>
              </a:defRPr>
            </a:lvl5pPr>
            <a:lvl6pPr marL="0" marR="0" lvl="5" indent="0" algn="r" rtl="0">
              <a:spcBef>
                <a:spcPts val="0"/>
              </a:spcBef>
              <a:buNone/>
              <a:defRPr sz="2400" b="0" i="0" u="none" strike="noStrike" cap="none">
                <a:solidFill>
                  <a:srgbClr val="FFFF00"/>
                </a:solidFill>
                <a:latin typeface="Calibri"/>
                <a:ea typeface="Calibri"/>
                <a:cs typeface="Calibri"/>
                <a:sym typeface="Calibri"/>
              </a:defRPr>
            </a:lvl6pPr>
            <a:lvl7pPr marL="0" marR="0" lvl="6" indent="0" algn="r" rtl="0">
              <a:spcBef>
                <a:spcPts val="0"/>
              </a:spcBef>
              <a:buNone/>
              <a:defRPr sz="2400" b="0" i="0" u="none" strike="noStrike" cap="none">
                <a:solidFill>
                  <a:srgbClr val="FFFF00"/>
                </a:solidFill>
                <a:latin typeface="Calibri"/>
                <a:ea typeface="Calibri"/>
                <a:cs typeface="Calibri"/>
                <a:sym typeface="Calibri"/>
              </a:defRPr>
            </a:lvl7pPr>
            <a:lvl8pPr marL="0" marR="0" lvl="7" indent="0" algn="r" rtl="0">
              <a:spcBef>
                <a:spcPts val="0"/>
              </a:spcBef>
              <a:buNone/>
              <a:defRPr sz="2400" b="0" i="0" u="none" strike="noStrike" cap="none">
                <a:solidFill>
                  <a:srgbClr val="FFFF00"/>
                </a:solidFill>
                <a:latin typeface="Calibri"/>
                <a:ea typeface="Calibri"/>
                <a:cs typeface="Calibri"/>
                <a:sym typeface="Calibri"/>
              </a:defRPr>
            </a:lvl8pPr>
            <a:lvl9pPr marL="0" marR="0" lvl="8" indent="0" algn="r" rtl="0">
              <a:spcBef>
                <a:spcPts val="0"/>
              </a:spcBef>
              <a:buNone/>
              <a:defRPr sz="2400" b="0" i="0" u="none" strike="noStrike" cap="none">
                <a:solidFill>
                  <a:srgbClr val="FFFF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65" name="Google Shape;265;p50"/>
          <p:cNvCxnSpPr/>
          <p:nvPr/>
        </p:nvCxnSpPr>
        <p:spPr>
          <a:xfrm rot="10800000" flipH="1">
            <a:off x="0" y="914425"/>
            <a:ext cx="12192000" cy="9600"/>
          </a:xfrm>
          <a:prstGeom prst="straightConnector1">
            <a:avLst/>
          </a:prstGeom>
          <a:noFill/>
          <a:ln w="9525" cap="flat" cmpd="sng">
            <a:solidFill>
              <a:schemeClr val="accen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0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10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236.jp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hyperlink" Target="http://www.defaultpassword.com/" TargetMode="External"/><Relationship Id="rId3" Type="http://schemas.openxmlformats.org/officeDocument/2006/relationships/image" Target="../media/image21.png"/><Relationship Id="rId7" Type="http://schemas.openxmlformats.org/officeDocument/2006/relationships/hyperlink" Target="http://routerpassword.com/"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www.defaultpassword.us/" TargetMode="External"/><Relationship Id="rId5" Type="http://schemas.openxmlformats.org/officeDocument/2006/relationships/hyperlink" Target="https://cirt.net/" TargetMode="External"/><Relationship Id="rId4" Type="http://schemas.openxmlformats.org/officeDocument/2006/relationships/hyperlink" Target="https://www.fortypoundhead.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hyperlink" Target="http://www.metasploit.com/" TargetMode="External"/><Relationship Id="rId3" Type="http://schemas.openxmlformats.org/officeDocument/2006/relationships/image" Target="../media/image32.png"/><Relationship Id="rId7" Type="http://schemas.openxmlformats.org/officeDocument/2006/relationships/hyperlink" Target="about:blank"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github.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6.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2.png"/><Relationship Id="rId7"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83.png"/><Relationship Id="rId7" Type="http://schemas.openxmlformats.org/officeDocument/2006/relationships/hyperlink" Target="https://docs.microsoft.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www.manageengine.com" TargetMode="External"/><Relationship Id="rId5" Type="http://schemas.openxmlformats.org/officeDocument/2006/relationships/hyperlink" Target="https://www.dameware.com" TargetMode="External"/><Relationship Id="rId4" Type="http://schemas.openxmlformats.org/officeDocument/2006/relationships/hyperlink" Target="https://www.pdq.com"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5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2.png"/><Relationship Id="rId2" Type="http://schemas.openxmlformats.org/officeDocument/2006/relationships/notesSlide" Target="../notesSlides/notesSlide54.xml"/><Relationship Id="rId16" Type="http://schemas.openxmlformats.org/officeDocument/2006/relationships/image" Target="../media/image121.png"/><Relationship Id="rId1" Type="http://schemas.openxmlformats.org/officeDocument/2006/relationships/slideLayout" Target="../slideLayouts/slideLayout18.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95.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5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notesSlide" Target="../notesSlides/notesSlide55.xml"/><Relationship Id="rId16" Type="http://schemas.openxmlformats.org/officeDocument/2006/relationships/image" Target="../media/image136.png"/><Relationship Id="rId1" Type="http://schemas.openxmlformats.org/officeDocument/2006/relationships/slideLayout" Target="../slideLayouts/slideLayout18.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image" Target="../media/image138.png"/><Relationship Id="rId5" Type="http://schemas.openxmlformats.org/officeDocument/2006/relationships/image" Target="../media/image50.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58.xml"/><Relationship Id="rId1" Type="http://schemas.openxmlformats.org/officeDocument/2006/relationships/slideLayout" Target="../slideLayouts/slideLayout50.xml"/><Relationship Id="rId6" Type="http://schemas.openxmlformats.org/officeDocument/2006/relationships/image" Target="../media/image142.png"/><Relationship Id="rId5" Type="http://schemas.openxmlformats.org/officeDocument/2006/relationships/image" Target="../media/image141.jpg"/><Relationship Id="rId4" Type="http://schemas.openxmlformats.org/officeDocument/2006/relationships/image" Target="../media/image14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39.png"/><Relationship Id="rId7" Type="http://schemas.openxmlformats.org/officeDocument/2006/relationships/image" Target="../media/image144.png"/><Relationship Id="rId2" Type="http://schemas.openxmlformats.org/officeDocument/2006/relationships/notesSlide" Target="../notesSlides/notesSlide60.xml"/><Relationship Id="rId1" Type="http://schemas.openxmlformats.org/officeDocument/2006/relationships/slideLayout" Target="../slideLayouts/slideLayout50.xml"/><Relationship Id="rId6" Type="http://schemas.openxmlformats.org/officeDocument/2006/relationships/image" Target="../media/image142.png"/><Relationship Id="rId5" Type="http://schemas.openxmlformats.org/officeDocument/2006/relationships/image" Target="../media/image141.jpg"/><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6.xml"/><Relationship Id="rId1" Type="http://schemas.openxmlformats.org/officeDocument/2006/relationships/slideLayout" Target="../slideLayouts/slideLayout49.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7.xml"/><Relationship Id="rId1" Type="http://schemas.openxmlformats.org/officeDocument/2006/relationships/slideLayout" Target="../slideLayouts/slideLayout49.xml"/><Relationship Id="rId4" Type="http://schemas.openxmlformats.org/officeDocument/2006/relationships/image" Target="../media/image15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9.xml"/><Relationship Id="rId1" Type="http://schemas.openxmlformats.org/officeDocument/2006/relationships/slideLayout" Target="../slideLayouts/slideLayout50.xml"/><Relationship Id="rId5" Type="http://schemas.openxmlformats.org/officeDocument/2006/relationships/image" Target="../media/image154.png"/><Relationship Id="rId4"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55.png"/><Relationship Id="rId7" Type="http://schemas.openxmlformats.org/officeDocument/2006/relationships/image" Target="../media/image141.jpg"/><Relationship Id="rId2" Type="http://schemas.openxmlformats.org/officeDocument/2006/relationships/notesSlide" Target="../notesSlides/notesSlide71.xml"/><Relationship Id="rId1" Type="http://schemas.openxmlformats.org/officeDocument/2006/relationships/slideLayout" Target="../slideLayouts/slideLayout50.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56.png"/></Relationships>
</file>

<file path=ppt/slides/_rels/slide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2.xml"/><Relationship Id="rId1" Type="http://schemas.openxmlformats.org/officeDocument/2006/relationships/slideLayout" Target="../slideLayouts/slideLayout50.xml"/><Relationship Id="rId6" Type="http://schemas.openxmlformats.org/officeDocument/2006/relationships/image" Target="../media/image160.jpg"/><Relationship Id="rId5" Type="http://schemas.openxmlformats.org/officeDocument/2006/relationships/image" Target="../media/image159.png"/><Relationship Id="rId4" Type="http://schemas.openxmlformats.org/officeDocument/2006/relationships/image" Target="../media/image15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4.xml"/><Relationship Id="rId1" Type="http://schemas.openxmlformats.org/officeDocument/2006/relationships/slideLayout" Target="../slideLayouts/slideLayout50.xml"/><Relationship Id="rId4" Type="http://schemas.openxmlformats.org/officeDocument/2006/relationships/image" Target="../media/image161.png"/></Relationships>
</file>

<file path=ppt/slides/_rels/slide75.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75.xml"/><Relationship Id="rId1" Type="http://schemas.openxmlformats.org/officeDocument/2006/relationships/slideLayout" Target="../slideLayouts/slideLayout50.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7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jpg"/><Relationship Id="rId7" Type="http://schemas.openxmlformats.org/officeDocument/2006/relationships/image" Target="../media/image171.png"/><Relationship Id="rId2" Type="http://schemas.openxmlformats.org/officeDocument/2006/relationships/notesSlide" Target="../notesSlides/notesSlide76.xml"/><Relationship Id="rId1" Type="http://schemas.openxmlformats.org/officeDocument/2006/relationships/slideLayout" Target="../slideLayouts/slideLayout50.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73.png"/></Relationships>
</file>

<file path=ppt/slides/_rels/slide77.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77.xml"/><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8.xml"/><Relationship Id="rId1" Type="http://schemas.openxmlformats.org/officeDocument/2006/relationships/slideLayout" Target="../slideLayouts/slideLayout50.xml"/><Relationship Id="rId5" Type="http://schemas.openxmlformats.org/officeDocument/2006/relationships/image" Target="../media/image177.png"/><Relationship Id="rId4" Type="http://schemas.openxmlformats.org/officeDocument/2006/relationships/image" Target="../media/image176.png"/></Relationships>
</file>

<file path=ppt/slides/_rels/slide79.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79.xml"/><Relationship Id="rId1" Type="http://schemas.openxmlformats.org/officeDocument/2006/relationships/slideLayout" Target="../slideLayouts/slideLayout50.xml"/><Relationship Id="rId6" Type="http://schemas.openxmlformats.org/officeDocument/2006/relationships/image" Target="../media/image181.jp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jp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0.xml"/><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gif"/><Relationship Id="rId2" Type="http://schemas.openxmlformats.org/officeDocument/2006/relationships/notesSlide" Target="../notesSlides/notesSlide82.xml"/><Relationship Id="rId1" Type="http://schemas.openxmlformats.org/officeDocument/2006/relationships/slideLayout" Target="../slideLayouts/slideLayout50.xml"/><Relationship Id="rId6" Type="http://schemas.openxmlformats.org/officeDocument/2006/relationships/image" Target="../media/image194.jpg"/><Relationship Id="rId5" Type="http://schemas.openxmlformats.org/officeDocument/2006/relationships/image" Target="../media/image193.jpg"/><Relationship Id="rId4" Type="http://schemas.openxmlformats.org/officeDocument/2006/relationships/image" Target="../media/image192.png"/></Relationships>
</file>

<file path=ppt/slides/_rels/slide8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83.xml"/><Relationship Id="rId1" Type="http://schemas.openxmlformats.org/officeDocument/2006/relationships/slideLayout" Target="../slideLayouts/slideLayout50.xml"/><Relationship Id="rId4" Type="http://schemas.openxmlformats.org/officeDocument/2006/relationships/image" Target="../media/image198.jpg"/></Relationships>
</file>

<file path=ppt/slides/_rels/slide8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4.xml"/><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3" Type="http://schemas.openxmlformats.org/officeDocument/2006/relationships/hyperlink" Target="https://peticolas.net/" TargetMode="External"/><Relationship Id="rId2" Type="http://schemas.openxmlformats.org/officeDocument/2006/relationships/notesSlide" Target="../notesSlides/notesSlide85.xml"/><Relationship Id="rId1" Type="http://schemas.openxmlformats.org/officeDocument/2006/relationships/slideLayout" Target="../slideLayouts/slideLayout49.xml"/><Relationship Id="rId4" Type="http://schemas.openxmlformats.org/officeDocument/2006/relationships/image" Target="../media/image200.png"/></Relationships>
</file>

<file path=ppt/slides/_rels/slide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6.xml"/><Relationship Id="rId1" Type="http://schemas.openxmlformats.org/officeDocument/2006/relationships/slideLayout" Target="../slideLayouts/slideLayout50.xml"/></Relationships>
</file>

<file path=ppt/slides/_rels/slide8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87.xml"/><Relationship Id="rId1" Type="http://schemas.openxmlformats.org/officeDocument/2006/relationships/slideLayout" Target="../slideLayouts/slideLayout50.xml"/><Relationship Id="rId4" Type="http://schemas.openxmlformats.org/officeDocument/2006/relationships/image" Target="../media/image203.png"/></Relationships>
</file>

<file path=ppt/slides/_rels/slide8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jpg"/><Relationship Id="rId7" Type="http://schemas.openxmlformats.org/officeDocument/2006/relationships/image" Target="../media/image208.png"/><Relationship Id="rId2" Type="http://schemas.openxmlformats.org/officeDocument/2006/relationships/notesSlide" Target="../notesSlides/notesSlide88.xml"/><Relationship Id="rId1" Type="http://schemas.openxmlformats.org/officeDocument/2006/relationships/slideLayout" Target="../slideLayouts/slideLayout50.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jp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9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9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9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99.xml.rels><?xml version="1.0" encoding="UTF-8" standalone="yes"?>
<Relationships xmlns="http://schemas.openxmlformats.org/package/2006/relationships"><Relationship Id="rId8" Type="http://schemas.openxmlformats.org/officeDocument/2006/relationships/image" Target="../media/image225.jpg"/><Relationship Id="rId3" Type="http://schemas.openxmlformats.org/officeDocument/2006/relationships/hyperlink" Target="http://www.cybertronsoft.com/" TargetMode="External"/><Relationship Id="rId7" Type="http://schemas.openxmlformats.org/officeDocument/2006/relationships/image" Target="../media/image224.jpg"/><Relationship Id="rId12" Type="http://schemas.openxmlformats.org/officeDocument/2006/relationships/image" Target="../media/image229.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hyperlink" Target="http://www.clearprog.de/" TargetMode="External"/><Relationship Id="rId11" Type="http://schemas.openxmlformats.org/officeDocument/2006/relationships/image" Target="../media/image228.png"/><Relationship Id="rId5" Type="http://schemas.openxmlformats.org/officeDocument/2006/relationships/hyperlink" Target="https://www.bleachbit.org/" TargetMode="External"/><Relationship Id="rId10" Type="http://schemas.openxmlformats.org/officeDocument/2006/relationships/image" Target="../media/image227.jpg"/><Relationship Id="rId4" Type="http://schemas.openxmlformats.org/officeDocument/2006/relationships/hyperlink" Target="https://privacyroot.com/" TargetMode="External"/><Relationship Id="rId9" Type="http://schemas.openxmlformats.org/officeDocument/2006/relationships/image" Target="../media/image2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en-US" dirty="0" smtClean="0"/>
              <a:t>TẤN CÔNG VÀ PHÒNG THỦ HỆ THỐNG</a:t>
            </a:r>
            <a:endParaRPr lang="vi-VN" dirty="0"/>
          </a:p>
        </p:txBody>
      </p:sp>
      <p:sp>
        <p:nvSpPr>
          <p:cNvPr id="3" name="Subtitle 2"/>
          <p:cNvSpPr>
            <a:spLocks noGrp="1"/>
          </p:cNvSpPr>
          <p:nvPr>
            <p:ph type="subTitle" idx="1"/>
          </p:nvPr>
        </p:nvSpPr>
        <p:spPr/>
        <p:txBody>
          <a:bodyPr>
            <a:normAutofit/>
          </a:bodyPr>
          <a:lstStyle/>
          <a:p>
            <a:pPr>
              <a:tabLst>
                <a:tab pos="1881188" algn="l"/>
              </a:tabLst>
            </a:pPr>
            <a:r>
              <a:rPr lang="en-US" dirty="0" err="1" smtClean="0"/>
              <a:t>Chương</a:t>
            </a:r>
            <a:r>
              <a:rPr lang="en-US" dirty="0" smtClean="0"/>
              <a:t> </a:t>
            </a:r>
            <a:r>
              <a:rPr lang="en-US" dirty="0" smtClean="0"/>
              <a:t>3</a:t>
            </a:r>
            <a:r>
              <a:rPr lang="vi-VN" dirty="0" smtClean="0"/>
              <a:t>. </a:t>
            </a:r>
            <a:r>
              <a:rPr lang="en-US" dirty="0" err="1" smtClean="0"/>
              <a:t>Tấn</a:t>
            </a:r>
            <a:r>
              <a:rPr lang="en-US" dirty="0" smtClean="0"/>
              <a:t> </a:t>
            </a:r>
            <a:r>
              <a:rPr lang="en-US" dirty="0" err="1" smtClean="0"/>
              <a:t>công</a:t>
            </a:r>
            <a:r>
              <a:rPr lang="en-US" dirty="0" smtClean="0"/>
              <a:t> </a:t>
            </a:r>
            <a:r>
              <a:rPr lang="en-US" dirty="0" err="1" smtClean="0"/>
              <a:t>hệ</a:t>
            </a:r>
            <a:r>
              <a:rPr lang="en-US" dirty="0" smtClean="0"/>
              <a:t> </a:t>
            </a:r>
            <a:r>
              <a:rPr lang="en-US" smtClean="0"/>
              <a:t>thống</a:t>
            </a:r>
            <a:endParaRPr lang="vi-VN" dirty="0" smtClean="0"/>
          </a:p>
        </p:txBody>
      </p:sp>
    </p:spTree>
    <p:extLst>
      <p:ext uri="{BB962C8B-B14F-4D97-AF65-F5344CB8AC3E}">
        <p14:creationId xmlns:p14="http://schemas.microsoft.com/office/powerpoint/2010/main" val="143155657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2"/>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Tấn công trực tuyến chủ động</a:t>
            </a:r>
            <a:endParaRPr>
              <a:latin typeface="Arial"/>
              <a:ea typeface="Arial"/>
              <a:cs typeface="Arial"/>
              <a:sym typeface="Arial"/>
            </a:endParaRPr>
          </a:p>
        </p:txBody>
      </p:sp>
      <p:sp>
        <p:nvSpPr>
          <p:cNvPr id="550" name="Google Shape;550;p7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10</a:t>
            </a:fld>
            <a:endParaRPr/>
          </a:p>
        </p:txBody>
      </p:sp>
      <p:sp>
        <p:nvSpPr>
          <p:cNvPr id="551" name="Google Shape;551;p72"/>
          <p:cNvSpPr/>
          <p:nvPr/>
        </p:nvSpPr>
        <p:spPr>
          <a:xfrm>
            <a:off x="390478" y="948558"/>
            <a:ext cx="3200399" cy="4573524"/>
          </a:xfrm>
          <a:prstGeom prst="rect">
            <a:avLst/>
          </a:prstGeom>
          <a:solidFill>
            <a:schemeClr val="lt1"/>
          </a:solidFill>
          <a:ln w="25400" cap="flat" cmpd="sng">
            <a:solidFill>
              <a:schemeClr val="lt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2" name="Google Shape;552;p72"/>
          <p:cNvSpPr/>
          <p:nvPr/>
        </p:nvSpPr>
        <p:spPr>
          <a:xfrm>
            <a:off x="85677" y="914400"/>
            <a:ext cx="3987082" cy="975124"/>
          </a:xfrm>
          <a:prstGeom prst="homePlate">
            <a:avLst>
              <a:gd name="adj" fmla="val 50000"/>
            </a:avLst>
          </a:prstGeom>
          <a:gradFill>
            <a:gsLst>
              <a:gs pos="0">
                <a:srgbClr val="8C8C8C"/>
              </a:gs>
              <a:gs pos="50000">
                <a:srgbClr val="CACACA"/>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rgbClr val="3333FF"/>
                </a:solidFill>
                <a:latin typeface="Tahoma"/>
                <a:ea typeface="Tahoma"/>
                <a:cs typeface="Tahoma"/>
                <a:sym typeface="Tahoma"/>
              </a:rPr>
              <a:t>Tấn công từ điển</a:t>
            </a:r>
            <a:endParaRPr sz="2800" b="1" i="0" u="none" strike="noStrike" cap="none">
              <a:solidFill>
                <a:srgbClr val="3333FF"/>
              </a:solidFill>
              <a:latin typeface="Tahoma"/>
              <a:ea typeface="Tahoma"/>
              <a:cs typeface="Tahoma"/>
              <a:sym typeface="Tahoma"/>
            </a:endParaRPr>
          </a:p>
        </p:txBody>
      </p:sp>
      <p:sp>
        <p:nvSpPr>
          <p:cNvPr id="553" name="Google Shape;553;p72"/>
          <p:cNvSpPr/>
          <p:nvPr/>
        </p:nvSpPr>
        <p:spPr>
          <a:xfrm>
            <a:off x="280119" y="5105400"/>
            <a:ext cx="3792640" cy="172606"/>
          </a:xfrm>
          <a:prstGeom prst="homePlate">
            <a:avLst>
              <a:gd name="adj" fmla="val 50000"/>
            </a:avLst>
          </a:prstGeom>
          <a:gradFill>
            <a:gsLst>
              <a:gs pos="0">
                <a:srgbClr val="8C8C8C"/>
              </a:gs>
              <a:gs pos="50000">
                <a:srgbClr val="CACACA"/>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4" name="Google Shape;554;p72"/>
          <p:cNvSpPr txBox="1"/>
          <p:nvPr/>
        </p:nvSpPr>
        <p:spPr>
          <a:xfrm>
            <a:off x="482960" y="2213209"/>
            <a:ext cx="3387000" cy="2016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500" b="0" i="0" u="none" strike="noStrike" cap="none">
                <a:solidFill>
                  <a:srgbClr val="FF0000"/>
                </a:solidFill>
                <a:latin typeface="Tahoma"/>
                <a:ea typeface="Tahoma"/>
                <a:cs typeface="Tahoma"/>
                <a:sym typeface="Tahoma"/>
              </a:rPr>
              <a:t>Một file từ điển </a:t>
            </a:r>
            <a:r>
              <a:rPr lang="en-US" sz="2500" b="0" i="0" u="none" strike="noStrike" cap="none">
                <a:solidFill>
                  <a:srgbClr val="000000"/>
                </a:solidFill>
                <a:latin typeface="Tahoma"/>
                <a:ea typeface="Tahoma"/>
                <a:cs typeface="Tahoma"/>
                <a:sym typeface="Tahoma"/>
              </a:rPr>
              <a:t>được tải vào ứng dụng bẻ khóa mật khẩu để tấn công tài khoản </a:t>
            </a:r>
            <a:r>
              <a:rPr lang="en-US" sz="2500" b="0" i="0" u="none" strike="noStrike" cap="none">
                <a:solidFill>
                  <a:srgbClr val="FF0000"/>
                </a:solidFill>
                <a:latin typeface="Tahoma"/>
                <a:ea typeface="Tahoma"/>
                <a:cs typeface="Tahoma"/>
                <a:sym typeface="Tahoma"/>
              </a:rPr>
              <a:t>người dùng</a:t>
            </a:r>
            <a:endParaRPr sz="2500" b="0" i="0" u="none" strike="noStrike" cap="none">
              <a:solidFill>
                <a:srgbClr val="FF0000"/>
              </a:solidFill>
              <a:latin typeface="Tahoma"/>
              <a:ea typeface="Tahoma"/>
              <a:cs typeface="Tahoma"/>
              <a:sym typeface="Tahoma"/>
            </a:endParaRPr>
          </a:p>
        </p:txBody>
      </p:sp>
      <p:sp>
        <p:nvSpPr>
          <p:cNvPr id="555" name="Google Shape;555;p72"/>
          <p:cNvSpPr/>
          <p:nvPr/>
        </p:nvSpPr>
        <p:spPr>
          <a:xfrm>
            <a:off x="280119" y="5349476"/>
            <a:ext cx="3792640" cy="172606"/>
          </a:xfrm>
          <a:prstGeom prst="homePlate">
            <a:avLst>
              <a:gd name="adj" fmla="val 50000"/>
            </a:avLst>
          </a:prstGeom>
          <a:gradFill>
            <a:gsLst>
              <a:gs pos="0">
                <a:srgbClr val="8C8C8C"/>
              </a:gs>
              <a:gs pos="50000">
                <a:srgbClr val="CACACA"/>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6" name="Google Shape;556;p72"/>
          <p:cNvSpPr/>
          <p:nvPr/>
        </p:nvSpPr>
        <p:spPr>
          <a:xfrm>
            <a:off x="4377560" y="1229973"/>
            <a:ext cx="3200399" cy="4573524"/>
          </a:xfrm>
          <a:prstGeom prst="rect">
            <a:avLst/>
          </a:prstGeom>
          <a:solidFill>
            <a:schemeClr val="lt1"/>
          </a:solidFill>
          <a:ln w="25400" cap="flat" cmpd="sng">
            <a:solidFill>
              <a:schemeClr val="lt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7" name="Google Shape;557;p72"/>
          <p:cNvSpPr/>
          <p:nvPr/>
        </p:nvSpPr>
        <p:spPr>
          <a:xfrm>
            <a:off x="4072759" y="1195815"/>
            <a:ext cx="3987082" cy="975124"/>
          </a:xfrm>
          <a:prstGeom prst="homePlate">
            <a:avLst>
              <a:gd name="adj" fmla="val 50000"/>
            </a:avLst>
          </a:prstGeom>
          <a:gradFill>
            <a:gsLst>
              <a:gs pos="0">
                <a:srgbClr val="8C8C8C"/>
              </a:gs>
              <a:gs pos="50000">
                <a:srgbClr val="CACACA"/>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rgbClr val="3333FF"/>
                </a:solidFill>
                <a:latin typeface="Tahoma"/>
                <a:ea typeface="Tahoma"/>
                <a:cs typeface="Tahoma"/>
                <a:sym typeface="Tahoma"/>
              </a:rPr>
              <a:t>Tấn công Brute Force</a:t>
            </a:r>
            <a:endParaRPr sz="2800" b="1" i="0" u="none" strike="noStrike" cap="none">
              <a:solidFill>
                <a:srgbClr val="3333FF"/>
              </a:solidFill>
              <a:latin typeface="Tahoma"/>
              <a:ea typeface="Tahoma"/>
              <a:cs typeface="Tahoma"/>
              <a:sym typeface="Tahoma"/>
            </a:endParaRPr>
          </a:p>
        </p:txBody>
      </p:sp>
      <p:sp>
        <p:nvSpPr>
          <p:cNvPr id="558" name="Google Shape;558;p72"/>
          <p:cNvSpPr/>
          <p:nvPr/>
        </p:nvSpPr>
        <p:spPr>
          <a:xfrm>
            <a:off x="4267201" y="5386815"/>
            <a:ext cx="3792640" cy="172606"/>
          </a:xfrm>
          <a:prstGeom prst="homePlate">
            <a:avLst>
              <a:gd name="adj" fmla="val 50000"/>
            </a:avLst>
          </a:prstGeom>
          <a:gradFill>
            <a:gsLst>
              <a:gs pos="0">
                <a:srgbClr val="8C8C8C"/>
              </a:gs>
              <a:gs pos="50000">
                <a:srgbClr val="CACACA"/>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9" name="Google Shape;559;p72"/>
          <p:cNvSpPr/>
          <p:nvPr/>
        </p:nvSpPr>
        <p:spPr>
          <a:xfrm>
            <a:off x="4267201" y="5630891"/>
            <a:ext cx="3792640" cy="172606"/>
          </a:xfrm>
          <a:prstGeom prst="homePlate">
            <a:avLst>
              <a:gd name="adj" fmla="val 50000"/>
            </a:avLst>
          </a:prstGeom>
          <a:gradFill>
            <a:gsLst>
              <a:gs pos="0">
                <a:srgbClr val="8C8C8C"/>
              </a:gs>
              <a:gs pos="50000">
                <a:srgbClr val="CACACA"/>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 name="Google Shape;560;p72"/>
          <p:cNvSpPr/>
          <p:nvPr/>
        </p:nvSpPr>
        <p:spPr>
          <a:xfrm>
            <a:off x="8364642" y="1486190"/>
            <a:ext cx="3200399" cy="4573524"/>
          </a:xfrm>
          <a:prstGeom prst="rect">
            <a:avLst/>
          </a:prstGeom>
          <a:solidFill>
            <a:schemeClr val="lt1"/>
          </a:solidFill>
          <a:ln w="25400" cap="flat" cmpd="sng">
            <a:solidFill>
              <a:schemeClr val="lt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1" name="Google Shape;561;p72"/>
          <p:cNvSpPr/>
          <p:nvPr/>
        </p:nvSpPr>
        <p:spPr>
          <a:xfrm>
            <a:off x="8059841" y="1452032"/>
            <a:ext cx="3987082" cy="975124"/>
          </a:xfrm>
          <a:prstGeom prst="homePlate">
            <a:avLst>
              <a:gd name="adj" fmla="val 50000"/>
            </a:avLst>
          </a:prstGeom>
          <a:gradFill>
            <a:gsLst>
              <a:gs pos="0">
                <a:srgbClr val="8C8C8C"/>
              </a:gs>
              <a:gs pos="50000">
                <a:srgbClr val="CACACA"/>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rgbClr val="3333FF"/>
                </a:solidFill>
                <a:latin typeface="Tahoma"/>
                <a:ea typeface="Tahoma"/>
                <a:cs typeface="Tahoma"/>
                <a:sym typeface="Tahoma"/>
              </a:rPr>
              <a:t>Tấn công dựa trên luật</a:t>
            </a:r>
            <a:endParaRPr sz="2800" b="1" i="0" u="none" strike="noStrike" cap="none">
              <a:solidFill>
                <a:srgbClr val="3333FF"/>
              </a:solidFill>
              <a:latin typeface="Tahoma"/>
              <a:ea typeface="Tahoma"/>
              <a:cs typeface="Tahoma"/>
              <a:sym typeface="Tahoma"/>
            </a:endParaRPr>
          </a:p>
        </p:txBody>
      </p:sp>
      <p:sp>
        <p:nvSpPr>
          <p:cNvPr id="562" name="Google Shape;562;p72"/>
          <p:cNvSpPr/>
          <p:nvPr/>
        </p:nvSpPr>
        <p:spPr>
          <a:xfrm>
            <a:off x="8254283" y="5643032"/>
            <a:ext cx="3792640" cy="172606"/>
          </a:xfrm>
          <a:prstGeom prst="homePlate">
            <a:avLst>
              <a:gd name="adj" fmla="val 50000"/>
            </a:avLst>
          </a:prstGeom>
          <a:gradFill>
            <a:gsLst>
              <a:gs pos="0">
                <a:srgbClr val="8C8C8C"/>
              </a:gs>
              <a:gs pos="50000">
                <a:srgbClr val="CACACA"/>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3" name="Google Shape;563;p72"/>
          <p:cNvSpPr/>
          <p:nvPr/>
        </p:nvSpPr>
        <p:spPr>
          <a:xfrm>
            <a:off x="8254283" y="5887108"/>
            <a:ext cx="3792640" cy="172606"/>
          </a:xfrm>
          <a:prstGeom prst="homePlate">
            <a:avLst>
              <a:gd name="adj" fmla="val 50000"/>
            </a:avLst>
          </a:prstGeom>
          <a:gradFill>
            <a:gsLst>
              <a:gs pos="0">
                <a:srgbClr val="8C8C8C"/>
              </a:gs>
              <a:gs pos="50000">
                <a:srgbClr val="CACACA"/>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 name="Google Shape;564;p72"/>
          <p:cNvSpPr txBox="1"/>
          <p:nvPr/>
        </p:nvSpPr>
        <p:spPr>
          <a:xfrm>
            <a:off x="4584343" y="2492060"/>
            <a:ext cx="3387000" cy="2016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500" b="0" i="0" u="none" strike="noStrike" cap="none">
                <a:solidFill>
                  <a:srgbClr val="000000"/>
                </a:solidFill>
                <a:latin typeface="Tahoma"/>
                <a:ea typeface="Tahoma"/>
                <a:cs typeface="Tahoma"/>
                <a:sym typeface="Tahoma"/>
              </a:rPr>
              <a:t>Một chương trình cố gắng </a:t>
            </a:r>
            <a:r>
              <a:rPr lang="en-US" sz="2500" b="0" i="0" u="none" strike="noStrike" cap="none">
                <a:solidFill>
                  <a:srgbClr val="FF0000"/>
                </a:solidFill>
                <a:latin typeface="Tahoma"/>
                <a:ea typeface="Tahoma"/>
                <a:cs typeface="Tahoma"/>
                <a:sym typeface="Tahoma"/>
              </a:rPr>
              <a:t>kết hợp nhiều lần các kí tự </a:t>
            </a:r>
            <a:r>
              <a:rPr lang="en-US" sz="2500" b="0" i="0" u="none" strike="noStrike" cap="none">
                <a:solidFill>
                  <a:srgbClr val="000000"/>
                </a:solidFill>
                <a:latin typeface="Tahoma"/>
                <a:ea typeface="Tahoma"/>
                <a:cs typeface="Tahoma"/>
                <a:sym typeface="Tahoma"/>
              </a:rPr>
              <a:t>cho đến khi bẻ khóa được mật khẩu</a:t>
            </a:r>
            <a:endParaRPr sz="2500" b="0" i="0" u="none" strike="noStrike" cap="none">
              <a:solidFill>
                <a:srgbClr val="000000"/>
              </a:solidFill>
              <a:latin typeface="Tahoma"/>
              <a:ea typeface="Tahoma"/>
              <a:cs typeface="Tahoma"/>
              <a:sym typeface="Tahoma"/>
            </a:endParaRPr>
          </a:p>
        </p:txBody>
      </p:sp>
      <p:sp>
        <p:nvSpPr>
          <p:cNvPr id="565" name="Google Shape;565;p72"/>
          <p:cNvSpPr txBox="1"/>
          <p:nvPr/>
        </p:nvSpPr>
        <p:spPr>
          <a:xfrm>
            <a:off x="8571424" y="2846153"/>
            <a:ext cx="33870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500" b="0" i="0" u="none" strike="noStrike" cap="none">
                <a:solidFill>
                  <a:srgbClr val="000000"/>
                </a:solidFill>
                <a:latin typeface="Tahoma"/>
                <a:ea typeface="Tahoma"/>
                <a:cs typeface="Tahoma"/>
                <a:sym typeface="Tahoma"/>
              </a:rPr>
              <a:t>Loại tấn công được sử dụng kẻ tấn công có được một vài </a:t>
            </a:r>
            <a:r>
              <a:rPr lang="en-US" sz="2500" b="0" i="0" u="none" strike="noStrike" cap="none">
                <a:solidFill>
                  <a:srgbClr val="FF0000"/>
                </a:solidFill>
                <a:latin typeface="Tahoma"/>
                <a:ea typeface="Tahoma"/>
                <a:cs typeface="Tahoma"/>
                <a:sym typeface="Tahoma"/>
              </a:rPr>
              <a:t>thông tin về mật khẩu</a:t>
            </a:r>
            <a:endParaRPr sz="2500" b="0" i="0" u="none" strike="noStrike" cap="none">
              <a:solidFill>
                <a:srgbClr val="FF0000"/>
              </a:solidFill>
              <a:latin typeface="Tahoma"/>
              <a:ea typeface="Tahoma"/>
              <a:cs typeface="Tahoma"/>
              <a:sym typeface="Tahoma"/>
            </a:endParaRPr>
          </a:p>
        </p:txBody>
      </p:sp>
      <p:pic>
        <p:nvPicPr>
          <p:cNvPr id="566" name="Google Shape;566;p72"/>
          <p:cNvPicPr preferRelativeResize="0"/>
          <p:nvPr/>
        </p:nvPicPr>
        <p:blipFill rotWithShape="1">
          <a:blip r:embed="rId3">
            <a:alphaModFix/>
          </a:blip>
          <a:srcRect/>
          <a:stretch/>
        </p:blipFill>
        <p:spPr>
          <a:xfrm>
            <a:off x="482960" y="5739041"/>
            <a:ext cx="736240" cy="736240"/>
          </a:xfrm>
          <a:prstGeom prst="rect">
            <a:avLst/>
          </a:prstGeom>
          <a:noFill/>
          <a:ln>
            <a:noFill/>
          </a:ln>
        </p:spPr>
      </p:pic>
      <p:pic>
        <p:nvPicPr>
          <p:cNvPr id="567" name="Google Shape;567;p72"/>
          <p:cNvPicPr preferRelativeResize="0"/>
          <p:nvPr/>
        </p:nvPicPr>
        <p:blipFill rotWithShape="1">
          <a:blip r:embed="rId4">
            <a:alphaModFix/>
          </a:blip>
          <a:srcRect/>
          <a:stretch/>
        </p:blipFill>
        <p:spPr>
          <a:xfrm>
            <a:off x="11113708" y="719958"/>
            <a:ext cx="782771" cy="7827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grpSp>
        <p:nvGrpSpPr>
          <p:cNvPr id="2712" name="Google Shape;2712;p162"/>
          <p:cNvGrpSpPr/>
          <p:nvPr/>
        </p:nvGrpSpPr>
        <p:grpSpPr>
          <a:xfrm>
            <a:off x="1828800" y="352459"/>
            <a:ext cx="8382000" cy="6306278"/>
            <a:chOff x="0" y="47659"/>
            <a:chExt cx="8382000" cy="6306278"/>
          </a:xfrm>
        </p:grpSpPr>
        <p:sp>
          <p:nvSpPr>
            <p:cNvPr id="2713" name="Google Shape;2713;p162"/>
            <p:cNvSpPr/>
            <p:nvPr/>
          </p:nvSpPr>
          <p:spPr>
            <a:xfrm rot="5400000">
              <a:off x="4194330" y="-334747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162"/>
            <p:cNvSpPr txBox="1"/>
            <p:nvPr/>
          </p:nvSpPr>
          <p:spPr>
            <a:xfrm>
              <a:off x="799201" y="8634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Phương thức CEH Hacking</a:t>
              </a:r>
              <a:endParaRPr sz="3700" b="0" i="0" u="none" strike="noStrike" cap="none">
                <a:solidFill>
                  <a:schemeClr val="dk1"/>
                </a:solidFill>
                <a:latin typeface="Calibri"/>
                <a:ea typeface="Calibri"/>
                <a:cs typeface="Calibri"/>
                <a:sym typeface="Calibri"/>
              </a:endParaRPr>
            </a:p>
          </p:txBody>
        </p:sp>
        <p:sp>
          <p:nvSpPr>
            <p:cNvPr id="2715" name="Google Shape;2715;p162"/>
            <p:cNvSpPr/>
            <p:nvPr/>
          </p:nvSpPr>
          <p:spPr>
            <a:xfrm>
              <a:off x="0" y="901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162"/>
            <p:cNvSpPr txBox="1"/>
            <p:nvPr/>
          </p:nvSpPr>
          <p:spPr>
            <a:xfrm>
              <a:off x="97533" y="1877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717" name="Google Shape;2717;p162"/>
            <p:cNvSpPr/>
            <p:nvPr/>
          </p:nvSpPr>
          <p:spPr>
            <a:xfrm rot="5400000">
              <a:off x="4194330" y="-242173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162"/>
            <p:cNvSpPr txBox="1"/>
            <p:nvPr/>
          </p:nvSpPr>
          <p:spPr>
            <a:xfrm>
              <a:off x="799201" y="101208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Bẻ khóa mật khẩu</a:t>
              </a:r>
              <a:endParaRPr sz="3700" b="0" i="0" u="none" strike="noStrike" cap="none">
                <a:solidFill>
                  <a:schemeClr val="dk1"/>
                </a:solidFill>
                <a:latin typeface="Calibri"/>
                <a:ea typeface="Calibri"/>
                <a:cs typeface="Calibri"/>
                <a:sym typeface="Calibri"/>
              </a:endParaRPr>
            </a:p>
          </p:txBody>
        </p:sp>
        <p:sp>
          <p:nvSpPr>
            <p:cNvPr id="2719" name="Google Shape;2719;p162"/>
            <p:cNvSpPr/>
            <p:nvPr/>
          </p:nvSpPr>
          <p:spPr>
            <a:xfrm>
              <a:off x="0" y="101591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162"/>
            <p:cNvSpPr txBox="1"/>
            <p:nvPr/>
          </p:nvSpPr>
          <p:spPr>
            <a:xfrm>
              <a:off x="97533" y="111345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2  </a:t>
              </a:r>
              <a:endParaRPr sz="3300" b="1" i="0" u="none" strike="noStrike" cap="none">
                <a:solidFill>
                  <a:schemeClr val="lt1"/>
                </a:solidFill>
                <a:latin typeface="Calibri"/>
                <a:ea typeface="Calibri"/>
                <a:cs typeface="Calibri"/>
                <a:sym typeface="Calibri"/>
              </a:endParaRPr>
            </a:p>
          </p:txBody>
        </p:sp>
        <p:sp>
          <p:nvSpPr>
            <p:cNvPr id="2721" name="Google Shape;2721;p162"/>
            <p:cNvSpPr/>
            <p:nvPr/>
          </p:nvSpPr>
          <p:spPr>
            <a:xfrm rot="5400000">
              <a:off x="4174985" y="2166267"/>
              <a:ext cx="792540" cy="7582800"/>
            </a:xfrm>
            <a:prstGeom prst="round2SameRect">
              <a:avLst>
                <a:gd name="adj1" fmla="val 16667"/>
                <a:gd name="adj2" fmla="val 0"/>
              </a:avLst>
            </a:prstGeom>
            <a:solidFill>
              <a:srgbClr val="00FF00">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162"/>
            <p:cNvSpPr/>
            <p:nvPr/>
          </p:nvSpPr>
          <p:spPr>
            <a:xfrm>
              <a:off x="0" y="194166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162"/>
            <p:cNvSpPr txBox="1"/>
            <p:nvPr/>
          </p:nvSpPr>
          <p:spPr>
            <a:xfrm>
              <a:off x="97533" y="203919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3</a:t>
              </a:r>
              <a:endParaRPr sz="3300" b="1" i="0" u="none" strike="noStrike" cap="none">
                <a:solidFill>
                  <a:schemeClr val="lt1"/>
                </a:solidFill>
                <a:latin typeface="Calibri"/>
                <a:ea typeface="Calibri"/>
                <a:cs typeface="Calibri"/>
                <a:sym typeface="Calibri"/>
              </a:endParaRPr>
            </a:p>
          </p:txBody>
        </p:sp>
        <p:sp>
          <p:nvSpPr>
            <p:cNvPr id="2724" name="Google Shape;2724;p162"/>
            <p:cNvSpPr/>
            <p:nvPr/>
          </p:nvSpPr>
          <p:spPr>
            <a:xfrm rot="5400000">
              <a:off x="4194330" y="-1470995"/>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162"/>
            <p:cNvSpPr/>
            <p:nvPr/>
          </p:nvSpPr>
          <p:spPr>
            <a:xfrm>
              <a:off x="0" y="286740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162"/>
            <p:cNvSpPr txBox="1"/>
            <p:nvPr/>
          </p:nvSpPr>
          <p:spPr>
            <a:xfrm>
              <a:off x="97533" y="296493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0" i="0" u="none" strike="noStrike" cap="none">
                  <a:solidFill>
                    <a:schemeClr val="lt1"/>
                  </a:solidFill>
                  <a:latin typeface="Calibri"/>
                  <a:ea typeface="Calibri"/>
                  <a:cs typeface="Calibri"/>
                  <a:sym typeface="Calibri"/>
                </a:rPr>
                <a:t>4</a:t>
              </a:r>
              <a:endParaRPr sz="3300" b="0" i="0" u="none" strike="noStrike" cap="none">
                <a:solidFill>
                  <a:schemeClr val="lt1"/>
                </a:solidFill>
                <a:latin typeface="Calibri"/>
                <a:ea typeface="Calibri"/>
                <a:cs typeface="Calibri"/>
                <a:sym typeface="Calibri"/>
              </a:endParaRPr>
            </a:p>
          </p:txBody>
        </p:sp>
        <p:sp>
          <p:nvSpPr>
            <p:cNvPr id="2727" name="Google Shape;2727;p162"/>
            <p:cNvSpPr/>
            <p:nvPr/>
          </p:nvSpPr>
          <p:spPr>
            <a:xfrm rot="5400000">
              <a:off x="4194330" y="-541244"/>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162"/>
            <p:cNvSpPr/>
            <p:nvPr/>
          </p:nvSpPr>
          <p:spPr>
            <a:xfrm>
              <a:off x="0" y="379314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162"/>
            <p:cNvSpPr txBox="1"/>
            <p:nvPr/>
          </p:nvSpPr>
          <p:spPr>
            <a:xfrm>
              <a:off x="97533" y="389067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0" i="0" u="none" strike="noStrike" cap="none">
                  <a:solidFill>
                    <a:schemeClr val="lt1"/>
                  </a:solidFill>
                  <a:latin typeface="Calibri"/>
                  <a:ea typeface="Calibri"/>
                  <a:cs typeface="Calibri"/>
                  <a:sym typeface="Calibri"/>
                </a:rPr>
                <a:t>5</a:t>
              </a:r>
              <a:endParaRPr sz="3300" b="0" i="0" u="none" strike="noStrike" cap="none">
                <a:solidFill>
                  <a:schemeClr val="lt1"/>
                </a:solidFill>
                <a:latin typeface="Calibri"/>
                <a:ea typeface="Calibri"/>
                <a:cs typeface="Calibri"/>
                <a:sym typeface="Calibri"/>
              </a:endParaRPr>
            </a:p>
          </p:txBody>
        </p:sp>
        <p:sp>
          <p:nvSpPr>
            <p:cNvPr id="2730" name="Google Shape;2730;p162"/>
            <p:cNvSpPr/>
            <p:nvPr/>
          </p:nvSpPr>
          <p:spPr>
            <a:xfrm rot="5400000">
              <a:off x="4155640" y="333388"/>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162"/>
            <p:cNvSpPr/>
            <p:nvPr/>
          </p:nvSpPr>
          <p:spPr>
            <a:xfrm>
              <a:off x="0" y="47188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162"/>
            <p:cNvSpPr txBox="1"/>
            <p:nvPr/>
          </p:nvSpPr>
          <p:spPr>
            <a:xfrm>
              <a:off x="97533" y="48164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0" i="0" u="none" strike="noStrike" cap="none">
                  <a:solidFill>
                    <a:schemeClr val="lt1"/>
                  </a:solidFill>
                  <a:latin typeface="Calibri"/>
                  <a:ea typeface="Calibri"/>
                  <a:cs typeface="Calibri"/>
                  <a:sym typeface="Calibri"/>
                </a:rPr>
                <a:t>6</a:t>
              </a:r>
              <a:endParaRPr sz="3300" b="0" i="0" u="none" strike="noStrike" cap="none">
                <a:solidFill>
                  <a:schemeClr val="lt1"/>
                </a:solidFill>
                <a:latin typeface="Calibri"/>
                <a:ea typeface="Calibri"/>
                <a:cs typeface="Calibri"/>
                <a:sym typeface="Calibri"/>
              </a:endParaRPr>
            </a:p>
          </p:txBody>
        </p:sp>
        <p:sp>
          <p:nvSpPr>
            <p:cNvPr id="2733" name="Google Shape;2733;p162"/>
            <p:cNvSpPr/>
            <p:nvPr/>
          </p:nvSpPr>
          <p:spPr>
            <a:xfrm rot="5400000">
              <a:off x="4174985" y="1249647"/>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162"/>
            <p:cNvSpPr txBox="1"/>
            <p:nvPr/>
          </p:nvSpPr>
          <p:spPr>
            <a:xfrm>
              <a:off x="760509" y="5620039"/>
              <a:ext cx="75441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700">
                  <a:solidFill>
                    <a:schemeClr val="dk1"/>
                  </a:solidFill>
                  <a:latin typeface="Calibri"/>
                  <a:ea typeface="Calibri"/>
                  <a:cs typeface="Calibri"/>
                  <a:sym typeface="Calibri"/>
                </a:rPr>
                <a:t>Kiểm thử thâm nhập</a:t>
              </a:r>
              <a:endParaRPr sz="1400" b="0" i="0" u="none" strike="noStrike" cap="none">
                <a:solidFill>
                  <a:srgbClr val="000000"/>
                </a:solidFill>
                <a:latin typeface="Arial"/>
                <a:ea typeface="Arial"/>
                <a:cs typeface="Arial"/>
                <a:sym typeface="Arial"/>
              </a:endParaRPr>
            </a:p>
          </p:txBody>
        </p:sp>
        <p:sp>
          <p:nvSpPr>
            <p:cNvPr id="2735" name="Google Shape;2735;p162"/>
            <p:cNvSpPr/>
            <p:nvPr/>
          </p:nvSpPr>
          <p:spPr>
            <a:xfrm>
              <a:off x="0" y="564462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162"/>
            <p:cNvSpPr txBox="1"/>
            <p:nvPr/>
          </p:nvSpPr>
          <p:spPr>
            <a:xfrm>
              <a:off x="97533" y="574215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0" i="0" u="none" strike="noStrike" cap="none">
                  <a:solidFill>
                    <a:schemeClr val="lt1"/>
                  </a:solidFill>
                  <a:latin typeface="Calibri"/>
                  <a:ea typeface="Calibri"/>
                  <a:cs typeface="Calibri"/>
                  <a:sym typeface="Calibri"/>
                </a:rPr>
                <a:t>7</a:t>
              </a:r>
              <a:endParaRPr sz="3300" b="0" i="0" u="none" strike="noStrike" cap="none">
                <a:solidFill>
                  <a:schemeClr val="lt1"/>
                </a:solidFill>
                <a:latin typeface="Calibri"/>
                <a:ea typeface="Calibri"/>
                <a:cs typeface="Calibri"/>
                <a:sym typeface="Calibri"/>
              </a:endParaRPr>
            </a:p>
          </p:txBody>
        </p:sp>
        <p:sp>
          <p:nvSpPr>
            <p:cNvPr id="2737" name="Google Shape;2737;p162"/>
            <p:cNvSpPr txBox="1"/>
            <p:nvPr/>
          </p:nvSpPr>
          <p:spPr>
            <a:xfrm>
              <a:off x="799201" y="1962824"/>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Leo thang đặc quyền</a:t>
              </a:r>
              <a:endParaRPr sz="3700" b="0" i="0" u="none" strike="noStrike" cap="none">
                <a:solidFill>
                  <a:schemeClr val="dk1"/>
                </a:solidFill>
                <a:latin typeface="Calibri"/>
                <a:ea typeface="Calibri"/>
                <a:cs typeface="Calibri"/>
                <a:sym typeface="Calibri"/>
              </a:endParaRPr>
            </a:p>
          </p:txBody>
        </p:sp>
        <p:sp>
          <p:nvSpPr>
            <p:cNvPr id="2738" name="Google Shape;2738;p162"/>
            <p:cNvSpPr txBox="1"/>
            <p:nvPr/>
          </p:nvSpPr>
          <p:spPr>
            <a:xfrm>
              <a:off x="799200" y="2890965"/>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Thực thi các ứng dụng</a:t>
              </a:r>
              <a:endParaRPr sz="3700" b="0" i="0" u="none" strike="noStrike" cap="none">
                <a:solidFill>
                  <a:schemeClr val="dk1"/>
                </a:solidFill>
                <a:latin typeface="Calibri"/>
                <a:ea typeface="Calibri"/>
                <a:cs typeface="Calibri"/>
                <a:sym typeface="Calibri"/>
              </a:endParaRPr>
            </a:p>
          </p:txBody>
        </p:sp>
        <p:sp>
          <p:nvSpPr>
            <p:cNvPr id="2739" name="Google Shape;2739;p162"/>
            <p:cNvSpPr txBox="1"/>
            <p:nvPr/>
          </p:nvSpPr>
          <p:spPr>
            <a:xfrm>
              <a:off x="837889" y="376720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Ẩn file</a:t>
              </a:r>
              <a:endParaRPr sz="3700" b="0" i="0" u="none" strike="noStrike" cap="none">
                <a:solidFill>
                  <a:schemeClr val="dk1"/>
                </a:solidFill>
                <a:latin typeface="Calibri"/>
                <a:ea typeface="Calibri"/>
                <a:cs typeface="Calibri"/>
                <a:sym typeface="Calibri"/>
              </a:endParaRPr>
            </a:p>
          </p:txBody>
        </p:sp>
        <p:sp>
          <p:nvSpPr>
            <p:cNvPr id="2740" name="Google Shape;2740;p162"/>
            <p:cNvSpPr txBox="1"/>
            <p:nvPr/>
          </p:nvSpPr>
          <p:spPr>
            <a:xfrm>
              <a:off x="760510" y="4691378"/>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Xóa dấu vết</a:t>
              </a:r>
              <a:endParaRPr sz="37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163"/>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Bẻ khóa mật khẩu</a:t>
            </a:r>
            <a:endParaRPr>
              <a:latin typeface="Arial"/>
              <a:ea typeface="Arial"/>
              <a:cs typeface="Arial"/>
              <a:sym typeface="Arial"/>
            </a:endParaRPr>
          </a:p>
        </p:txBody>
      </p:sp>
      <p:sp>
        <p:nvSpPr>
          <p:cNvPr id="2746" name="Google Shape;2746;p16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101</a:t>
            </a:fld>
            <a:endParaRPr/>
          </a:p>
        </p:txBody>
      </p:sp>
      <p:sp>
        <p:nvSpPr>
          <p:cNvPr id="2747" name="Google Shape;2747;p163"/>
          <p:cNvSpPr txBox="1"/>
          <p:nvPr/>
        </p:nvSpPr>
        <p:spPr>
          <a:xfrm>
            <a:off x="7962900" y="2985944"/>
            <a:ext cx="3429000" cy="2862900"/>
          </a:xfrm>
          <a:prstGeom prst="rect">
            <a:avLst/>
          </a:prstGeom>
          <a:solidFill>
            <a:srgbClr val="FBD4B4"/>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0000"/>
              </a:buClr>
              <a:buSzPts val="2000"/>
              <a:buFont typeface="Arial"/>
              <a:buChar char="•"/>
            </a:pPr>
            <a:r>
              <a:rPr lang="en-US" sz="2000" b="0" i="0" u="none" strike="noStrike" cap="none">
                <a:solidFill>
                  <a:srgbClr val="FF0000"/>
                </a:solidFill>
                <a:latin typeface="Tahoma"/>
                <a:ea typeface="Tahoma"/>
                <a:cs typeface="Tahoma"/>
                <a:sym typeface="Tahoma"/>
              </a:rPr>
              <a:t>Thuyết phục mọi người </a:t>
            </a:r>
            <a:r>
              <a:rPr lang="en-US" sz="2000" b="0" i="0" u="none" strike="noStrike" cap="none">
                <a:solidFill>
                  <a:schemeClr val="dk1"/>
                </a:solidFill>
                <a:latin typeface="Tahoma"/>
                <a:ea typeface="Tahoma"/>
                <a:cs typeface="Tahoma"/>
                <a:sym typeface="Tahoma"/>
              </a:rPr>
              <a:t>tiết lộ thông tin bí mật</a:t>
            </a:r>
            <a:endParaRPr sz="20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rgbClr val="FF0000"/>
              </a:buClr>
              <a:buSzPts val="2000"/>
              <a:buFont typeface="Arial"/>
              <a:buChar char="•"/>
            </a:pPr>
            <a:r>
              <a:rPr lang="en-US" sz="2000" b="0" i="0" u="none" strike="noStrike" cap="none">
                <a:solidFill>
                  <a:srgbClr val="FF0000"/>
                </a:solidFill>
                <a:latin typeface="Tahoma"/>
                <a:ea typeface="Tahoma"/>
                <a:cs typeface="Tahoma"/>
                <a:sym typeface="Tahoma"/>
              </a:rPr>
              <a:t>Tải tệp từ điển </a:t>
            </a:r>
            <a:r>
              <a:rPr lang="en-US" sz="2000" b="0" i="0" u="none" strike="noStrike" cap="none">
                <a:solidFill>
                  <a:schemeClr val="dk1"/>
                </a:solidFill>
                <a:latin typeface="Tahoma"/>
                <a:ea typeface="Tahoma"/>
                <a:cs typeface="Tahoma"/>
                <a:sym typeface="Tahoma"/>
              </a:rPr>
              <a:t>vào ứng dụng </a:t>
            </a:r>
            <a:r>
              <a:rPr lang="en-US" sz="2000">
                <a:solidFill>
                  <a:schemeClr val="dk1"/>
                </a:solidFill>
                <a:latin typeface="Tahoma"/>
                <a:ea typeface="Tahoma"/>
                <a:cs typeface="Tahoma"/>
                <a:sym typeface="Tahoma"/>
              </a:rPr>
              <a:t>để</a:t>
            </a:r>
            <a:r>
              <a:rPr lang="en-US" sz="2000" b="0" i="0" u="none" strike="noStrike" cap="none">
                <a:solidFill>
                  <a:schemeClr val="dk1"/>
                </a:solidFill>
                <a:latin typeface="Tahoma"/>
                <a:ea typeface="Tahoma"/>
                <a:cs typeface="Tahoma"/>
                <a:sym typeface="Tahoma"/>
              </a:rPr>
              <a:t> bẻ khóa tài khoản người dùng</a:t>
            </a:r>
            <a:endParaRPr sz="20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rgbClr val="FF0000"/>
              </a:buClr>
              <a:buSzPts val="2000"/>
              <a:buFont typeface="Arial"/>
              <a:buChar char="•"/>
            </a:pPr>
            <a:r>
              <a:rPr lang="en-US" sz="2000" b="0" i="0" u="none" strike="noStrike" cap="none">
                <a:solidFill>
                  <a:srgbClr val="FF0000"/>
                </a:solidFill>
                <a:latin typeface="Tahoma"/>
                <a:ea typeface="Tahoma"/>
                <a:cs typeface="Tahoma"/>
                <a:sym typeface="Tahoma"/>
              </a:rPr>
              <a:t>Chạy một chương trình </a:t>
            </a:r>
            <a:r>
              <a:rPr lang="en-US" sz="2000" b="0" i="0" u="none" strike="noStrike" cap="none">
                <a:solidFill>
                  <a:schemeClr val="dk1"/>
                </a:solidFill>
                <a:latin typeface="Tahoma"/>
                <a:ea typeface="Tahoma"/>
                <a:cs typeface="Tahoma"/>
                <a:sym typeface="Tahoma"/>
              </a:rPr>
              <a:t>thử mọi tổ hợp ký tự cho đến khi mật khẩu bị </a:t>
            </a:r>
            <a:r>
              <a:rPr lang="en-US" sz="2000">
                <a:solidFill>
                  <a:schemeClr val="dk1"/>
                </a:solidFill>
                <a:latin typeface="Tahoma"/>
                <a:ea typeface="Tahoma"/>
                <a:cs typeface="Tahoma"/>
                <a:sym typeface="Tahoma"/>
              </a:rPr>
              <a:t>bẻ khóa</a:t>
            </a:r>
            <a:endParaRPr sz="2000" b="0" i="0" u="none" strike="noStrike" cap="none">
              <a:solidFill>
                <a:schemeClr val="dk1"/>
              </a:solidFill>
              <a:latin typeface="Tahoma"/>
              <a:ea typeface="Tahoma"/>
              <a:cs typeface="Tahoma"/>
              <a:sym typeface="Tahoma"/>
            </a:endParaRPr>
          </a:p>
        </p:txBody>
      </p:sp>
      <p:pic>
        <p:nvPicPr>
          <p:cNvPr id="2748" name="Google Shape;2748;p163"/>
          <p:cNvPicPr preferRelativeResize="0"/>
          <p:nvPr/>
        </p:nvPicPr>
        <p:blipFill rotWithShape="1">
          <a:blip r:embed="rId3">
            <a:alphaModFix/>
          </a:blip>
          <a:srcRect/>
          <a:stretch/>
        </p:blipFill>
        <p:spPr>
          <a:xfrm>
            <a:off x="199441" y="936625"/>
            <a:ext cx="262664" cy="260350"/>
          </a:xfrm>
          <a:prstGeom prst="rect">
            <a:avLst/>
          </a:prstGeom>
          <a:noFill/>
          <a:ln>
            <a:noFill/>
          </a:ln>
        </p:spPr>
      </p:pic>
      <p:sp>
        <p:nvSpPr>
          <p:cNvPr id="2749" name="Google Shape;2749;p163"/>
          <p:cNvSpPr txBox="1"/>
          <p:nvPr/>
        </p:nvSpPr>
        <p:spPr>
          <a:xfrm>
            <a:off x="609600" y="882134"/>
            <a:ext cx="9491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Bắt đầu</a:t>
            </a:r>
            <a:endParaRPr sz="1800" b="1" i="0" u="none" strike="noStrike" cap="none">
              <a:solidFill>
                <a:srgbClr val="FF0000"/>
              </a:solidFill>
              <a:latin typeface="Calibri"/>
              <a:ea typeface="Calibri"/>
              <a:cs typeface="Calibri"/>
              <a:sym typeface="Calibri"/>
            </a:endParaRPr>
          </a:p>
        </p:txBody>
      </p:sp>
      <p:sp>
        <p:nvSpPr>
          <p:cNvPr id="2750" name="Google Shape;2750;p163"/>
          <p:cNvSpPr/>
          <p:nvPr/>
        </p:nvSpPr>
        <p:spPr>
          <a:xfrm>
            <a:off x="462105" y="1447800"/>
            <a:ext cx="2738286" cy="780516"/>
          </a:xfrm>
          <a:prstGeom prst="flowChartTerminator">
            <a:avLst/>
          </a:prstGeom>
          <a:solidFill>
            <a:srgbClr val="00B05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Xác định hệ thống được bảo vệ bằng mật khẩu</a:t>
            </a:r>
            <a:endParaRPr sz="1800" b="0" i="0" u="none" strike="noStrike" cap="none">
              <a:solidFill>
                <a:schemeClr val="dk1"/>
              </a:solidFill>
              <a:latin typeface="Tahoma"/>
              <a:ea typeface="Tahoma"/>
              <a:cs typeface="Tahoma"/>
              <a:sym typeface="Tahoma"/>
            </a:endParaRPr>
          </a:p>
        </p:txBody>
      </p:sp>
      <p:sp>
        <p:nvSpPr>
          <p:cNvPr id="2751" name="Google Shape;2751;p163"/>
          <p:cNvSpPr/>
          <p:nvPr/>
        </p:nvSpPr>
        <p:spPr>
          <a:xfrm>
            <a:off x="462105" y="2707433"/>
            <a:ext cx="2662095" cy="1219200"/>
          </a:xfrm>
          <a:prstGeom prst="diamond">
            <a:avLst/>
          </a:prstGeom>
          <a:solidFill>
            <a:srgbClr val="FFC00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a:solidFill>
                  <a:schemeClr val="dk1"/>
                </a:solidFill>
                <a:latin typeface="Tahoma"/>
                <a:ea typeface="Tahoma"/>
                <a:cs typeface="Tahoma"/>
                <a:sym typeface="Tahoma"/>
              </a:rPr>
              <a:t>Có biết mật khẩu hay không?</a:t>
            </a:r>
            <a:endParaRPr sz="1400" b="0" i="0" u="none" strike="noStrike" cap="none">
              <a:solidFill>
                <a:srgbClr val="000000"/>
              </a:solidFill>
              <a:latin typeface="Arial"/>
              <a:ea typeface="Arial"/>
              <a:cs typeface="Arial"/>
              <a:sym typeface="Arial"/>
            </a:endParaRPr>
          </a:p>
        </p:txBody>
      </p:sp>
      <p:sp>
        <p:nvSpPr>
          <p:cNvPr id="2752" name="Google Shape;2752;p163"/>
          <p:cNvSpPr/>
          <p:nvPr/>
        </p:nvSpPr>
        <p:spPr>
          <a:xfrm>
            <a:off x="462105" y="4343400"/>
            <a:ext cx="2662095"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Kiểm tra độ phức tạp của mật khẩu</a:t>
            </a:r>
            <a:endParaRPr sz="1800" b="0" i="0" u="none" strike="noStrike" cap="none">
              <a:solidFill>
                <a:schemeClr val="dk1"/>
              </a:solidFill>
              <a:latin typeface="Tahoma"/>
              <a:ea typeface="Tahoma"/>
              <a:cs typeface="Tahoma"/>
              <a:sym typeface="Tahoma"/>
            </a:endParaRPr>
          </a:p>
        </p:txBody>
      </p:sp>
      <p:sp>
        <p:nvSpPr>
          <p:cNvPr id="2753" name="Google Shape;2753;p163"/>
          <p:cNvSpPr/>
          <p:nvPr/>
        </p:nvSpPr>
        <p:spPr>
          <a:xfrm>
            <a:off x="462105" y="5562600"/>
            <a:ext cx="2662095"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Thực hiện Kỹ </a:t>
            </a:r>
            <a:r>
              <a:rPr lang="en-US" sz="1800">
                <a:solidFill>
                  <a:schemeClr val="dk1"/>
                </a:solidFill>
                <a:latin typeface="Tahoma"/>
                <a:ea typeface="Tahoma"/>
                <a:cs typeface="Tahoma"/>
                <a:sym typeface="Tahoma"/>
              </a:rPr>
              <a:t>nghệ Xã hội</a:t>
            </a:r>
            <a:endParaRPr sz="1800" b="0" i="0" u="none" strike="noStrike" cap="none">
              <a:solidFill>
                <a:schemeClr val="dk1"/>
              </a:solidFill>
              <a:latin typeface="Tahoma"/>
              <a:ea typeface="Tahoma"/>
              <a:cs typeface="Tahoma"/>
              <a:sym typeface="Tahoma"/>
            </a:endParaRPr>
          </a:p>
        </p:txBody>
      </p:sp>
      <p:cxnSp>
        <p:nvCxnSpPr>
          <p:cNvPr id="2754" name="Google Shape;2754;p163"/>
          <p:cNvCxnSpPr/>
          <p:nvPr/>
        </p:nvCxnSpPr>
        <p:spPr>
          <a:xfrm flipH="1">
            <a:off x="1792275" y="2316860"/>
            <a:ext cx="6998" cy="345233"/>
          </a:xfrm>
          <a:prstGeom prst="straightConnector1">
            <a:avLst/>
          </a:prstGeom>
          <a:noFill/>
          <a:ln w="9525" cap="flat" cmpd="sng">
            <a:solidFill>
              <a:srgbClr val="4A7DBA"/>
            </a:solidFill>
            <a:prstDash val="dash"/>
            <a:round/>
            <a:headEnd type="none" w="sm" len="sm"/>
            <a:tailEnd type="stealth" w="med" len="med"/>
          </a:ln>
        </p:spPr>
      </p:cxnSp>
      <p:cxnSp>
        <p:nvCxnSpPr>
          <p:cNvPr id="2755" name="Google Shape;2755;p163"/>
          <p:cNvCxnSpPr/>
          <p:nvPr/>
        </p:nvCxnSpPr>
        <p:spPr>
          <a:xfrm flipH="1">
            <a:off x="1785257" y="3946849"/>
            <a:ext cx="6998" cy="345233"/>
          </a:xfrm>
          <a:prstGeom prst="straightConnector1">
            <a:avLst/>
          </a:prstGeom>
          <a:noFill/>
          <a:ln w="9525" cap="flat" cmpd="sng">
            <a:solidFill>
              <a:srgbClr val="4A7DBA"/>
            </a:solidFill>
            <a:prstDash val="dash"/>
            <a:round/>
            <a:headEnd type="none" w="sm" len="sm"/>
            <a:tailEnd type="stealth" w="med" len="med"/>
          </a:ln>
        </p:spPr>
      </p:cxnSp>
      <p:cxnSp>
        <p:nvCxnSpPr>
          <p:cNvPr id="2756" name="Google Shape;2756;p163"/>
          <p:cNvCxnSpPr>
            <a:stCxn id="2752" idx="2"/>
          </p:cNvCxnSpPr>
          <p:nvPr/>
        </p:nvCxnSpPr>
        <p:spPr>
          <a:xfrm flipH="1">
            <a:off x="1777253" y="5105400"/>
            <a:ext cx="15900" cy="453300"/>
          </a:xfrm>
          <a:prstGeom prst="straightConnector1">
            <a:avLst/>
          </a:prstGeom>
          <a:noFill/>
          <a:ln w="9525" cap="flat" cmpd="sng">
            <a:solidFill>
              <a:srgbClr val="4A7DBA"/>
            </a:solidFill>
            <a:prstDash val="dash"/>
            <a:round/>
            <a:headEnd type="none" w="sm" len="sm"/>
            <a:tailEnd type="stealth" w="med" len="med"/>
          </a:ln>
        </p:spPr>
      </p:cxnSp>
      <p:sp>
        <p:nvSpPr>
          <p:cNvPr id="2757" name="Google Shape;2757;p163"/>
          <p:cNvSpPr/>
          <p:nvPr/>
        </p:nvSpPr>
        <p:spPr>
          <a:xfrm>
            <a:off x="3886200" y="5562600"/>
            <a:ext cx="2590800"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Thực hiện </a:t>
            </a:r>
            <a:r>
              <a:rPr lang="en-US" sz="1800">
                <a:solidFill>
                  <a:schemeClr val="dk1"/>
                </a:solidFill>
                <a:latin typeface="Tahoma"/>
                <a:ea typeface="Tahoma"/>
                <a:cs typeface="Tahoma"/>
                <a:sym typeface="Tahoma"/>
              </a:rPr>
              <a:t>Shoulder Surfing </a:t>
            </a:r>
            <a:endParaRPr sz="1800" b="0" i="0" u="none" strike="noStrike" cap="none">
              <a:solidFill>
                <a:schemeClr val="dk1"/>
              </a:solidFill>
              <a:latin typeface="Tahoma"/>
              <a:ea typeface="Tahoma"/>
              <a:cs typeface="Tahoma"/>
              <a:sym typeface="Tahoma"/>
            </a:endParaRPr>
          </a:p>
        </p:txBody>
      </p:sp>
      <p:sp>
        <p:nvSpPr>
          <p:cNvPr id="2758" name="Google Shape;2758;p163"/>
          <p:cNvSpPr/>
          <p:nvPr/>
        </p:nvSpPr>
        <p:spPr>
          <a:xfrm>
            <a:off x="3886200" y="4495800"/>
            <a:ext cx="2590800"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Thực hiện Dumpster Diving</a:t>
            </a:r>
            <a:endParaRPr sz="1800" b="0" i="0" u="none" strike="noStrike" cap="none">
              <a:solidFill>
                <a:schemeClr val="dk1"/>
              </a:solidFill>
              <a:latin typeface="Tahoma"/>
              <a:ea typeface="Tahoma"/>
              <a:cs typeface="Tahoma"/>
              <a:sym typeface="Tahoma"/>
            </a:endParaRPr>
          </a:p>
        </p:txBody>
      </p:sp>
      <p:sp>
        <p:nvSpPr>
          <p:cNvPr id="2759" name="Google Shape;2759;p163"/>
          <p:cNvSpPr/>
          <p:nvPr/>
        </p:nvSpPr>
        <p:spPr>
          <a:xfrm>
            <a:off x="3886200" y="3352800"/>
            <a:ext cx="2590800"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Thực hiện tấn công từ điển</a:t>
            </a:r>
            <a:endParaRPr sz="1800" b="0" i="0" u="none" strike="noStrike" cap="none">
              <a:solidFill>
                <a:schemeClr val="dk1"/>
              </a:solidFill>
              <a:latin typeface="Tahoma"/>
              <a:ea typeface="Tahoma"/>
              <a:cs typeface="Tahoma"/>
              <a:sym typeface="Tahoma"/>
            </a:endParaRPr>
          </a:p>
        </p:txBody>
      </p:sp>
      <p:sp>
        <p:nvSpPr>
          <p:cNvPr id="2760" name="Google Shape;2760;p163"/>
          <p:cNvSpPr/>
          <p:nvPr/>
        </p:nvSpPr>
        <p:spPr>
          <a:xfrm>
            <a:off x="3886200" y="2286000"/>
            <a:ext cx="2590800"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Thực hiện Tấn công </a:t>
            </a:r>
            <a:r>
              <a:rPr lang="en-US" sz="1800">
                <a:solidFill>
                  <a:schemeClr val="dk1"/>
                </a:solidFill>
                <a:latin typeface="Tahoma"/>
                <a:ea typeface="Tahoma"/>
                <a:cs typeface="Tahoma"/>
                <a:sym typeface="Tahoma"/>
              </a:rPr>
              <a:t>Brute Forcing</a:t>
            </a:r>
            <a:endParaRPr sz="1800" b="0" i="0" u="none" strike="noStrike" cap="none">
              <a:solidFill>
                <a:schemeClr val="dk1"/>
              </a:solidFill>
              <a:latin typeface="Tahoma"/>
              <a:ea typeface="Tahoma"/>
              <a:cs typeface="Tahoma"/>
              <a:sym typeface="Tahoma"/>
            </a:endParaRPr>
          </a:p>
        </p:txBody>
      </p:sp>
      <p:sp>
        <p:nvSpPr>
          <p:cNvPr id="2761" name="Google Shape;2761;p163"/>
          <p:cNvSpPr/>
          <p:nvPr/>
        </p:nvSpPr>
        <p:spPr>
          <a:xfrm>
            <a:off x="3886200" y="1219200"/>
            <a:ext cx="2590800"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Thực hiện tấn công dựa trên quy tắc</a:t>
            </a:r>
            <a:endParaRPr sz="1800" b="0" i="0" u="none" strike="noStrike" cap="none">
              <a:solidFill>
                <a:schemeClr val="dk1"/>
              </a:solidFill>
              <a:latin typeface="Tahoma"/>
              <a:ea typeface="Tahoma"/>
              <a:cs typeface="Tahoma"/>
              <a:sym typeface="Tahoma"/>
            </a:endParaRPr>
          </a:p>
        </p:txBody>
      </p:sp>
      <p:sp>
        <p:nvSpPr>
          <p:cNvPr id="2762" name="Google Shape;2762;p163"/>
          <p:cNvSpPr/>
          <p:nvPr/>
        </p:nvSpPr>
        <p:spPr>
          <a:xfrm>
            <a:off x="8382000" y="1219200"/>
            <a:ext cx="2590800"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Thực hiện đoán mật khẩu</a:t>
            </a:r>
            <a:endParaRPr sz="1800" b="0" i="0" u="none" strike="noStrike" cap="none">
              <a:solidFill>
                <a:schemeClr val="dk1"/>
              </a:solidFill>
              <a:latin typeface="Tahoma"/>
              <a:ea typeface="Tahoma"/>
              <a:cs typeface="Tahoma"/>
              <a:sym typeface="Tahoma"/>
            </a:endParaRPr>
          </a:p>
        </p:txBody>
      </p:sp>
      <p:pic>
        <p:nvPicPr>
          <p:cNvPr id="2763" name="Google Shape;2763;p163" descr="https://cdn.pixabay.com/photo/2017/07/01/12/53/button-2461417_960_720.png"/>
          <p:cNvPicPr preferRelativeResize="0"/>
          <p:nvPr/>
        </p:nvPicPr>
        <p:blipFill rotWithShape="1">
          <a:blip r:embed="rId4">
            <a:alphaModFix/>
          </a:blip>
          <a:srcRect/>
          <a:stretch/>
        </p:blipFill>
        <p:spPr>
          <a:xfrm>
            <a:off x="9524999" y="2228342"/>
            <a:ext cx="304801" cy="304801"/>
          </a:xfrm>
          <a:prstGeom prst="rect">
            <a:avLst/>
          </a:prstGeom>
          <a:noFill/>
          <a:ln>
            <a:noFill/>
          </a:ln>
        </p:spPr>
      </p:pic>
      <p:cxnSp>
        <p:nvCxnSpPr>
          <p:cNvPr id="2764" name="Google Shape;2764;p163"/>
          <p:cNvCxnSpPr>
            <a:endCxn id="2757" idx="1"/>
          </p:cNvCxnSpPr>
          <p:nvPr/>
        </p:nvCxnSpPr>
        <p:spPr>
          <a:xfrm>
            <a:off x="3124200" y="5943600"/>
            <a:ext cx="762000" cy="0"/>
          </a:xfrm>
          <a:prstGeom prst="straightConnector1">
            <a:avLst/>
          </a:prstGeom>
          <a:noFill/>
          <a:ln w="9525" cap="flat" cmpd="sng">
            <a:solidFill>
              <a:srgbClr val="4A7DBA"/>
            </a:solidFill>
            <a:prstDash val="dash"/>
            <a:round/>
            <a:headEnd type="none" w="sm" len="sm"/>
            <a:tailEnd type="stealth" w="med" len="med"/>
          </a:ln>
        </p:spPr>
      </p:cxnSp>
      <p:cxnSp>
        <p:nvCxnSpPr>
          <p:cNvPr id="2765" name="Google Shape;2765;p163"/>
          <p:cNvCxnSpPr/>
          <p:nvPr/>
        </p:nvCxnSpPr>
        <p:spPr>
          <a:xfrm rot="10800000">
            <a:off x="5181600" y="5257800"/>
            <a:ext cx="0" cy="304800"/>
          </a:xfrm>
          <a:prstGeom prst="straightConnector1">
            <a:avLst/>
          </a:prstGeom>
          <a:noFill/>
          <a:ln w="9525" cap="flat" cmpd="sng">
            <a:solidFill>
              <a:schemeClr val="accent1"/>
            </a:solidFill>
            <a:prstDash val="dash"/>
            <a:round/>
            <a:headEnd type="none" w="sm" len="sm"/>
            <a:tailEnd type="stealth" w="med" len="med"/>
          </a:ln>
        </p:spPr>
      </p:cxnSp>
      <p:cxnSp>
        <p:nvCxnSpPr>
          <p:cNvPr id="2766" name="Google Shape;2766;p163"/>
          <p:cNvCxnSpPr/>
          <p:nvPr/>
        </p:nvCxnSpPr>
        <p:spPr>
          <a:xfrm rot="10800000">
            <a:off x="5181600" y="4145663"/>
            <a:ext cx="0" cy="304800"/>
          </a:xfrm>
          <a:prstGeom prst="straightConnector1">
            <a:avLst/>
          </a:prstGeom>
          <a:noFill/>
          <a:ln w="9525" cap="flat" cmpd="sng">
            <a:solidFill>
              <a:schemeClr val="accent1"/>
            </a:solidFill>
            <a:prstDash val="dash"/>
            <a:round/>
            <a:headEnd type="none" w="sm" len="sm"/>
            <a:tailEnd type="stealth" w="med" len="med"/>
          </a:ln>
        </p:spPr>
      </p:cxnSp>
      <p:cxnSp>
        <p:nvCxnSpPr>
          <p:cNvPr id="2767" name="Google Shape;2767;p163"/>
          <p:cNvCxnSpPr/>
          <p:nvPr/>
        </p:nvCxnSpPr>
        <p:spPr>
          <a:xfrm rot="10800000">
            <a:off x="5181600" y="3048000"/>
            <a:ext cx="0" cy="304800"/>
          </a:xfrm>
          <a:prstGeom prst="straightConnector1">
            <a:avLst/>
          </a:prstGeom>
          <a:noFill/>
          <a:ln w="9525" cap="flat" cmpd="sng">
            <a:solidFill>
              <a:schemeClr val="accent1"/>
            </a:solidFill>
            <a:prstDash val="dash"/>
            <a:round/>
            <a:headEnd type="none" w="sm" len="sm"/>
            <a:tailEnd type="stealth" w="med" len="med"/>
          </a:ln>
        </p:spPr>
      </p:cxnSp>
      <p:cxnSp>
        <p:nvCxnSpPr>
          <p:cNvPr id="2768" name="Google Shape;2768;p163"/>
          <p:cNvCxnSpPr/>
          <p:nvPr/>
        </p:nvCxnSpPr>
        <p:spPr>
          <a:xfrm rot="10800000">
            <a:off x="5181600" y="1981200"/>
            <a:ext cx="0" cy="304800"/>
          </a:xfrm>
          <a:prstGeom prst="straightConnector1">
            <a:avLst/>
          </a:prstGeom>
          <a:noFill/>
          <a:ln w="9525" cap="flat" cmpd="sng">
            <a:solidFill>
              <a:schemeClr val="accent1"/>
            </a:solidFill>
            <a:prstDash val="dash"/>
            <a:round/>
            <a:headEnd type="none" w="sm" len="sm"/>
            <a:tailEnd type="stealth" w="med" len="med"/>
          </a:ln>
        </p:spPr>
      </p:cxnSp>
      <p:cxnSp>
        <p:nvCxnSpPr>
          <p:cNvPr id="2769" name="Google Shape;2769;p163"/>
          <p:cNvCxnSpPr/>
          <p:nvPr/>
        </p:nvCxnSpPr>
        <p:spPr>
          <a:xfrm>
            <a:off x="6477000" y="1620253"/>
            <a:ext cx="1905000" cy="0"/>
          </a:xfrm>
          <a:prstGeom prst="straightConnector1">
            <a:avLst/>
          </a:prstGeom>
          <a:noFill/>
          <a:ln w="9525" cap="flat" cmpd="sng">
            <a:solidFill>
              <a:srgbClr val="4A7DBA"/>
            </a:solidFill>
            <a:prstDash val="dash"/>
            <a:round/>
            <a:headEnd type="none" w="sm" len="sm"/>
            <a:tailEnd type="stealth" w="med" len="med"/>
          </a:ln>
        </p:spPr>
      </p:cxnSp>
      <p:cxnSp>
        <p:nvCxnSpPr>
          <p:cNvPr id="2770" name="Google Shape;2770;p163"/>
          <p:cNvCxnSpPr>
            <a:endCxn id="2763" idx="0"/>
          </p:cNvCxnSpPr>
          <p:nvPr/>
        </p:nvCxnSpPr>
        <p:spPr>
          <a:xfrm>
            <a:off x="9673800" y="1981142"/>
            <a:ext cx="3600" cy="247200"/>
          </a:xfrm>
          <a:prstGeom prst="straightConnector1">
            <a:avLst/>
          </a:prstGeom>
          <a:noFill/>
          <a:ln w="9525" cap="flat" cmpd="sng">
            <a:solidFill>
              <a:srgbClr val="4A7DBA"/>
            </a:solidFill>
            <a:prstDash val="dash"/>
            <a:round/>
            <a:headEnd type="none" w="sm" len="sm"/>
            <a:tailEnd type="stealth" w="med" len="med"/>
          </a:ln>
        </p:spPr>
      </p:cxnSp>
      <p:cxnSp>
        <p:nvCxnSpPr>
          <p:cNvPr id="2771" name="Google Shape;2771;p163"/>
          <p:cNvCxnSpPr/>
          <p:nvPr/>
        </p:nvCxnSpPr>
        <p:spPr>
          <a:xfrm>
            <a:off x="136889" y="3311882"/>
            <a:ext cx="9330" cy="2020194"/>
          </a:xfrm>
          <a:prstGeom prst="straightConnector1">
            <a:avLst/>
          </a:prstGeom>
          <a:noFill/>
          <a:ln w="9525" cap="flat" cmpd="sng">
            <a:solidFill>
              <a:srgbClr val="4A7DBA"/>
            </a:solidFill>
            <a:prstDash val="dash"/>
            <a:round/>
            <a:headEnd type="none" w="sm" len="sm"/>
            <a:tailEnd type="none" w="sm" len="sm"/>
          </a:ln>
        </p:spPr>
      </p:cxnSp>
      <p:cxnSp>
        <p:nvCxnSpPr>
          <p:cNvPr id="2772" name="Google Shape;2772;p163"/>
          <p:cNvCxnSpPr/>
          <p:nvPr/>
        </p:nvCxnSpPr>
        <p:spPr>
          <a:xfrm>
            <a:off x="146219" y="5332076"/>
            <a:ext cx="1631018" cy="0"/>
          </a:xfrm>
          <a:prstGeom prst="straightConnector1">
            <a:avLst/>
          </a:prstGeom>
          <a:noFill/>
          <a:ln w="9525" cap="flat" cmpd="sng">
            <a:solidFill>
              <a:srgbClr val="4A7DBA"/>
            </a:solidFill>
            <a:prstDash val="dash"/>
            <a:round/>
            <a:headEnd type="none" w="sm" len="sm"/>
            <a:tailEnd type="stealth" w="med" len="med"/>
          </a:ln>
        </p:spPr>
      </p:cxnSp>
      <p:cxnSp>
        <p:nvCxnSpPr>
          <p:cNvPr id="2773" name="Google Shape;2773;p163"/>
          <p:cNvCxnSpPr>
            <a:stCxn id="2751" idx="1"/>
          </p:cNvCxnSpPr>
          <p:nvPr/>
        </p:nvCxnSpPr>
        <p:spPr>
          <a:xfrm rot="10800000">
            <a:off x="146205" y="3311933"/>
            <a:ext cx="315900" cy="5100"/>
          </a:xfrm>
          <a:prstGeom prst="straightConnector1">
            <a:avLst/>
          </a:prstGeom>
          <a:noFill/>
          <a:ln w="9525" cap="flat" cmpd="sng">
            <a:solidFill>
              <a:srgbClr val="4A7DBA"/>
            </a:solidFill>
            <a:prstDash val="dash"/>
            <a:round/>
            <a:headEnd type="none" w="sm" len="sm"/>
            <a:tailEnd type="none" w="sm" len="sm"/>
          </a:ln>
        </p:spPr>
      </p:cxnSp>
      <p:pic>
        <p:nvPicPr>
          <p:cNvPr id="2774" name="Google Shape;2774;p163" descr="https://i.kisscc0.com/20180818/gze/kisscc0-red-x-computer-icons-x-mark-symbol-primary-button-cancel-5b77bdfc373059.3104446715345740762261.png"/>
          <p:cNvPicPr preferRelativeResize="0"/>
          <p:nvPr/>
        </p:nvPicPr>
        <p:blipFill rotWithShape="1">
          <a:blip r:embed="rId5">
            <a:alphaModFix/>
          </a:blip>
          <a:srcRect/>
          <a:stretch/>
        </p:blipFill>
        <p:spPr>
          <a:xfrm flipH="1">
            <a:off x="204812" y="3036586"/>
            <a:ext cx="233847" cy="233847"/>
          </a:xfrm>
          <a:prstGeom prst="rect">
            <a:avLst/>
          </a:prstGeom>
          <a:noFill/>
          <a:ln>
            <a:noFill/>
          </a:ln>
        </p:spPr>
      </p:pic>
      <p:pic>
        <p:nvPicPr>
          <p:cNvPr id="2775" name="Google Shape;2775;p163" descr="https://vivureviews.com/wp-content/uploads/2020/11/cach-danh-dau-tich-trong-word.png"/>
          <p:cNvPicPr preferRelativeResize="0"/>
          <p:nvPr/>
        </p:nvPicPr>
        <p:blipFill rotWithShape="1">
          <a:blip r:embed="rId6">
            <a:alphaModFix/>
          </a:blip>
          <a:srcRect/>
          <a:stretch/>
        </p:blipFill>
        <p:spPr>
          <a:xfrm>
            <a:off x="1411620" y="3993235"/>
            <a:ext cx="294818" cy="220807"/>
          </a:xfrm>
          <a:prstGeom prst="rect">
            <a:avLst/>
          </a:prstGeom>
          <a:noFill/>
          <a:ln>
            <a:noFill/>
          </a:ln>
        </p:spPr>
      </p:pic>
      <p:cxnSp>
        <p:nvCxnSpPr>
          <p:cNvPr id="2776" name="Google Shape;2776;p163"/>
          <p:cNvCxnSpPr/>
          <p:nvPr/>
        </p:nvCxnSpPr>
        <p:spPr>
          <a:xfrm>
            <a:off x="1558750" y="1066800"/>
            <a:ext cx="272400" cy="381000"/>
          </a:xfrm>
          <a:prstGeom prst="bentConnector2">
            <a:avLst/>
          </a:prstGeom>
          <a:noFill/>
          <a:ln w="9525" cap="flat" cmpd="sng">
            <a:solidFill>
              <a:schemeClr val="accent1"/>
            </a:solidFill>
            <a:prstDash val="dash"/>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164"/>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Bẻ khóa mật khẩu (tiếp tục)</a:t>
            </a:r>
            <a:endParaRPr>
              <a:latin typeface="Arial"/>
              <a:ea typeface="Arial"/>
              <a:cs typeface="Arial"/>
              <a:sym typeface="Arial"/>
            </a:endParaRPr>
          </a:p>
        </p:txBody>
      </p:sp>
      <p:sp>
        <p:nvSpPr>
          <p:cNvPr id="2782" name="Google Shape;2782;p16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102</a:t>
            </a:fld>
            <a:endParaRPr/>
          </a:p>
        </p:txBody>
      </p:sp>
      <p:sp>
        <p:nvSpPr>
          <p:cNvPr id="2783" name="Google Shape;2783;p164"/>
          <p:cNvSpPr txBox="1"/>
          <p:nvPr/>
        </p:nvSpPr>
        <p:spPr>
          <a:xfrm>
            <a:off x="6781800" y="762000"/>
            <a:ext cx="5105400" cy="5510400"/>
          </a:xfrm>
          <a:prstGeom prst="rect">
            <a:avLst/>
          </a:prstGeom>
          <a:solidFill>
            <a:srgbClr val="C2D59B"/>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0000"/>
              </a:buClr>
              <a:buSzPts val="1600"/>
              <a:buChar char="•"/>
            </a:pPr>
            <a:r>
              <a:rPr lang="en-US" sz="1600" i="0" u="none" strike="noStrike" cap="none">
                <a:solidFill>
                  <a:srgbClr val="FF0000"/>
                </a:solidFill>
              </a:rPr>
              <a:t>Ghi lại mọi lần gõ phím</a:t>
            </a:r>
            <a:r>
              <a:rPr lang="en-US" sz="1600" i="0" u="none" strike="noStrike" cap="none">
                <a:solidFill>
                  <a:schemeClr val="dk1"/>
                </a:solidFill>
              </a:rPr>
              <a:t> mà người dùng nhập bằng keylogger</a:t>
            </a:r>
            <a:endParaRPr sz="1600" i="0" u="none" strike="noStrike" cap="none">
              <a:solidFill>
                <a:schemeClr val="dk1"/>
              </a:solidFill>
            </a:endParaRPr>
          </a:p>
          <a:p>
            <a:pPr marL="285750" marR="0" lvl="0" indent="-285750" algn="l" rtl="0">
              <a:lnSpc>
                <a:spcPct val="100000"/>
              </a:lnSpc>
              <a:spcBef>
                <a:spcPts val="0"/>
              </a:spcBef>
              <a:spcAft>
                <a:spcPts val="0"/>
              </a:spcAft>
              <a:buClr>
                <a:schemeClr val="dk1"/>
              </a:buClr>
              <a:buSzPts val="1600"/>
              <a:buChar char="•"/>
            </a:pPr>
            <a:r>
              <a:rPr lang="en-US" sz="1600" i="0" u="none" strike="noStrike" cap="none">
                <a:solidFill>
                  <a:schemeClr val="dk1"/>
                </a:solidFill>
              </a:rPr>
              <a:t>Thu thập bí mật thông tin cá nhân của cá nhân hoặc tổ chức bằng cách sử dụng </a:t>
            </a:r>
            <a:r>
              <a:rPr lang="en-US" sz="1600" i="0" u="none" strike="noStrike" cap="none">
                <a:solidFill>
                  <a:srgbClr val="FF0000"/>
                </a:solidFill>
              </a:rPr>
              <a:t>phần mềm gián điệp</a:t>
            </a:r>
            <a:endParaRPr sz="1600" i="0" u="none" strike="noStrike" cap="none">
              <a:solidFill>
                <a:srgbClr val="FF0000"/>
              </a:solidFill>
            </a:endParaRPr>
          </a:p>
          <a:p>
            <a:pPr marL="285750" marR="0" lvl="0" indent="-285750" algn="l" rtl="0">
              <a:lnSpc>
                <a:spcPct val="100000"/>
              </a:lnSpc>
              <a:spcBef>
                <a:spcPts val="0"/>
              </a:spcBef>
              <a:spcAft>
                <a:spcPts val="0"/>
              </a:spcAft>
              <a:buClr>
                <a:schemeClr val="dk1"/>
              </a:buClr>
              <a:buSzPts val="1600"/>
              <a:buChar char="•"/>
            </a:pPr>
            <a:r>
              <a:rPr lang="en-US" sz="1600" i="0" u="none" strike="noStrike" cap="none">
                <a:solidFill>
                  <a:schemeClr val="dk1"/>
                </a:solidFill>
              </a:rPr>
              <a:t>Với sự trợ giúp của </a:t>
            </a:r>
            <a:r>
              <a:rPr lang="en-US" sz="1600" i="0" u="none" strike="noStrike" cap="none">
                <a:solidFill>
                  <a:srgbClr val="FF0000"/>
                </a:solidFill>
              </a:rPr>
              <a:t>Trojan</a:t>
            </a:r>
            <a:r>
              <a:rPr lang="en-US" sz="1600" i="0" u="none" strike="noStrike" cap="none">
                <a:solidFill>
                  <a:schemeClr val="dk1"/>
                </a:solidFill>
              </a:rPr>
              <a:t>, có quyền truy cập vào các mật khẩu được lưu trữ trong máy tính Trojan</a:t>
            </a:r>
            <a:endParaRPr sz="1600" i="0" u="none" strike="noStrike" cap="none">
              <a:solidFill>
                <a:schemeClr val="dk1"/>
              </a:solidFill>
            </a:endParaRPr>
          </a:p>
          <a:p>
            <a:pPr marL="285750" marR="0" lvl="0" indent="-285750" algn="l" rtl="0">
              <a:lnSpc>
                <a:spcPct val="100000"/>
              </a:lnSpc>
              <a:spcBef>
                <a:spcPts val="0"/>
              </a:spcBef>
              <a:spcAft>
                <a:spcPts val="0"/>
              </a:spcAft>
              <a:buClr>
                <a:srgbClr val="FF0000"/>
              </a:buClr>
              <a:buSzPts val="1600"/>
              <a:buChar char="•"/>
            </a:pPr>
            <a:r>
              <a:rPr lang="en-US" sz="1600" i="0" u="none" strike="noStrike" cap="none">
                <a:solidFill>
                  <a:srgbClr val="FF0000"/>
                </a:solidFill>
              </a:rPr>
              <a:t>Chèn một hàm băm bị xâm nhập </a:t>
            </a:r>
            <a:r>
              <a:rPr lang="en-US" sz="1600" i="0" u="none" strike="noStrike" cap="none">
                <a:solidFill>
                  <a:schemeClr val="dk1"/>
                </a:solidFill>
              </a:rPr>
              <a:t>vào một phiên cục bộ và sử dụng hàm băm đó để xác thực tài nguyên mạng</a:t>
            </a:r>
            <a:endParaRPr sz="1600" i="0" u="none" strike="noStrike" cap="none">
              <a:solidFill>
                <a:schemeClr val="dk1"/>
              </a:solidFill>
            </a:endParaRPr>
          </a:p>
          <a:p>
            <a:pPr marL="285750" marR="0" lvl="0" indent="-285750" algn="l" rtl="0">
              <a:lnSpc>
                <a:spcPct val="100000"/>
              </a:lnSpc>
              <a:spcBef>
                <a:spcPts val="0"/>
              </a:spcBef>
              <a:spcAft>
                <a:spcPts val="0"/>
              </a:spcAft>
              <a:buClr>
                <a:schemeClr val="dk1"/>
              </a:buClr>
              <a:buSzPts val="1600"/>
              <a:buFont typeface="Arial"/>
              <a:buChar char="•"/>
            </a:pPr>
            <a:r>
              <a:rPr lang="en-US" sz="1600" i="0" u="none" strike="noStrike" cap="none">
                <a:solidFill>
                  <a:schemeClr val="dk1"/>
                </a:solidFill>
              </a:rPr>
              <a:t>Chạy </a:t>
            </a:r>
            <a:r>
              <a:rPr lang="en-US" sz="1600" i="0" u="none" strike="noStrike" cap="none">
                <a:solidFill>
                  <a:srgbClr val="FF0000"/>
                </a:solidFill>
              </a:rPr>
              <a:t>các công cụ</a:t>
            </a:r>
            <a:r>
              <a:rPr lang="en-US" sz="1600">
                <a:solidFill>
                  <a:srgbClr val="FF0000"/>
                </a:solidFill>
              </a:rPr>
              <a:t> nghe lén</a:t>
            </a:r>
            <a:r>
              <a:rPr lang="en-US" sz="1600" i="0" u="none" strike="noStrike" cap="none">
                <a:solidFill>
                  <a:srgbClr val="FF0000"/>
                </a:solidFill>
              </a:rPr>
              <a:t> gói tin </a:t>
            </a:r>
            <a:r>
              <a:rPr lang="en-US" sz="1600" i="0" u="none" strike="noStrike" cap="none">
                <a:solidFill>
                  <a:schemeClr val="dk1"/>
                </a:solidFill>
              </a:rPr>
              <a:t>trên mạng LAN để truy cập và ghi lại lưu lượng mạng</a:t>
            </a:r>
            <a:r>
              <a:rPr lang="en-US" sz="1600">
                <a:solidFill>
                  <a:schemeClr val="dk1"/>
                </a:solidFill>
              </a:rPr>
              <a:t> </a:t>
            </a:r>
            <a:r>
              <a:rPr lang="en-US" sz="1600" i="0" u="none" strike="noStrike" cap="none">
                <a:solidFill>
                  <a:schemeClr val="dk1"/>
                </a:solidFill>
              </a:rPr>
              <a:t>có thể bao gồm mật khẩu được gửi đến các hệ thống từ xa</a:t>
            </a:r>
            <a:endParaRPr sz="1600" i="0" u="none" strike="noStrike" cap="none">
              <a:solidFill>
                <a:schemeClr val="dk1"/>
              </a:solidFill>
            </a:endParaRPr>
          </a:p>
          <a:p>
            <a:pPr marL="285750" marR="0" lvl="0" indent="-285750" algn="l" rtl="0">
              <a:lnSpc>
                <a:spcPct val="100000"/>
              </a:lnSpc>
              <a:spcBef>
                <a:spcPts val="0"/>
              </a:spcBef>
              <a:spcAft>
                <a:spcPts val="0"/>
              </a:spcAft>
              <a:buClr>
                <a:schemeClr val="dk1"/>
              </a:buClr>
              <a:buSzPts val="1600"/>
              <a:buChar char="•"/>
            </a:pPr>
            <a:r>
              <a:rPr lang="en-US" sz="1600" i="0" u="none" strike="noStrike" cap="none">
                <a:solidFill>
                  <a:schemeClr val="dk1"/>
                </a:solidFill>
              </a:rPr>
              <a:t>Có được quyền truy cập vào </a:t>
            </a:r>
            <a:r>
              <a:rPr lang="en-US" sz="1600" i="0" u="none" strike="noStrike" cap="none">
                <a:solidFill>
                  <a:srgbClr val="FF0000"/>
                </a:solidFill>
              </a:rPr>
              <a:t>các kênh giao tiếp giữa nạn nhân và máy chủ</a:t>
            </a:r>
            <a:r>
              <a:rPr lang="en-US" sz="1600" i="0" u="none" strike="noStrike" cap="none">
                <a:solidFill>
                  <a:schemeClr val="dk1"/>
                </a:solidFill>
              </a:rPr>
              <a:t> để trích xuất thông tin</a:t>
            </a:r>
            <a:endParaRPr sz="1600" i="0" u="none" strike="noStrike" cap="none">
              <a:solidFill>
                <a:schemeClr val="dk1"/>
              </a:solidFill>
            </a:endParaRPr>
          </a:p>
          <a:p>
            <a:pPr marL="285750" marR="0" lvl="0" indent="-285750" algn="l" rtl="0">
              <a:lnSpc>
                <a:spcPct val="100000"/>
              </a:lnSpc>
              <a:spcBef>
                <a:spcPts val="0"/>
              </a:spcBef>
              <a:spcAft>
                <a:spcPts val="0"/>
              </a:spcAft>
              <a:buClr>
                <a:schemeClr val="dk1"/>
              </a:buClr>
              <a:buSzPts val="1600"/>
              <a:buChar char="•"/>
            </a:pPr>
            <a:r>
              <a:rPr lang="en-US" sz="1600" i="0" u="none" strike="noStrike" cap="none">
                <a:solidFill>
                  <a:schemeClr val="dk1"/>
                </a:solidFill>
              </a:rPr>
              <a:t>Sử dụng </a:t>
            </a:r>
            <a:r>
              <a:rPr lang="en-US" sz="1600" i="0" u="none" strike="noStrike" cap="none">
                <a:solidFill>
                  <a:srgbClr val="FF0000"/>
                </a:solidFill>
              </a:rPr>
              <a:t>Sniffer</a:t>
            </a:r>
            <a:r>
              <a:rPr lang="en-US" sz="1600" i="0" u="none" strike="noStrike" cap="none">
                <a:solidFill>
                  <a:schemeClr val="dk1"/>
                </a:solidFill>
              </a:rPr>
              <a:t> để nắm bắt các gói và mã thông báo xác thực. Sau khi trích xuất thông tin liên quan, hãy đặt lại các mã thông báo trên mạng để có quyền truy cập</a:t>
            </a:r>
            <a:endParaRPr sz="1400" i="0" u="none" strike="noStrike" cap="none">
              <a:solidFill>
                <a:srgbClr val="000000"/>
              </a:solidFill>
            </a:endParaRPr>
          </a:p>
          <a:p>
            <a:pPr marL="285750" marR="0" lvl="0" indent="-285750" algn="l" rtl="0">
              <a:lnSpc>
                <a:spcPct val="100000"/>
              </a:lnSpc>
              <a:spcBef>
                <a:spcPts val="0"/>
              </a:spcBef>
              <a:spcAft>
                <a:spcPts val="0"/>
              </a:spcAft>
              <a:buClr>
                <a:schemeClr val="dk1"/>
              </a:buClr>
              <a:buSzPts val="1600"/>
              <a:buChar char="•"/>
            </a:pPr>
            <a:r>
              <a:rPr lang="en-US" sz="1600" i="0" u="none" strike="noStrike" cap="none">
                <a:solidFill>
                  <a:schemeClr val="dk1"/>
                </a:solidFill>
              </a:rPr>
              <a:t>Khôi phục các tệp được bảo vệ bằng mật khẩu bằng cách sử dụng tài nguyên không sử dụng của </a:t>
            </a:r>
            <a:r>
              <a:rPr lang="en-US" sz="1600" i="0" u="none" strike="noStrike" cap="none">
                <a:solidFill>
                  <a:srgbClr val="FF0000"/>
                </a:solidFill>
              </a:rPr>
              <a:t>máy tính trên mạng</a:t>
            </a:r>
            <a:r>
              <a:rPr lang="en-US" sz="1600" i="0" u="none" strike="noStrike" cap="none">
                <a:solidFill>
                  <a:schemeClr val="dk1"/>
                </a:solidFill>
              </a:rPr>
              <a:t> để giải mã mật khẩu</a:t>
            </a:r>
            <a:endParaRPr sz="1600" i="0" u="none" strike="noStrike" cap="none">
              <a:solidFill>
                <a:schemeClr val="dk1"/>
              </a:solidFill>
            </a:endParaRPr>
          </a:p>
        </p:txBody>
      </p:sp>
      <p:cxnSp>
        <p:nvCxnSpPr>
          <p:cNvPr id="2784" name="Google Shape;2784;p164"/>
          <p:cNvCxnSpPr/>
          <p:nvPr/>
        </p:nvCxnSpPr>
        <p:spPr>
          <a:xfrm>
            <a:off x="1066841" y="1107816"/>
            <a:ext cx="685800" cy="388200"/>
          </a:xfrm>
          <a:prstGeom prst="bentConnector3">
            <a:avLst>
              <a:gd name="adj1" fmla="val 99120"/>
            </a:avLst>
          </a:prstGeom>
          <a:noFill/>
          <a:ln w="9525" cap="flat" cmpd="sng">
            <a:solidFill>
              <a:schemeClr val="accent1"/>
            </a:solidFill>
            <a:prstDash val="dash"/>
            <a:round/>
            <a:headEnd type="none" w="sm" len="sm"/>
            <a:tailEnd type="stealth" w="med" len="med"/>
          </a:ln>
        </p:spPr>
      </p:cxnSp>
      <p:cxnSp>
        <p:nvCxnSpPr>
          <p:cNvPr id="2785" name="Google Shape;2785;p164"/>
          <p:cNvCxnSpPr>
            <a:endCxn id="2786" idx="0"/>
          </p:cNvCxnSpPr>
          <p:nvPr/>
        </p:nvCxnSpPr>
        <p:spPr>
          <a:xfrm>
            <a:off x="1695450" y="2307000"/>
            <a:ext cx="0" cy="588600"/>
          </a:xfrm>
          <a:prstGeom prst="straightConnector1">
            <a:avLst/>
          </a:prstGeom>
          <a:noFill/>
          <a:ln w="9525" cap="flat" cmpd="sng">
            <a:solidFill>
              <a:srgbClr val="4A7DBA"/>
            </a:solidFill>
            <a:prstDash val="dash"/>
            <a:round/>
            <a:headEnd type="none" w="sm" len="sm"/>
            <a:tailEnd type="stealth" w="med" len="med"/>
          </a:ln>
        </p:spPr>
      </p:cxnSp>
      <p:cxnSp>
        <p:nvCxnSpPr>
          <p:cNvPr id="2787" name="Google Shape;2787;p164"/>
          <p:cNvCxnSpPr>
            <a:endCxn id="2788" idx="0"/>
          </p:cNvCxnSpPr>
          <p:nvPr/>
        </p:nvCxnSpPr>
        <p:spPr>
          <a:xfrm>
            <a:off x="1695450" y="3678600"/>
            <a:ext cx="0" cy="588600"/>
          </a:xfrm>
          <a:prstGeom prst="straightConnector1">
            <a:avLst/>
          </a:prstGeom>
          <a:noFill/>
          <a:ln w="9525" cap="flat" cmpd="sng">
            <a:solidFill>
              <a:srgbClr val="4A7DBA"/>
            </a:solidFill>
            <a:prstDash val="dash"/>
            <a:round/>
            <a:headEnd type="none" w="sm" len="sm"/>
            <a:tailEnd type="stealth" w="med" len="med"/>
          </a:ln>
        </p:spPr>
      </p:cxnSp>
      <p:cxnSp>
        <p:nvCxnSpPr>
          <p:cNvPr id="2789" name="Google Shape;2789;p164"/>
          <p:cNvCxnSpPr>
            <a:endCxn id="2790" idx="0"/>
          </p:cNvCxnSpPr>
          <p:nvPr/>
        </p:nvCxnSpPr>
        <p:spPr>
          <a:xfrm>
            <a:off x="1687350" y="4992900"/>
            <a:ext cx="8100" cy="645900"/>
          </a:xfrm>
          <a:prstGeom prst="straightConnector1">
            <a:avLst/>
          </a:prstGeom>
          <a:noFill/>
          <a:ln w="9525" cap="flat" cmpd="sng">
            <a:solidFill>
              <a:srgbClr val="4A7DBA"/>
            </a:solidFill>
            <a:prstDash val="dash"/>
            <a:round/>
            <a:headEnd type="none" w="sm" len="sm"/>
            <a:tailEnd type="stealth" w="med" len="med"/>
          </a:ln>
        </p:spPr>
      </p:cxnSp>
      <p:pic>
        <p:nvPicPr>
          <p:cNvPr id="2791" name="Google Shape;2791;p164" descr="https://cdn.pixabay.com/photo/2017/07/01/12/53/button-2461417_960_720.png"/>
          <p:cNvPicPr preferRelativeResize="0"/>
          <p:nvPr/>
        </p:nvPicPr>
        <p:blipFill rotWithShape="1">
          <a:blip r:embed="rId3">
            <a:alphaModFix/>
          </a:blip>
          <a:srcRect/>
          <a:stretch/>
        </p:blipFill>
        <p:spPr>
          <a:xfrm>
            <a:off x="685799" y="955416"/>
            <a:ext cx="304801" cy="304801"/>
          </a:xfrm>
          <a:prstGeom prst="rect">
            <a:avLst/>
          </a:prstGeom>
          <a:noFill/>
          <a:ln>
            <a:noFill/>
          </a:ln>
        </p:spPr>
      </p:pic>
      <p:cxnSp>
        <p:nvCxnSpPr>
          <p:cNvPr id="2792" name="Google Shape;2792;p164"/>
          <p:cNvCxnSpPr>
            <a:endCxn id="2793" idx="1"/>
          </p:cNvCxnSpPr>
          <p:nvPr/>
        </p:nvCxnSpPr>
        <p:spPr>
          <a:xfrm>
            <a:off x="2879700" y="6019800"/>
            <a:ext cx="930300" cy="0"/>
          </a:xfrm>
          <a:prstGeom prst="straightConnector1">
            <a:avLst/>
          </a:prstGeom>
          <a:noFill/>
          <a:ln w="9525" cap="flat" cmpd="sng">
            <a:solidFill>
              <a:srgbClr val="4A7DBA"/>
            </a:solidFill>
            <a:prstDash val="dash"/>
            <a:round/>
            <a:headEnd type="none" w="sm" len="sm"/>
            <a:tailEnd type="stealth" w="med" len="med"/>
          </a:ln>
        </p:spPr>
      </p:cxnSp>
      <p:cxnSp>
        <p:nvCxnSpPr>
          <p:cNvPr id="2794" name="Google Shape;2794;p164"/>
          <p:cNvCxnSpPr>
            <a:endCxn id="2795" idx="2"/>
          </p:cNvCxnSpPr>
          <p:nvPr/>
        </p:nvCxnSpPr>
        <p:spPr>
          <a:xfrm rot="10800000">
            <a:off x="5029200" y="5029200"/>
            <a:ext cx="0" cy="609600"/>
          </a:xfrm>
          <a:prstGeom prst="straightConnector1">
            <a:avLst/>
          </a:prstGeom>
          <a:noFill/>
          <a:ln w="9525" cap="flat" cmpd="sng">
            <a:solidFill>
              <a:schemeClr val="accent1"/>
            </a:solidFill>
            <a:prstDash val="dash"/>
            <a:round/>
            <a:headEnd type="none" w="sm" len="sm"/>
            <a:tailEnd type="stealth" w="med" len="med"/>
          </a:ln>
        </p:spPr>
      </p:cxnSp>
      <p:cxnSp>
        <p:nvCxnSpPr>
          <p:cNvPr id="2796" name="Google Shape;2796;p164"/>
          <p:cNvCxnSpPr>
            <a:endCxn id="2797" idx="2"/>
          </p:cNvCxnSpPr>
          <p:nvPr/>
        </p:nvCxnSpPr>
        <p:spPr>
          <a:xfrm rot="10800000">
            <a:off x="5029200" y="3657600"/>
            <a:ext cx="12000" cy="609600"/>
          </a:xfrm>
          <a:prstGeom prst="straightConnector1">
            <a:avLst/>
          </a:prstGeom>
          <a:noFill/>
          <a:ln w="9525" cap="flat" cmpd="sng">
            <a:solidFill>
              <a:schemeClr val="accent1"/>
            </a:solidFill>
            <a:prstDash val="dash"/>
            <a:round/>
            <a:headEnd type="none" w="sm" len="sm"/>
            <a:tailEnd type="stealth" w="med" len="med"/>
          </a:ln>
        </p:spPr>
      </p:cxnSp>
      <p:sp>
        <p:nvSpPr>
          <p:cNvPr id="2798" name="Google Shape;2798;p164"/>
          <p:cNvSpPr/>
          <p:nvPr/>
        </p:nvSpPr>
        <p:spPr>
          <a:xfrm>
            <a:off x="533400" y="1524000"/>
            <a:ext cx="2324100" cy="762000"/>
          </a:xfrm>
          <a:prstGeom prst="rect">
            <a:avLst/>
          </a:prstGeom>
          <a:solidFill>
            <a:srgbClr val="FFC00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Thực hiện Trojan / Spyware / keylogger</a:t>
            </a:r>
            <a:endParaRPr sz="2000" b="0" i="0" u="none" strike="noStrike" cap="none">
              <a:solidFill>
                <a:schemeClr val="dk1"/>
              </a:solidFill>
              <a:latin typeface="Calibri"/>
              <a:ea typeface="Calibri"/>
              <a:cs typeface="Calibri"/>
              <a:sym typeface="Calibri"/>
            </a:endParaRPr>
          </a:p>
        </p:txBody>
      </p:sp>
      <p:sp>
        <p:nvSpPr>
          <p:cNvPr id="2786" name="Google Shape;2786;p164"/>
          <p:cNvSpPr/>
          <p:nvPr/>
        </p:nvSpPr>
        <p:spPr>
          <a:xfrm>
            <a:off x="533400" y="2895600"/>
            <a:ext cx="2324100" cy="762000"/>
          </a:xfrm>
          <a:prstGeom prst="rect">
            <a:avLst/>
          </a:prstGeom>
          <a:solidFill>
            <a:srgbClr val="FFC00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Thực hiện tấn công Hash Injection</a:t>
            </a:r>
            <a:endParaRPr sz="2000" b="0" i="0" u="none" strike="noStrike" cap="none">
              <a:solidFill>
                <a:schemeClr val="dk1"/>
              </a:solidFill>
              <a:latin typeface="Calibri"/>
              <a:ea typeface="Calibri"/>
              <a:cs typeface="Calibri"/>
              <a:sym typeface="Calibri"/>
            </a:endParaRPr>
          </a:p>
        </p:txBody>
      </p:sp>
      <p:sp>
        <p:nvSpPr>
          <p:cNvPr id="2788" name="Google Shape;2788;p164"/>
          <p:cNvSpPr/>
          <p:nvPr/>
        </p:nvSpPr>
        <p:spPr>
          <a:xfrm>
            <a:off x="533400" y="4267200"/>
            <a:ext cx="2324100" cy="762000"/>
          </a:xfrm>
          <a:prstGeom prst="rect">
            <a:avLst/>
          </a:prstGeom>
          <a:solidFill>
            <a:srgbClr val="FFC00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Thực hiện</a:t>
            </a:r>
            <a:r>
              <a:rPr lang="en-US" sz="2000">
                <a:solidFill>
                  <a:schemeClr val="dk1"/>
                </a:solidFill>
                <a:latin typeface="Calibri"/>
                <a:ea typeface="Calibri"/>
                <a:cs typeface="Calibri"/>
                <a:sym typeface="Calibri"/>
              </a:rPr>
              <a:t> nghe lén đường truyền</a:t>
            </a:r>
            <a:endParaRPr sz="2000" b="0" i="0" u="none" strike="noStrike" cap="none">
              <a:solidFill>
                <a:schemeClr val="dk1"/>
              </a:solidFill>
              <a:latin typeface="Calibri"/>
              <a:ea typeface="Calibri"/>
              <a:cs typeface="Calibri"/>
              <a:sym typeface="Calibri"/>
            </a:endParaRPr>
          </a:p>
        </p:txBody>
      </p:sp>
      <p:sp>
        <p:nvSpPr>
          <p:cNvPr id="2790" name="Google Shape;2790;p164"/>
          <p:cNvSpPr/>
          <p:nvPr/>
        </p:nvSpPr>
        <p:spPr>
          <a:xfrm>
            <a:off x="533400" y="5638800"/>
            <a:ext cx="2324100" cy="762000"/>
          </a:xfrm>
          <a:prstGeom prst="rect">
            <a:avLst/>
          </a:prstGeom>
          <a:solidFill>
            <a:srgbClr val="FFC00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Thực hiện Tấn công Man-in-the-Middle</a:t>
            </a:r>
            <a:endParaRPr sz="1400" b="0" i="0" u="none" strike="noStrike" cap="none">
              <a:solidFill>
                <a:srgbClr val="000000"/>
              </a:solidFill>
              <a:latin typeface="Arial"/>
              <a:ea typeface="Arial"/>
              <a:cs typeface="Arial"/>
              <a:sym typeface="Arial"/>
            </a:endParaRPr>
          </a:p>
        </p:txBody>
      </p:sp>
      <p:sp>
        <p:nvSpPr>
          <p:cNvPr id="2793" name="Google Shape;2793;p164"/>
          <p:cNvSpPr/>
          <p:nvPr/>
        </p:nvSpPr>
        <p:spPr>
          <a:xfrm>
            <a:off x="3810000" y="5638800"/>
            <a:ext cx="2438400" cy="762000"/>
          </a:xfrm>
          <a:prstGeom prst="rect">
            <a:avLst/>
          </a:prstGeom>
          <a:solidFill>
            <a:srgbClr val="FFC00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Thực hiện tấn công phát lại</a:t>
            </a:r>
            <a:endParaRPr sz="2000" b="0" i="0" u="none" strike="noStrike" cap="none">
              <a:solidFill>
                <a:schemeClr val="dk1"/>
              </a:solidFill>
              <a:latin typeface="Calibri"/>
              <a:ea typeface="Calibri"/>
              <a:cs typeface="Calibri"/>
              <a:sym typeface="Calibri"/>
            </a:endParaRPr>
          </a:p>
        </p:txBody>
      </p:sp>
      <p:sp>
        <p:nvSpPr>
          <p:cNvPr id="2795" name="Google Shape;2795;p164"/>
          <p:cNvSpPr/>
          <p:nvPr/>
        </p:nvSpPr>
        <p:spPr>
          <a:xfrm>
            <a:off x="3810000" y="4267200"/>
            <a:ext cx="2438400" cy="762000"/>
          </a:xfrm>
          <a:prstGeom prst="rect">
            <a:avLst/>
          </a:prstGeom>
          <a:solidFill>
            <a:srgbClr val="FFC00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Thực hiện tấn công </a:t>
            </a:r>
            <a:r>
              <a:rPr lang="en-US" sz="2000">
                <a:solidFill>
                  <a:schemeClr val="dk1"/>
                </a:solidFill>
                <a:latin typeface="Calibri"/>
                <a:ea typeface="Calibri"/>
                <a:cs typeface="Calibri"/>
                <a:sym typeface="Calibri"/>
              </a:rPr>
              <a:t>Rainbow Table</a:t>
            </a:r>
            <a:endParaRPr sz="2000" b="0" i="0" u="none" strike="noStrike" cap="none">
              <a:solidFill>
                <a:schemeClr val="dk1"/>
              </a:solidFill>
              <a:latin typeface="Calibri"/>
              <a:ea typeface="Calibri"/>
              <a:cs typeface="Calibri"/>
              <a:sym typeface="Calibri"/>
            </a:endParaRPr>
          </a:p>
        </p:txBody>
      </p:sp>
      <p:sp>
        <p:nvSpPr>
          <p:cNvPr id="2797" name="Google Shape;2797;p164"/>
          <p:cNvSpPr/>
          <p:nvPr/>
        </p:nvSpPr>
        <p:spPr>
          <a:xfrm>
            <a:off x="3810000" y="2895600"/>
            <a:ext cx="2438400" cy="762000"/>
          </a:xfrm>
          <a:prstGeom prst="rect">
            <a:avLst/>
          </a:prstGeom>
          <a:solidFill>
            <a:srgbClr val="FFC00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Thực hiện tấn công mạng phân tán</a:t>
            </a:r>
            <a:endParaRPr sz="2000" b="0" i="0" u="none" strike="noStrike" cap="none">
              <a:solidFill>
                <a:schemeClr val="dk1"/>
              </a:solidFill>
              <a:latin typeface="Calibri"/>
              <a:ea typeface="Calibri"/>
              <a:cs typeface="Calibri"/>
              <a:sym typeface="Calibri"/>
            </a:endParaRPr>
          </a:p>
        </p:txBody>
      </p:sp>
      <p:pic>
        <p:nvPicPr>
          <p:cNvPr id="2799" name="Google Shape;2799;p164"/>
          <p:cNvPicPr preferRelativeResize="0"/>
          <p:nvPr/>
        </p:nvPicPr>
        <p:blipFill rotWithShape="1">
          <a:blip r:embed="rId4">
            <a:alphaModFix/>
          </a:blip>
          <a:srcRect/>
          <a:stretch/>
        </p:blipFill>
        <p:spPr>
          <a:xfrm>
            <a:off x="4683190" y="1524000"/>
            <a:ext cx="692020" cy="701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165"/>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Leo thang đặc quyền</a:t>
            </a:r>
            <a:endParaRPr>
              <a:latin typeface="Arial"/>
              <a:ea typeface="Arial"/>
              <a:cs typeface="Arial"/>
              <a:sym typeface="Arial"/>
            </a:endParaRPr>
          </a:p>
        </p:txBody>
      </p:sp>
      <p:sp>
        <p:nvSpPr>
          <p:cNvPr id="2805" name="Google Shape;2805;p16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103</a:t>
            </a:fld>
            <a:endParaRPr/>
          </a:p>
        </p:txBody>
      </p:sp>
      <p:sp>
        <p:nvSpPr>
          <p:cNvPr id="2806" name="Google Shape;2806;p165"/>
          <p:cNvSpPr txBox="1"/>
          <p:nvPr/>
        </p:nvSpPr>
        <p:spPr>
          <a:xfrm>
            <a:off x="7467600" y="1079242"/>
            <a:ext cx="4343400" cy="5017800"/>
          </a:xfrm>
          <a:prstGeom prst="rect">
            <a:avLst/>
          </a:prstGeom>
          <a:solidFill>
            <a:srgbClr val="CCC0D9"/>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Đặt một DLL độc hại trong thư mục ứng dụng để được thực thi thay cho DLL thực</a:t>
            </a:r>
            <a:endParaRPr sz="20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Tìm kiếm cách khai thác dựa trên hệ điều hành và ứng dụng phần mềm trên các trang khai thác như SecurityFocus, Exploit Database, v.v.</a:t>
            </a:r>
            <a:endParaRPr sz="20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Chèn một dylib độc hại vào một trong các thư mục chính để được thực thi ở vị trí của dylib ban đầu</a:t>
            </a:r>
            <a:endParaRPr sz="20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Hãy thử các kỹ thuật báo cáo đặc quyền khác nhau như thao tác mã thông báo truy cập, xáo trộn ứng dụng, Đánh c</a:t>
            </a:r>
            <a:r>
              <a:rPr lang="en-US" sz="2000">
                <a:solidFill>
                  <a:schemeClr val="dk1"/>
                </a:solidFill>
                <a:latin typeface="Calibri"/>
                <a:ea typeface="Calibri"/>
                <a:cs typeface="Calibri"/>
                <a:sym typeface="Calibri"/>
              </a:rPr>
              <a:t>ắp</a:t>
            </a:r>
            <a:r>
              <a:rPr lang="en-US" sz="2000" b="0" i="0" u="none" strike="noStrike" cap="none">
                <a:solidFill>
                  <a:schemeClr val="dk1"/>
                </a:solidFill>
                <a:latin typeface="Calibri"/>
                <a:ea typeface="Calibri"/>
                <a:cs typeface="Calibri"/>
                <a:sym typeface="Calibri"/>
              </a:rPr>
              <a:t> đường dẫn, Sửa đổi danh sách, Setuid và Setgid, Web Shell, v.v.</a:t>
            </a:r>
            <a:endParaRPr sz="2000" b="0" i="0" u="none" strike="noStrike" cap="none">
              <a:solidFill>
                <a:schemeClr val="dk1"/>
              </a:solidFill>
              <a:latin typeface="Calibri"/>
              <a:ea typeface="Calibri"/>
              <a:cs typeface="Calibri"/>
              <a:sym typeface="Calibri"/>
            </a:endParaRPr>
          </a:p>
        </p:txBody>
      </p:sp>
      <p:pic>
        <p:nvPicPr>
          <p:cNvPr id="2807" name="Google Shape;2807;p165"/>
          <p:cNvPicPr preferRelativeResize="0"/>
          <p:nvPr/>
        </p:nvPicPr>
        <p:blipFill rotWithShape="1">
          <a:blip r:embed="rId3">
            <a:alphaModFix/>
          </a:blip>
          <a:srcRect/>
          <a:stretch/>
        </p:blipFill>
        <p:spPr>
          <a:xfrm>
            <a:off x="199441" y="936625"/>
            <a:ext cx="262664" cy="260350"/>
          </a:xfrm>
          <a:prstGeom prst="rect">
            <a:avLst/>
          </a:prstGeom>
          <a:noFill/>
          <a:ln>
            <a:noFill/>
          </a:ln>
        </p:spPr>
      </p:pic>
      <p:sp>
        <p:nvSpPr>
          <p:cNvPr id="2808" name="Google Shape;2808;p165"/>
          <p:cNvSpPr txBox="1"/>
          <p:nvPr/>
        </p:nvSpPr>
        <p:spPr>
          <a:xfrm>
            <a:off x="609600" y="882134"/>
            <a:ext cx="9491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Bắt đầu</a:t>
            </a:r>
            <a:endParaRPr sz="1800" b="1" i="0" u="none" strike="noStrike" cap="none">
              <a:solidFill>
                <a:srgbClr val="FF0000"/>
              </a:solidFill>
              <a:latin typeface="Calibri"/>
              <a:ea typeface="Calibri"/>
              <a:cs typeface="Calibri"/>
              <a:sym typeface="Calibri"/>
            </a:endParaRPr>
          </a:p>
        </p:txBody>
      </p:sp>
      <p:sp>
        <p:nvSpPr>
          <p:cNvPr id="2809" name="Google Shape;2809;p165"/>
          <p:cNvSpPr/>
          <p:nvPr/>
        </p:nvSpPr>
        <p:spPr>
          <a:xfrm>
            <a:off x="462105" y="1447800"/>
            <a:ext cx="2738295" cy="869060"/>
          </a:xfrm>
          <a:prstGeom prst="flowChartTerminator">
            <a:avLst/>
          </a:prstGeom>
          <a:solidFill>
            <a:srgbClr val="00B05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Tahoma"/>
                <a:ea typeface="Tahoma"/>
                <a:cs typeface="Tahoma"/>
                <a:sym typeface="Tahoma"/>
              </a:rPr>
              <a:t>Cố gắng đăng nhập bằng tên người dùng được liệt kê và mật khẩu đã bẻ khóa</a:t>
            </a:r>
            <a:endParaRPr sz="1500" b="0" i="0" u="none" strike="noStrike" cap="none">
              <a:solidFill>
                <a:schemeClr val="dk1"/>
              </a:solidFill>
              <a:latin typeface="Tahoma"/>
              <a:ea typeface="Tahoma"/>
              <a:cs typeface="Tahoma"/>
              <a:sym typeface="Tahoma"/>
            </a:endParaRPr>
          </a:p>
        </p:txBody>
      </p:sp>
      <p:sp>
        <p:nvSpPr>
          <p:cNvPr id="2810" name="Google Shape;2810;p165"/>
          <p:cNvSpPr/>
          <p:nvPr/>
        </p:nvSpPr>
        <p:spPr>
          <a:xfrm>
            <a:off x="462105" y="2707433"/>
            <a:ext cx="2662095" cy="1219200"/>
          </a:xfrm>
          <a:prstGeom prst="diamond">
            <a:avLst/>
          </a:prstGeom>
          <a:solidFill>
            <a:srgbClr val="FFC00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Tahoma"/>
                <a:ea typeface="Tahoma"/>
                <a:cs typeface="Tahoma"/>
                <a:sym typeface="Tahoma"/>
              </a:rPr>
              <a:t>Đặc quyền đăng nhập bị hạn chế</a:t>
            </a:r>
            <a:endParaRPr sz="1500" b="0" i="0" u="none" strike="noStrike" cap="none">
              <a:solidFill>
                <a:schemeClr val="dk1"/>
              </a:solidFill>
              <a:latin typeface="Tahoma"/>
              <a:ea typeface="Tahoma"/>
              <a:cs typeface="Tahoma"/>
              <a:sym typeface="Tahoma"/>
            </a:endParaRPr>
          </a:p>
        </p:txBody>
      </p:sp>
      <p:sp>
        <p:nvSpPr>
          <p:cNvPr id="2811" name="Google Shape;2811;p165"/>
          <p:cNvSpPr/>
          <p:nvPr/>
        </p:nvSpPr>
        <p:spPr>
          <a:xfrm>
            <a:off x="462105" y="4343400"/>
            <a:ext cx="2662095"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chemeClr val="dk1"/>
                </a:solidFill>
                <a:latin typeface="Tahoma"/>
                <a:ea typeface="Tahoma"/>
                <a:cs typeface="Tahoma"/>
                <a:sym typeface="Tahoma"/>
              </a:rPr>
              <a:t>Cố gắng chạy các dịch vụ như không có đặc quyền</a:t>
            </a:r>
            <a:endParaRPr sz="1700" b="0" i="0" u="none" strike="noStrike" cap="none">
              <a:solidFill>
                <a:schemeClr val="dk1"/>
              </a:solidFill>
              <a:latin typeface="Tahoma"/>
              <a:ea typeface="Tahoma"/>
              <a:cs typeface="Tahoma"/>
              <a:sym typeface="Tahoma"/>
            </a:endParaRPr>
          </a:p>
        </p:txBody>
      </p:sp>
      <p:sp>
        <p:nvSpPr>
          <p:cNvPr id="2812" name="Google Shape;2812;p165"/>
          <p:cNvSpPr/>
          <p:nvPr/>
        </p:nvSpPr>
        <p:spPr>
          <a:xfrm>
            <a:off x="462105" y="5562600"/>
            <a:ext cx="2662095"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Thực hiện tấn công DLL</a:t>
            </a:r>
            <a:endParaRPr sz="1800" b="0" i="0" u="none" strike="noStrike" cap="none">
              <a:solidFill>
                <a:schemeClr val="dk1"/>
              </a:solidFill>
              <a:latin typeface="Tahoma"/>
              <a:ea typeface="Tahoma"/>
              <a:cs typeface="Tahoma"/>
              <a:sym typeface="Tahoma"/>
            </a:endParaRPr>
          </a:p>
        </p:txBody>
      </p:sp>
      <p:cxnSp>
        <p:nvCxnSpPr>
          <p:cNvPr id="2813" name="Google Shape;2813;p165"/>
          <p:cNvCxnSpPr/>
          <p:nvPr/>
        </p:nvCxnSpPr>
        <p:spPr>
          <a:xfrm flipH="1">
            <a:off x="1792275" y="2316860"/>
            <a:ext cx="6998" cy="345233"/>
          </a:xfrm>
          <a:prstGeom prst="straightConnector1">
            <a:avLst/>
          </a:prstGeom>
          <a:noFill/>
          <a:ln w="9525" cap="flat" cmpd="sng">
            <a:solidFill>
              <a:srgbClr val="4A7DBA"/>
            </a:solidFill>
            <a:prstDash val="dash"/>
            <a:round/>
            <a:headEnd type="none" w="sm" len="sm"/>
            <a:tailEnd type="stealth" w="med" len="med"/>
          </a:ln>
        </p:spPr>
      </p:cxnSp>
      <p:cxnSp>
        <p:nvCxnSpPr>
          <p:cNvPr id="2814" name="Google Shape;2814;p165"/>
          <p:cNvCxnSpPr/>
          <p:nvPr/>
        </p:nvCxnSpPr>
        <p:spPr>
          <a:xfrm flipH="1">
            <a:off x="1785257" y="3946849"/>
            <a:ext cx="6998" cy="345233"/>
          </a:xfrm>
          <a:prstGeom prst="straightConnector1">
            <a:avLst/>
          </a:prstGeom>
          <a:noFill/>
          <a:ln w="9525" cap="flat" cmpd="sng">
            <a:solidFill>
              <a:srgbClr val="4A7DBA"/>
            </a:solidFill>
            <a:prstDash val="dash"/>
            <a:round/>
            <a:headEnd type="none" w="sm" len="sm"/>
            <a:tailEnd type="stealth" w="med" len="med"/>
          </a:ln>
        </p:spPr>
      </p:cxnSp>
      <p:cxnSp>
        <p:nvCxnSpPr>
          <p:cNvPr id="2815" name="Google Shape;2815;p165"/>
          <p:cNvCxnSpPr>
            <a:stCxn id="2811" idx="2"/>
          </p:cNvCxnSpPr>
          <p:nvPr/>
        </p:nvCxnSpPr>
        <p:spPr>
          <a:xfrm flipH="1">
            <a:off x="1777253" y="5105400"/>
            <a:ext cx="15900" cy="453300"/>
          </a:xfrm>
          <a:prstGeom prst="straightConnector1">
            <a:avLst/>
          </a:prstGeom>
          <a:noFill/>
          <a:ln w="9525" cap="flat" cmpd="sng">
            <a:solidFill>
              <a:srgbClr val="4A7DBA"/>
            </a:solidFill>
            <a:prstDash val="dash"/>
            <a:round/>
            <a:headEnd type="none" w="sm" len="sm"/>
            <a:tailEnd type="stealth" w="med" len="med"/>
          </a:ln>
        </p:spPr>
      </p:cxnSp>
      <p:sp>
        <p:nvSpPr>
          <p:cNvPr id="2816" name="Google Shape;2816;p165"/>
          <p:cNvSpPr/>
          <p:nvPr/>
        </p:nvSpPr>
        <p:spPr>
          <a:xfrm>
            <a:off x="3886200" y="5562600"/>
            <a:ext cx="2590800"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Cố gắng khai thác các lỗ hổng</a:t>
            </a:r>
            <a:endParaRPr sz="1800" b="0" i="0" u="none" strike="noStrike" cap="none">
              <a:solidFill>
                <a:schemeClr val="dk1"/>
              </a:solidFill>
              <a:latin typeface="Tahoma"/>
              <a:ea typeface="Tahoma"/>
              <a:cs typeface="Tahoma"/>
              <a:sym typeface="Tahoma"/>
            </a:endParaRPr>
          </a:p>
        </p:txBody>
      </p:sp>
      <p:sp>
        <p:nvSpPr>
          <p:cNvPr id="2817" name="Google Shape;2817;p165"/>
          <p:cNvSpPr/>
          <p:nvPr/>
        </p:nvSpPr>
        <p:spPr>
          <a:xfrm>
            <a:off x="3886200" y="4495800"/>
            <a:ext cx="2590800" cy="7620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Thực hiện tấn công Dylib</a:t>
            </a:r>
            <a:endParaRPr sz="1800" b="0" i="0" u="none" strike="noStrike" cap="none">
              <a:solidFill>
                <a:schemeClr val="dk1"/>
              </a:solidFill>
              <a:latin typeface="Tahoma"/>
              <a:ea typeface="Tahoma"/>
              <a:cs typeface="Tahoma"/>
              <a:sym typeface="Tahoma"/>
            </a:endParaRPr>
          </a:p>
        </p:txBody>
      </p:sp>
      <p:cxnSp>
        <p:nvCxnSpPr>
          <p:cNvPr id="2818" name="Google Shape;2818;p165"/>
          <p:cNvCxnSpPr>
            <a:endCxn id="2816" idx="1"/>
          </p:cNvCxnSpPr>
          <p:nvPr/>
        </p:nvCxnSpPr>
        <p:spPr>
          <a:xfrm>
            <a:off x="3124200" y="5943600"/>
            <a:ext cx="762000" cy="0"/>
          </a:xfrm>
          <a:prstGeom prst="straightConnector1">
            <a:avLst/>
          </a:prstGeom>
          <a:noFill/>
          <a:ln w="9525" cap="flat" cmpd="sng">
            <a:solidFill>
              <a:srgbClr val="4A7DBA"/>
            </a:solidFill>
            <a:prstDash val="dash"/>
            <a:round/>
            <a:headEnd type="none" w="sm" len="sm"/>
            <a:tailEnd type="stealth" w="med" len="med"/>
          </a:ln>
        </p:spPr>
      </p:cxnSp>
      <p:cxnSp>
        <p:nvCxnSpPr>
          <p:cNvPr id="2819" name="Google Shape;2819;p165"/>
          <p:cNvCxnSpPr/>
          <p:nvPr/>
        </p:nvCxnSpPr>
        <p:spPr>
          <a:xfrm rot="10800000">
            <a:off x="5181600" y="5257800"/>
            <a:ext cx="0" cy="304800"/>
          </a:xfrm>
          <a:prstGeom prst="straightConnector1">
            <a:avLst/>
          </a:prstGeom>
          <a:noFill/>
          <a:ln w="9525" cap="flat" cmpd="sng">
            <a:solidFill>
              <a:schemeClr val="accent1"/>
            </a:solidFill>
            <a:prstDash val="dash"/>
            <a:round/>
            <a:headEnd type="none" w="sm" len="sm"/>
            <a:tailEnd type="stealth" w="med" len="med"/>
          </a:ln>
        </p:spPr>
      </p:cxnSp>
      <p:cxnSp>
        <p:nvCxnSpPr>
          <p:cNvPr id="2820" name="Google Shape;2820;p165"/>
          <p:cNvCxnSpPr/>
          <p:nvPr/>
        </p:nvCxnSpPr>
        <p:spPr>
          <a:xfrm rot="10800000">
            <a:off x="5181600" y="4145663"/>
            <a:ext cx="0" cy="304800"/>
          </a:xfrm>
          <a:prstGeom prst="straightConnector1">
            <a:avLst/>
          </a:prstGeom>
          <a:noFill/>
          <a:ln w="9525" cap="flat" cmpd="sng">
            <a:solidFill>
              <a:schemeClr val="accent1"/>
            </a:solidFill>
            <a:prstDash val="dash"/>
            <a:round/>
            <a:headEnd type="none" w="sm" len="sm"/>
            <a:tailEnd type="stealth" w="med" len="med"/>
          </a:ln>
        </p:spPr>
      </p:cxnSp>
      <p:pic>
        <p:nvPicPr>
          <p:cNvPr id="2821" name="Google Shape;2821;p165" descr="https://vivureviews.com/wp-content/uploads/2020/11/cach-danh-dau-tich-trong-word.png"/>
          <p:cNvPicPr preferRelativeResize="0"/>
          <p:nvPr/>
        </p:nvPicPr>
        <p:blipFill rotWithShape="1">
          <a:blip r:embed="rId4">
            <a:alphaModFix/>
          </a:blip>
          <a:srcRect/>
          <a:stretch/>
        </p:blipFill>
        <p:spPr>
          <a:xfrm>
            <a:off x="1428749" y="3926633"/>
            <a:ext cx="257467" cy="192832"/>
          </a:xfrm>
          <a:prstGeom prst="rect">
            <a:avLst/>
          </a:prstGeom>
          <a:noFill/>
          <a:ln>
            <a:noFill/>
          </a:ln>
        </p:spPr>
      </p:pic>
      <p:sp>
        <p:nvSpPr>
          <p:cNvPr id="2822" name="Google Shape;2822;p165"/>
          <p:cNvSpPr/>
          <p:nvPr/>
        </p:nvSpPr>
        <p:spPr>
          <a:xfrm>
            <a:off x="3886200" y="3231300"/>
            <a:ext cx="2590800" cy="8691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a:t>
            </a:r>
            <a:r>
              <a:rPr lang="en-US" sz="1800">
                <a:solidFill>
                  <a:schemeClr val="dk1"/>
                </a:solidFill>
                <a:latin typeface="Tahoma"/>
                <a:ea typeface="Tahoma"/>
                <a:cs typeface="Tahoma"/>
                <a:sym typeface="Tahoma"/>
              </a:rPr>
              <a:t>hử các kỹ thuật báo cáo đặc quyền khác nhau</a:t>
            </a:r>
            <a:endParaRPr sz="1800" b="0" i="0" u="none" strike="noStrike" cap="none">
              <a:solidFill>
                <a:schemeClr val="dk1"/>
              </a:solidFill>
              <a:latin typeface="Tahoma"/>
              <a:ea typeface="Tahoma"/>
              <a:cs typeface="Tahoma"/>
              <a:sym typeface="Tahoma"/>
            </a:endParaRPr>
          </a:p>
        </p:txBody>
      </p:sp>
      <p:cxnSp>
        <p:nvCxnSpPr>
          <p:cNvPr id="2823" name="Google Shape;2823;p165"/>
          <p:cNvCxnSpPr/>
          <p:nvPr/>
        </p:nvCxnSpPr>
        <p:spPr>
          <a:xfrm>
            <a:off x="1558750" y="1066800"/>
            <a:ext cx="272400" cy="381000"/>
          </a:xfrm>
          <a:prstGeom prst="bentConnector2">
            <a:avLst/>
          </a:prstGeom>
          <a:noFill/>
          <a:ln w="9525" cap="flat" cmpd="sng">
            <a:solidFill>
              <a:schemeClr val="accent1"/>
            </a:solidFill>
            <a:prstDash val="dash"/>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8" name="Google Shape;2828;p16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Thực thi ứng dụng</a:t>
            </a:r>
            <a:endParaRPr>
              <a:latin typeface="Arial"/>
              <a:ea typeface="Arial"/>
              <a:cs typeface="Arial"/>
              <a:sym typeface="Arial"/>
            </a:endParaRPr>
          </a:p>
        </p:txBody>
      </p:sp>
      <p:sp>
        <p:nvSpPr>
          <p:cNvPr id="2829" name="Google Shape;2829;p16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104</a:t>
            </a:fld>
            <a:endParaRPr/>
          </a:p>
        </p:txBody>
      </p:sp>
      <p:sp>
        <p:nvSpPr>
          <p:cNvPr id="2830" name="Google Shape;2830;p166"/>
          <p:cNvSpPr txBox="1"/>
          <p:nvPr/>
        </p:nvSpPr>
        <p:spPr>
          <a:xfrm>
            <a:off x="7467600" y="1406037"/>
            <a:ext cx="4114800" cy="4401205"/>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Sử dụng các </a:t>
            </a:r>
            <a:r>
              <a:rPr lang="en-US" sz="2000" b="0" i="0" u="none" strike="noStrike" cap="none">
                <a:solidFill>
                  <a:srgbClr val="FF0000"/>
                </a:solidFill>
                <a:latin typeface="Calibri"/>
                <a:ea typeface="Calibri"/>
                <a:cs typeface="Calibri"/>
                <a:sym typeface="Calibri"/>
              </a:rPr>
              <a:t>keylogger</a:t>
            </a:r>
            <a:r>
              <a:rPr lang="en-US" sz="2000" b="0" i="0" u="none" strike="noStrike" cap="none">
                <a:solidFill>
                  <a:schemeClr val="dk1"/>
                </a:solidFill>
                <a:latin typeface="Calibri"/>
                <a:ea typeface="Calibri"/>
                <a:cs typeface="Calibri"/>
                <a:sym typeface="Calibri"/>
              </a:rPr>
              <a:t> như All In One Keylogger, Spyrix Personal Monitor, SoftActivity Activity Monitor, Elite Keylogger, v.v.</a:t>
            </a:r>
            <a:endParaRPr sz="20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Sử dụng </a:t>
            </a:r>
            <a:r>
              <a:rPr lang="en-US" sz="2000" b="0" i="0" u="none" strike="noStrike" cap="none">
                <a:solidFill>
                  <a:srgbClr val="FF0000"/>
                </a:solidFill>
                <a:latin typeface="Calibri"/>
                <a:ea typeface="Calibri"/>
                <a:cs typeface="Calibri"/>
                <a:sym typeface="Calibri"/>
              </a:rPr>
              <a:t>phần mềm gián điệp </a:t>
            </a:r>
            <a:r>
              <a:rPr lang="en-US" sz="2000" b="0" i="0" u="none" strike="noStrike" cap="none">
                <a:solidFill>
                  <a:schemeClr val="dk1"/>
                </a:solidFill>
                <a:latin typeface="Calibri"/>
                <a:ea typeface="Calibri"/>
                <a:cs typeface="Calibri"/>
                <a:sym typeface="Calibri"/>
              </a:rPr>
              <a:t>như Spytech SpyAgent, Power Spy, ACTIVTrak, Veriato 360, NetVizor, Activity Monitor, v.v.</a:t>
            </a:r>
            <a:endParaRPr sz="20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Sử dụng các công cụ thực thi từ xa như RemoteExe, PDQ Deploy, Dameware Remote Support, v.v. để cài đặt ứng dụng từ xa</a:t>
            </a:r>
            <a:endParaRPr sz="2000" b="0" i="0" u="none" strike="noStrike" cap="none">
              <a:solidFill>
                <a:schemeClr val="dk1"/>
              </a:solidFill>
              <a:latin typeface="Calibri"/>
              <a:ea typeface="Calibri"/>
              <a:cs typeface="Calibri"/>
              <a:sym typeface="Calibri"/>
            </a:endParaRPr>
          </a:p>
        </p:txBody>
      </p:sp>
      <p:pic>
        <p:nvPicPr>
          <p:cNvPr id="2831" name="Google Shape;2831;p166"/>
          <p:cNvPicPr preferRelativeResize="0"/>
          <p:nvPr/>
        </p:nvPicPr>
        <p:blipFill rotWithShape="1">
          <a:blip r:embed="rId3">
            <a:alphaModFix/>
          </a:blip>
          <a:srcRect/>
          <a:stretch/>
        </p:blipFill>
        <p:spPr>
          <a:xfrm>
            <a:off x="199441" y="936625"/>
            <a:ext cx="262664" cy="260350"/>
          </a:xfrm>
          <a:prstGeom prst="rect">
            <a:avLst/>
          </a:prstGeom>
          <a:noFill/>
          <a:ln>
            <a:noFill/>
          </a:ln>
        </p:spPr>
      </p:pic>
      <p:sp>
        <p:nvSpPr>
          <p:cNvPr id="2832" name="Google Shape;2832;p166"/>
          <p:cNvSpPr txBox="1"/>
          <p:nvPr/>
        </p:nvSpPr>
        <p:spPr>
          <a:xfrm>
            <a:off x="609600" y="882134"/>
            <a:ext cx="9491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Bắt đầu</a:t>
            </a:r>
            <a:endParaRPr sz="1800" b="1" i="0" u="none" strike="noStrike" cap="none">
              <a:solidFill>
                <a:srgbClr val="FF0000"/>
              </a:solidFill>
              <a:latin typeface="Calibri"/>
              <a:ea typeface="Calibri"/>
              <a:cs typeface="Calibri"/>
              <a:sym typeface="Calibri"/>
            </a:endParaRPr>
          </a:p>
        </p:txBody>
      </p:sp>
      <p:sp>
        <p:nvSpPr>
          <p:cNvPr id="2833" name="Google Shape;2833;p166"/>
          <p:cNvSpPr/>
          <p:nvPr/>
        </p:nvSpPr>
        <p:spPr>
          <a:xfrm>
            <a:off x="462105" y="1447800"/>
            <a:ext cx="2738295" cy="869060"/>
          </a:xfrm>
          <a:prstGeom prst="flowChartTerminator">
            <a:avLst/>
          </a:prstGeom>
          <a:solidFill>
            <a:srgbClr val="00B05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Kiểm tra xem phần mềm chống vi-rút đã được cài đặt và cập nhật chưa</a:t>
            </a:r>
            <a:endParaRPr sz="1800" b="0" i="0" u="none" strike="noStrike" cap="none">
              <a:solidFill>
                <a:schemeClr val="dk1"/>
              </a:solidFill>
              <a:latin typeface="Calibri"/>
              <a:ea typeface="Calibri"/>
              <a:cs typeface="Calibri"/>
              <a:sym typeface="Calibri"/>
            </a:endParaRPr>
          </a:p>
        </p:txBody>
      </p:sp>
      <p:cxnSp>
        <p:nvCxnSpPr>
          <p:cNvPr id="2834" name="Google Shape;2834;p166"/>
          <p:cNvCxnSpPr>
            <a:stCxn id="2832" idx="3"/>
            <a:endCxn id="2833" idx="0"/>
          </p:cNvCxnSpPr>
          <p:nvPr/>
        </p:nvCxnSpPr>
        <p:spPr>
          <a:xfrm>
            <a:off x="1558750" y="1066800"/>
            <a:ext cx="272400" cy="381000"/>
          </a:xfrm>
          <a:prstGeom prst="bentConnector2">
            <a:avLst/>
          </a:prstGeom>
          <a:noFill/>
          <a:ln w="9525" cap="flat" cmpd="sng">
            <a:solidFill>
              <a:schemeClr val="accent1"/>
            </a:solidFill>
            <a:prstDash val="dash"/>
            <a:round/>
            <a:headEnd type="none" w="sm" len="sm"/>
            <a:tailEnd type="stealth" w="med" len="med"/>
          </a:ln>
        </p:spPr>
      </p:cxnSp>
      <p:sp>
        <p:nvSpPr>
          <p:cNvPr id="2835" name="Google Shape;2835;p166"/>
          <p:cNvSpPr/>
          <p:nvPr/>
        </p:nvSpPr>
        <p:spPr>
          <a:xfrm>
            <a:off x="457201" y="4343400"/>
            <a:ext cx="2743200" cy="1066800"/>
          </a:xfrm>
          <a:prstGeom prst="rect">
            <a:avLst/>
          </a:prstGeom>
          <a:solidFill>
            <a:schemeClr val="accent6"/>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Kiểm tra xem </a:t>
            </a:r>
            <a:r>
              <a:rPr lang="en-US" sz="1800">
                <a:solidFill>
                  <a:schemeClr val="dk1"/>
                </a:solidFill>
                <a:latin typeface="Calibri"/>
                <a:ea typeface="Calibri"/>
                <a:cs typeface="Calibri"/>
                <a:sym typeface="Calibri"/>
              </a:rPr>
              <a:t>phần cứng hệ thống</a:t>
            </a:r>
            <a:r>
              <a:rPr lang="en-US" sz="1800" b="0" i="0" u="none" strike="noStrike" cap="none">
                <a:solidFill>
                  <a:schemeClr val="dk1"/>
                </a:solidFill>
                <a:latin typeface="Calibri"/>
                <a:ea typeface="Calibri"/>
                <a:cs typeface="Calibri"/>
                <a:sym typeface="Calibri"/>
              </a:rPr>
              <a:t> có được bảo mật trong môi trường bị khóa không</a:t>
            </a:r>
            <a:endParaRPr sz="1800" b="0" i="0" u="none" strike="noStrike" cap="none">
              <a:solidFill>
                <a:schemeClr val="dk1"/>
              </a:solidFill>
              <a:latin typeface="Calibri"/>
              <a:ea typeface="Calibri"/>
              <a:cs typeface="Calibri"/>
              <a:sym typeface="Calibri"/>
            </a:endParaRPr>
          </a:p>
        </p:txBody>
      </p:sp>
      <p:sp>
        <p:nvSpPr>
          <p:cNvPr id="2836" name="Google Shape;2836;p166"/>
          <p:cNvSpPr/>
          <p:nvPr/>
        </p:nvSpPr>
        <p:spPr>
          <a:xfrm>
            <a:off x="462105" y="5791200"/>
            <a:ext cx="2662095" cy="762000"/>
          </a:xfrm>
          <a:prstGeom prst="rect">
            <a:avLst/>
          </a:prstGeom>
          <a:solidFill>
            <a:schemeClr val="accent6"/>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Cố gắng sử dụng Keylogger</a:t>
            </a:r>
            <a:endParaRPr sz="1800" b="0" i="0" u="none" strike="noStrike" cap="none">
              <a:solidFill>
                <a:schemeClr val="dk1"/>
              </a:solidFill>
              <a:latin typeface="Calibri"/>
              <a:ea typeface="Calibri"/>
              <a:cs typeface="Calibri"/>
              <a:sym typeface="Calibri"/>
            </a:endParaRPr>
          </a:p>
        </p:txBody>
      </p:sp>
      <p:cxnSp>
        <p:nvCxnSpPr>
          <p:cNvPr id="2837" name="Google Shape;2837;p166"/>
          <p:cNvCxnSpPr>
            <a:stCxn id="2833" idx="2"/>
            <a:endCxn id="2838" idx="0"/>
          </p:cNvCxnSpPr>
          <p:nvPr/>
        </p:nvCxnSpPr>
        <p:spPr>
          <a:xfrm flipH="1">
            <a:off x="1828853" y="2316860"/>
            <a:ext cx="2400" cy="502500"/>
          </a:xfrm>
          <a:prstGeom prst="straightConnector1">
            <a:avLst/>
          </a:prstGeom>
          <a:noFill/>
          <a:ln w="9525" cap="flat" cmpd="sng">
            <a:solidFill>
              <a:srgbClr val="4A7DBA"/>
            </a:solidFill>
            <a:prstDash val="dash"/>
            <a:round/>
            <a:headEnd type="none" w="sm" len="sm"/>
            <a:tailEnd type="stealth" w="med" len="med"/>
          </a:ln>
        </p:spPr>
      </p:cxnSp>
      <p:cxnSp>
        <p:nvCxnSpPr>
          <p:cNvPr id="2839" name="Google Shape;2839;p166"/>
          <p:cNvCxnSpPr/>
          <p:nvPr/>
        </p:nvCxnSpPr>
        <p:spPr>
          <a:xfrm flipH="1">
            <a:off x="1845313" y="5462009"/>
            <a:ext cx="6998" cy="345233"/>
          </a:xfrm>
          <a:prstGeom prst="straightConnector1">
            <a:avLst/>
          </a:prstGeom>
          <a:noFill/>
          <a:ln w="9525" cap="flat" cmpd="sng">
            <a:solidFill>
              <a:srgbClr val="4A7DBA"/>
            </a:solidFill>
            <a:prstDash val="dash"/>
            <a:round/>
            <a:headEnd type="none" w="sm" len="sm"/>
            <a:tailEnd type="stealth" w="med" len="med"/>
          </a:ln>
        </p:spPr>
      </p:cxnSp>
      <p:cxnSp>
        <p:nvCxnSpPr>
          <p:cNvPr id="2840" name="Google Shape;2840;p166"/>
          <p:cNvCxnSpPr/>
          <p:nvPr/>
        </p:nvCxnSpPr>
        <p:spPr>
          <a:xfrm flipH="1">
            <a:off x="1793152" y="3886200"/>
            <a:ext cx="15916" cy="453353"/>
          </a:xfrm>
          <a:prstGeom prst="straightConnector1">
            <a:avLst/>
          </a:prstGeom>
          <a:noFill/>
          <a:ln w="9525" cap="flat" cmpd="sng">
            <a:solidFill>
              <a:srgbClr val="4A7DBA"/>
            </a:solidFill>
            <a:prstDash val="dash"/>
            <a:round/>
            <a:headEnd type="none" w="sm" len="sm"/>
            <a:tailEnd type="stealth" w="med" len="med"/>
          </a:ln>
        </p:spPr>
      </p:cxnSp>
      <p:sp>
        <p:nvSpPr>
          <p:cNvPr id="2841" name="Google Shape;2841;p166"/>
          <p:cNvSpPr/>
          <p:nvPr/>
        </p:nvSpPr>
        <p:spPr>
          <a:xfrm>
            <a:off x="3886200" y="5562600"/>
            <a:ext cx="2590800" cy="990600"/>
          </a:xfrm>
          <a:prstGeom prst="rect">
            <a:avLst/>
          </a:prstGeom>
          <a:solidFill>
            <a:schemeClr val="accent6"/>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Cố gắng sử dụng Phần mềm gián điệp</a:t>
            </a:r>
            <a:endParaRPr sz="1800" b="0" i="0" u="none" strike="noStrike" cap="none">
              <a:solidFill>
                <a:schemeClr val="dk1"/>
              </a:solidFill>
              <a:latin typeface="Calibri"/>
              <a:ea typeface="Calibri"/>
              <a:cs typeface="Calibri"/>
              <a:sym typeface="Calibri"/>
            </a:endParaRPr>
          </a:p>
        </p:txBody>
      </p:sp>
      <p:sp>
        <p:nvSpPr>
          <p:cNvPr id="2842" name="Google Shape;2842;p166"/>
          <p:cNvSpPr/>
          <p:nvPr/>
        </p:nvSpPr>
        <p:spPr>
          <a:xfrm>
            <a:off x="3886200" y="4112876"/>
            <a:ext cx="2590800" cy="1144924"/>
          </a:xfrm>
          <a:prstGeom prst="rect">
            <a:avLst/>
          </a:prstGeom>
          <a:solidFill>
            <a:schemeClr val="accent6"/>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Sử dụng các công cụ để thực hiện từ xa</a:t>
            </a:r>
            <a:endParaRPr sz="1800" b="0" i="0" u="none" strike="noStrike" cap="none">
              <a:solidFill>
                <a:schemeClr val="dk1"/>
              </a:solidFill>
              <a:latin typeface="Calibri"/>
              <a:ea typeface="Calibri"/>
              <a:cs typeface="Calibri"/>
              <a:sym typeface="Calibri"/>
            </a:endParaRPr>
          </a:p>
        </p:txBody>
      </p:sp>
      <p:sp>
        <p:nvSpPr>
          <p:cNvPr id="2838" name="Google Shape;2838;p166"/>
          <p:cNvSpPr/>
          <p:nvPr/>
        </p:nvSpPr>
        <p:spPr>
          <a:xfrm>
            <a:off x="457200" y="2819399"/>
            <a:ext cx="2743200" cy="1107233"/>
          </a:xfrm>
          <a:prstGeom prst="rect">
            <a:avLst/>
          </a:prstGeom>
          <a:solidFill>
            <a:schemeClr val="accent6"/>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i="0" u="none" strike="noStrike" cap="none">
                <a:solidFill>
                  <a:schemeClr val="dk1"/>
                </a:solidFill>
                <a:latin typeface="Calibri"/>
                <a:ea typeface="Calibri"/>
                <a:cs typeface="Calibri"/>
                <a:sym typeface="Calibri"/>
              </a:rPr>
              <a:t>Kiểm tra xem phần mềm tường lửa và phần mềm chống keylogging đã được cài đặt chưa</a:t>
            </a:r>
            <a:endParaRPr sz="1800" i="0" u="none" strike="noStrike" cap="none">
              <a:solidFill>
                <a:schemeClr val="dk1"/>
              </a:solidFill>
              <a:latin typeface="Calibri"/>
              <a:ea typeface="Calibri"/>
              <a:cs typeface="Calibri"/>
              <a:sym typeface="Calibri"/>
            </a:endParaRPr>
          </a:p>
        </p:txBody>
      </p:sp>
      <p:cxnSp>
        <p:nvCxnSpPr>
          <p:cNvPr id="2843" name="Google Shape;2843;p166"/>
          <p:cNvCxnSpPr/>
          <p:nvPr/>
        </p:nvCxnSpPr>
        <p:spPr>
          <a:xfrm>
            <a:off x="3124200" y="6172200"/>
            <a:ext cx="762000" cy="0"/>
          </a:xfrm>
          <a:prstGeom prst="straightConnector1">
            <a:avLst/>
          </a:prstGeom>
          <a:noFill/>
          <a:ln w="9525" cap="flat" cmpd="sng">
            <a:solidFill>
              <a:srgbClr val="4A7DBA"/>
            </a:solidFill>
            <a:prstDash val="dash"/>
            <a:round/>
            <a:headEnd type="none" w="sm" len="sm"/>
            <a:tailEnd type="stealth" w="med" len="med"/>
          </a:ln>
        </p:spPr>
      </p:cxnSp>
      <p:cxnSp>
        <p:nvCxnSpPr>
          <p:cNvPr id="2844" name="Google Shape;2844;p166"/>
          <p:cNvCxnSpPr/>
          <p:nvPr/>
        </p:nvCxnSpPr>
        <p:spPr>
          <a:xfrm rot="10800000">
            <a:off x="5181600" y="5257800"/>
            <a:ext cx="0" cy="304800"/>
          </a:xfrm>
          <a:prstGeom prst="straightConnector1">
            <a:avLst/>
          </a:prstGeom>
          <a:noFill/>
          <a:ln w="9525" cap="flat" cmpd="sng">
            <a:solidFill>
              <a:schemeClr val="accent1"/>
            </a:solidFill>
            <a:prstDash val="dash"/>
            <a:round/>
            <a:headEnd type="none" w="sm" len="sm"/>
            <a:tailEnd type="stealth" w="med" len="med"/>
          </a:ln>
        </p:spPr>
      </p:cxnSp>
      <p:pic>
        <p:nvPicPr>
          <p:cNvPr id="2845" name="Google Shape;2845;p166" descr="Icons là gì? Ý nghĩa, cách sử dụng icons trong thiết kế web"/>
          <p:cNvPicPr preferRelativeResize="0"/>
          <p:nvPr/>
        </p:nvPicPr>
        <p:blipFill rotWithShape="1">
          <a:blip r:embed="rId4">
            <a:alphaModFix/>
          </a:blip>
          <a:srcRect/>
          <a:stretch/>
        </p:blipFill>
        <p:spPr>
          <a:xfrm>
            <a:off x="4876800" y="1833034"/>
            <a:ext cx="876300" cy="876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167"/>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Ẩn tệp</a:t>
            </a:r>
            <a:endParaRPr>
              <a:latin typeface="Arial"/>
              <a:ea typeface="Arial"/>
              <a:cs typeface="Arial"/>
              <a:sym typeface="Arial"/>
            </a:endParaRPr>
          </a:p>
        </p:txBody>
      </p:sp>
      <p:sp>
        <p:nvSpPr>
          <p:cNvPr id="2852" name="Google Shape;2852;p16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105</a:t>
            </a:fld>
            <a:endParaRPr/>
          </a:p>
        </p:txBody>
      </p:sp>
      <p:sp>
        <p:nvSpPr>
          <p:cNvPr id="2853" name="Google Shape;2853;p167"/>
          <p:cNvSpPr txBox="1"/>
          <p:nvPr/>
        </p:nvSpPr>
        <p:spPr>
          <a:xfrm>
            <a:off x="7315200" y="859334"/>
            <a:ext cx="4343400" cy="5695200"/>
          </a:xfrm>
          <a:prstGeom prst="rect">
            <a:avLst/>
          </a:prstGeom>
          <a:solidFill>
            <a:srgbClr val="FBD4B4"/>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400"/>
              <a:buChar char="•"/>
            </a:pPr>
            <a:r>
              <a:rPr lang="en-US" sz="1400" i="0" u="none" strike="noStrike" cap="none">
                <a:solidFill>
                  <a:schemeClr val="dk1"/>
                </a:solidFill>
              </a:rPr>
              <a:t>Cố gắng cài đặt rootkit trong hệ thống </a:t>
            </a:r>
            <a:r>
              <a:rPr lang="en-US">
                <a:solidFill>
                  <a:schemeClr val="dk1"/>
                </a:solidFill>
              </a:rPr>
              <a:t>mục tiêu</a:t>
            </a:r>
            <a:r>
              <a:rPr lang="en-US" sz="1400" i="0" u="none" strike="noStrike" cap="none">
                <a:solidFill>
                  <a:schemeClr val="dk1"/>
                </a:solidFill>
              </a:rPr>
              <a:t> để </a:t>
            </a:r>
            <a:r>
              <a:rPr lang="en-US" sz="1400" i="0" u="none" strike="noStrike" cap="none">
                <a:solidFill>
                  <a:srgbClr val="FF0000"/>
                </a:solidFill>
              </a:rPr>
              <a:t>duy trì quyền truy cập ẩn</a:t>
            </a:r>
            <a:endParaRPr sz="1400" i="0" u="none" strike="noStrike" cap="none">
              <a:solidFill>
                <a:srgbClr val="FF0000"/>
              </a:solidFill>
            </a:endParaRPr>
          </a:p>
          <a:p>
            <a:pPr marL="285750" marR="0" lvl="0" indent="-285750" algn="l" rtl="0">
              <a:lnSpc>
                <a:spcPct val="100000"/>
              </a:lnSpc>
              <a:spcBef>
                <a:spcPts val="0"/>
              </a:spcBef>
              <a:spcAft>
                <a:spcPts val="0"/>
              </a:spcAft>
              <a:buClr>
                <a:schemeClr val="dk1"/>
              </a:buClr>
              <a:buSzPts val="1400"/>
              <a:buChar char="•"/>
            </a:pPr>
            <a:r>
              <a:rPr lang="en-US" sz="1400" i="0" u="none" strike="noStrike" cap="none">
                <a:solidFill>
                  <a:schemeClr val="dk1"/>
                </a:solidFill>
              </a:rPr>
              <a:t>Thực hiện các kỹ thuật phát hiện dựa trên tính toàn vẹn, phát hiện dựa trên chữ ký, phát hiện dựa trên góc nhìn chéo và phát hiện theo phương pháp Heuristic để </a:t>
            </a:r>
            <a:r>
              <a:rPr lang="en-US" sz="1400" i="0" u="none" strike="noStrike" cap="none">
                <a:solidFill>
                  <a:srgbClr val="FF0000"/>
                </a:solidFill>
              </a:rPr>
              <a:t>phát hiện rootkit</a:t>
            </a:r>
            <a:endParaRPr sz="1400" i="0" u="none" strike="noStrike" cap="none">
              <a:solidFill>
                <a:srgbClr val="FF0000"/>
              </a:solidFill>
            </a:endParaRPr>
          </a:p>
          <a:p>
            <a:pPr marL="285750" marR="0" lvl="0" indent="-285750" algn="l" rtl="0">
              <a:lnSpc>
                <a:spcPct val="100000"/>
              </a:lnSpc>
              <a:spcBef>
                <a:spcPts val="0"/>
              </a:spcBef>
              <a:spcAft>
                <a:spcPts val="0"/>
              </a:spcAft>
              <a:buClr>
                <a:schemeClr val="dk1"/>
              </a:buClr>
              <a:buSzPts val="1400"/>
              <a:buChar char="•"/>
            </a:pPr>
            <a:r>
              <a:rPr lang="en-US" sz="1400" i="0" u="none" strike="noStrike" cap="none">
                <a:solidFill>
                  <a:schemeClr val="dk1"/>
                </a:solidFill>
              </a:rPr>
              <a:t>Sử dụng </a:t>
            </a:r>
            <a:r>
              <a:rPr lang="en-US" sz="1400" i="0" u="none" strike="noStrike" cap="none">
                <a:solidFill>
                  <a:srgbClr val="FF0000"/>
                </a:solidFill>
              </a:rPr>
              <a:t>các phần mềm chống rootkit </a:t>
            </a:r>
            <a:r>
              <a:rPr lang="en-US" sz="1400" i="0" u="none" strike="noStrike" cap="none">
                <a:solidFill>
                  <a:schemeClr val="dk1"/>
                </a:solidFill>
              </a:rPr>
              <a:t>như Stinger, Avast Rootkit, TDSSKiller, Malwarebytes Anti-Rootkit, Rootkit Buster, v.v. để phát hiện rootkit</a:t>
            </a:r>
            <a:endParaRPr sz="1400" i="0" u="none" strike="noStrike" cap="none">
              <a:solidFill>
                <a:schemeClr val="dk1"/>
              </a:solidFill>
            </a:endParaRPr>
          </a:p>
          <a:p>
            <a:pPr marL="285750" marR="0" lvl="0" indent="-285750" algn="l" rtl="0">
              <a:lnSpc>
                <a:spcPct val="100000"/>
              </a:lnSpc>
              <a:spcBef>
                <a:spcPts val="0"/>
              </a:spcBef>
              <a:spcAft>
                <a:spcPts val="0"/>
              </a:spcAft>
              <a:buClr>
                <a:schemeClr val="dk1"/>
              </a:buClr>
              <a:buSzPts val="1400"/>
              <a:buChar char="•"/>
            </a:pPr>
            <a:r>
              <a:rPr lang="en-US" sz="1400" i="0" u="none" strike="noStrike" cap="none">
                <a:solidFill>
                  <a:schemeClr val="dk1"/>
                </a:solidFill>
              </a:rPr>
              <a:t>Sử dụng Dòng dữ liệu thay thế NTFS (ADS) để </a:t>
            </a:r>
            <a:r>
              <a:rPr lang="en-US" sz="1400" i="0" u="none" strike="noStrike" cap="none">
                <a:solidFill>
                  <a:srgbClr val="FF0000"/>
                </a:solidFill>
              </a:rPr>
              <a:t>đưa mã độc hại </a:t>
            </a:r>
            <a:r>
              <a:rPr lang="en-US" sz="1400" i="0" u="none" strike="noStrike" cap="none">
                <a:solidFill>
                  <a:schemeClr val="dk1"/>
                </a:solidFill>
              </a:rPr>
              <a:t>vào hệ thống bị vi phạm và thực thi chúng mà người dùng không phát hiện được</a:t>
            </a:r>
            <a:endParaRPr sz="1400" i="0" u="none" strike="noStrike" cap="none">
              <a:solidFill>
                <a:schemeClr val="dk1"/>
              </a:solidFill>
            </a:endParaRPr>
          </a:p>
          <a:p>
            <a:pPr marL="285750" marR="0" lvl="0" indent="-285750" algn="l" rtl="0">
              <a:lnSpc>
                <a:spcPct val="100000"/>
              </a:lnSpc>
              <a:spcBef>
                <a:spcPts val="0"/>
              </a:spcBef>
              <a:spcAft>
                <a:spcPts val="0"/>
              </a:spcAft>
              <a:buClr>
                <a:srgbClr val="FF0000"/>
              </a:buClr>
              <a:buSzPts val="1400"/>
              <a:buChar char="•"/>
            </a:pPr>
            <a:r>
              <a:rPr lang="en-US" sz="1400" i="0" u="none" strike="noStrike" cap="none">
                <a:solidFill>
                  <a:srgbClr val="FF0000"/>
                </a:solidFill>
              </a:rPr>
              <a:t>Trình phát hiện luồng NTFS </a:t>
            </a:r>
            <a:r>
              <a:rPr lang="en-US" sz="1400" i="0" u="none" strike="noStrike" cap="none">
                <a:solidFill>
                  <a:schemeClr val="dk1"/>
                </a:solidFill>
              </a:rPr>
              <a:t>của người dùng như StreamArmor, Trình phát hiện luồng, Bộ công cụ pháp y, Trình quản lý ADS, v.v. để phát hiện luồng NTFS-ADS</a:t>
            </a:r>
            <a:endParaRPr sz="1400" i="0" u="none" strike="noStrike" cap="none">
              <a:solidFill>
                <a:schemeClr val="dk1"/>
              </a:solidFill>
            </a:endParaRPr>
          </a:p>
          <a:p>
            <a:pPr marL="285750" marR="0" lvl="0" indent="-285750" algn="l" rtl="0">
              <a:lnSpc>
                <a:spcPct val="100000"/>
              </a:lnSpc>
              <a:spcBef>
                <a:spcPts val="0"/>
              </a:spcBef>
              <a:spcAft>
                <a:spcPts val="0"/>
              </a:spcAft>
              <a:buClr>
                <a:schemeClr val="dk1"/>
              </a:buClr>
              <a:buSzPts val="1400"/>
              <a:buChar char="•"/>
            </a:pPr>
            <a:r>
              <a:rPr lang="en-US" sz="1400" i="0" u="none" strike="noStrike" cap="none">
                <a:solidFill>
                  <a:schemeClr val="dk1"/>
                </a:solidFill>
              </a:rPr>
              <a:t>Sử dụng kỹ thuật steganography để </a:t>
            </a:r>
            <a:r>
              <a:rPr lang="en-US" sz="1400" i="0" u="none" strike="noStrike" cap="none">
                <a:solidFill>
                  <a:srgbClr val="FF0000"/>
                </a:solidFill>
              </a:rPr>
              <a:t>ẩn thông điệp bí mật </a:t>
            </a:r>
            <a:r>
              <a:rPr lang="en-US" sz="1400" i="0" u="none" strike="noStrike" cap="none">
                <a:solidFill>
                  <a:schemeClr val="dk1"/>
                </a:solidFill>
              </a:rPr>
              <a:t>trong một tin nhắn thông thường và trích xuất nó tại đích để duy trì tính bảo mật của dữ liệu</a:t>
            </a:r>
            <a:endParaRPr sz="1400" i="0" u="none" strike="noStrike" cap="none">
              <a:solidFill>
                <a:schemeClr val="dk1"/>
              </a:solidFill>
            </a:endParaRPr>
          </a:p>
          <a:p>
            <a:pPr marL="285750" marR="0" lvl="0" indent="-285750" algn="l" rtl="0">
              <a:lnSpc>
                <a:spcPct val="100000"/>
              </a:lnSpc>
              <a:spcBef>
                <a:spcPts val="0"/>
              </a:spcBef>
              <a:spcAft>
                <a:spcPts val="0"/>
              </a:spcAft>
              <a:buClr>
                <a:schemeClr val="dk1"/>
              </a:buClr>
              <a:buSzPts val="1400"/>
              <a:buChar char="•"/>
            </a:pPr>
            <a:r>
              <a:rPr lang="en-US" sz="1400" i="0" u="none" strike="noStrike" cap="none">
                <a:solidFill>
                  <a:schemeClr val="dk1"/>
                </a:solidFill>
              </a:rPr>
              <a:t>Sử dụng </a:t>
            </a:r>
            <a:r>
              <a:rPr lang="en-US" sz="1400" i="0" u="none" strike="noStrike" cap="none">
                <a:solidFill>
                  <a:srgbClr val="FF0000"/>
                </a:solidFill>
              </a:rPr>
              <a:t>các công cụ phát hiện mật mã </a:t>
            </a:r>
            <a:r>
              <a:rPr lang="en-US" sz="1400" i="0" u="none" strike="noStrike" cap="none">
                <a:solidFill>
                  <a:schemeClr val="dk1"/>
                </a:solidFill>
              </a:rPr>
              <a:t>như Gargoyle Investigator Forensic Pro, SteAlyzerSS, Steganography Studio, StegAlyzerAS, v.v. để thực hiện phân tích mật mã</a:t>
            </a:r>
            <a:endParaRPr sz="1400" i="0" u="none" strike="noStrike" cap="none">
              <a:solidFill>
                <a:schemeClr val="dk1"/>
              </a:solidFill>
            </a:endParaRPr>
          </a:p>
        </p:txBody>
      </p:sp>
      <p:pic>
        <p:nvPicPr>
          <p:cNvPr id="2854" name="Google Shape;2854;p167"/>
          <p:cNvPicPr preferRelativeResize="0"/>
          <p:nvPr/>
        </p:nvPicPr>
        <p:blipFill rotWithShape="1">
          <a:blip r:embed="rId3">
            <a:alphaModFix/>
          </a:blip>
          <a:srcRect/>
          <a:stretch/>
        </p:blipFill>
        <p:spPr>
          <a:xfrm>
            <a:off x="199441" y="936625"/>
            <a:ext cx="262664" cy="260350"/>
          </a:xfrm>
          <a:prstGeom prst="rect">
            <a:avLst/>
          </a:prstGeom>
          <a:noFill/>
          <a:ln>
            <a:noFill/>
          </a:ln>
        </p:spPr>
      </p:pic>
      <p:sp>
        <p:nvSpPr>
          <p:cNvPr id="2855" name="Google Shape;2855;p167"/>
          <p:cNvSpPr txBox="1"/>
          <p:nvPr/>
        </p:nvSpPr>
        <p:spPr>
          <a:xfrm>
            <a:off x="609600" y="882134"/>
            <a:ext cx="9491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Bắt đầu</a:t>
            </a:r>
            <a:endParaRPr sz="1800" b="1" i="0" u="none" strike="noStrike" cap="none">
              <a:solidFill>
                <a:srgbClr val="FF0000"/>
              </a:solidFill>
              <a:latin typeface="Calibri"/>
              <a:ea typeface="Calibri"/>
              <a:cs typeface="Calibri"/>
              <a:sym typeface="Calibri"/>
            </a:endParaRPr>
          </a:p>
        </p:txBody>
      </p:sp>
      <p:sp>
        <p:nvSpPr>
          <p:cNvPr id="2856" name="Google Shape;2856;p167"/>
          <p:cNvSpPr/>
          <p:nvPr/>
        </p:nvSpPr>
        <p:spPr>
          <a:xfrm>
            <a:off x="462105" y="1447800"/>
            <a:ext cx="2738295" cy="869060"/>
          </a:xfrm>
          <a:prstGeom prst="flowChartTerminator">
            <a:avLst/>
          </a:prstGeom>
          <a:solidFill>
            <a:srgbClr val="00B05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Calibri"/>
                <a:ea typeface="Calibri"/>
                <a:cs typeface="Calibri"/>
                <a:sym typeface="Calibri"/>
              </a:rPr>
              <a:t>Cố gắng cài đặt rootkit trong hệ thống đích</a:t>
            </a:r>
            <a:endParaRPr sz="1900" b="0" i="0" u="none" strike="noStrike" cap="none">
              <a:solidFill>
                <a:schemeClr val="dk1"/>
              </a:solidFill>
              <a:latin typeface="Calibri"/>
              <a:ea typeface="Calibri"/>
              <a:cs typeface="Calibri"/>
              <a:sym typeface="Calibri"/>
            </a:endParaRPr>
          </a:p>
        </p:txBody>
      </p:sp>
      <p:sp>
        <p:nvSpPr>
          <p:cNvPr id="2857" name="Google Shape;2857;p167"/>
          <p:cNvSpPr/>
          <p:nvPr/>
        </p:nvSpPr>
        <p:spPr>
          <a:xfrm>
            <a:off x="462105" y="3890497"/>
            <a:ext cx="2662095" cy="681503"/>
          </a:xfrm>
          <a:prstGeom prst="rect">
            <a:avLst/>
          </a:prstGeom>
          <a:solidFill>
            <a:srgbClr val="B2A0C7"/>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Calibri"/>
                <a:ea typeface="Calibri"/>
                <a:cs typeface="Calibri"/>
                <a:sym typeface="Calibri"/>
              </a:rPr>
              <a:t>Thực hiện kỹ thuật phát hiện dựa trên chữ ký</a:t>
            </a:r>
            <a:endParaRPr sz="1900" b="0" i="0" u="none" strike="noStrike" cap="none">
              <a:solidFill>
                <a:schemeClr val="dk1"/>
              </a:solidFill>
              <a:latin typeface="Calibri"/>
              <a:ea typeface="Calibri"/>
              <a:cs typeface="Calibri"/>
              <a:sym typeface="Calibri"/>
            </a:endParaRPr>
          </a:p>
        </p:txBody>
      </p:sp>
      <p:sp>
        <p:nvSpPr>
          <p:cNvPr id="2858" name="Google Shape;2858;p167"/>
          <p:cNvSpPr/>
          <p:nvPr/>
        </p:nvSpPr>
        <p:spPr>
          <a:xfrm>
            <a:off x="462105" y="4937243"/>
            <a:ext cx="2662095" cy="853957"/>
          </a:xfrm>
          <a:prstGeom prst="rect">
            <a:avLst/>
          </a:prstGeom>
          <a:solidFill>
            <a:srgbClr val="B2A0C7"/>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Calibri"/>
                <a:ea typeface="Calibri"/>
                <a:cs typeface="Calibri"/>
                <a:sym typeface="Calibri"/>
              </a:rPr>
              <a:t>Thực hiện kỹ thuật phát hiện dựa trên chế độ xem chéo</a:t>
            </a:r>
            <a:endParaRPr sz="1900" b="0" i="0" u="none" strike="noStrike" cap="none">
              <a:solidFill>
                <a:schemeClr val="dk1"/>
              </a:solidFill>
              <a:latin typeface="Calibri"/>
              <a:ea typeface="Calibri"/>
              <a:cs typeface="Calibri"/>
              <a:sym typeface="Calibri"/>
            </a:endParaRPr>
          </a:p>
        </p:txBody>
      </p:sp>
      <p:cxnSp>
        <p:nvCxnSpPr>
          <p:cNvPr id="2859" name="Google Shape;2859;p167"/>
          <p:cNvCxnSpPr/>
          <p:nvPr/>
        </p:nvCxnSpPr>
        <p:spPr>
          <a:xfrm flipH="1">
            <a:off x="1773097" y="2362200"/>
            <a:ext cx="6998" cy="345233"/>
          </a:xfrm>
          <a:prstGeom prst="straightConnector1">
            <a:avLst/>
          </a:prstGeom>
          <a:noFill/>
          <a:ln w="9525" cap="flat" cmpd="sng">
            <a:solidFill>
              <a:srgbClr val="4A7DBA"/>
            </a:solidFill>
            <a:prstDash val="dash"/>
            <a:round/>
            <a:headEnd type="none" w="sm" len="sm"/>
            <a:tailEnd type="stealth" w="med" len="med"/>
          </a:ln>
        </p:spPr>
      </p:cxnSp>
      <p:cxnSp>
        <p:nvCxnSpPr>
          <p:cNvPr id="2860" name="Google Shape;2860;p167"/>
          <p:cNvCxnSpPr/>
          <p:nvPr/>
        </p:nvCxnSpPr>
        <p:spPr>
          <a:xfrm flipH="1">
            <a:off x="1786089" y="3545264"/>
            <a:ext cx="6998" cy="345233"/>
          </a:xfrm>
          <a:prstGeom prst="straightConnector1">
            <a:avLst/>
          </a:prstGeom>
          <a:noFill/>
          <a:ln w="9525" cap="flat" cmpd="sng">
            <a:solidFill>
              <a:srgbClr val="4A7DBA"/>
            </a:solidFill>
            <a:prstDash val="dash"/>
            <a:round/>
            <a:headEnd type="none" w="sm" len="sm"/>
            <a:tailEnd type="stealth" w="med" len="med"/>
          </a:ln>
        </p:spPr>
      </p:cxnSp>
      <p:sp>
        <p:nvSpPr>
          <p:cNvPr id="2861" name="Google Shape;2861;p167"/>
          <p:cNvSpPr/>
          <p:nvPr/>
        </p:nvSpPr>
        <p:spPr>
          <a:xfrm>
            <a:off x="462104" y="6096000"/>
            <a:ext cx="2662096" cy="609600"/>
          </a:xfrm>
          <a:prstGeom prst="rect">
            <a:avLst/>
          </a:prstGeom>
          <a:solidFill>
            <a:srgbClr val="B2A0C7"/>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Calibri"/>
                <a:ea typeface="Calibri"/>
                <a:cs typeface="Calibri"/>
                <a:sym typeface="Calibri"/>
              </a:rPr>
              <a:t>Thực hiện kỹ thuật phát hiện Heuristic</a:t>
            </a:r>
            <a:endParaRPr sz="1900" b="0" i="0" u="none" strike="noStrike" cap="none">
              <a:solidFill>
                <a:schemeClr val="dk1"/>
              </a:solidFill>
              <a:latin typeface="Calibri"/>
              <a:ea typeface="Calibri"/>
              <a:cs typeface="Calibri"/>
              <a:sym typeface="Calibri"/>
            </a:endParaRPr>
          </a:p>
        </p:txBody>
      </p:sp>
      <p:sp>
        <p:nvSpPr>
          <p:cNvPr id="2862" name="Google Shape;2862;p167"/>
          <p:cNvSpPr/>
          <p:nvPr/>
        </p:nvSpPr>
        <p:spPr>
          <a:xfrm>
            <a:off x="3886200" y="5638800"/>
            <a:ext cx="2819400" cy="1143000"/>
          </a:xfrm>
          <a:prstGeom prst="rect">
            <a:avLst/>
          </a:prstGeom>
          <a:solidFill>
            <a:srgbClr val="B2A0C7"/>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Kiểm tra xem phần mềm chống vi-rút và phần mềm chống phần mềm gián điệp có được cập nhật thường xuyên không</a:t>
            </a:r>
            <a:endParaRPr sz="1600" b="0" i="0" u="none" strike="noStrike" cap="none">
              <a:solidFill>
                <a:schemeClr val="dk1"/>
              </a:solidFill>
              <a:latin typeface="Calibri"/>
              <a:ea typeface="Calibri"/>
              <a:cs typeface="Calibri"/>
              <a:sym typeface="Calibri"/>
            </a:endParaRPr>
          </a:p>
        </p:txBody>
      </p:sp>
      <p:sp>
        <p:nvSpPr>
          <p:cNvPr id="2863" name="Google Shape;2863;p167"/>
          <p:cNvSpPr/>
          <p:nvPr/>
        </p:nvSpPr>
        <p:spPr>
          <a:xfrm>
            <a:off x="462103" y="2707884"/>
            <a:ext cx="2662095" cy="873516"/>
          </a:xfrm>
          <a:prstGeom prst="rect">
            <a:avLst/>
          </a:prstGeom>
          <a:solidFill>
            <a:srgbClr val="B2A0C7"/>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Calibri"/>
                <a:ea typeface="Calibri"/>
                <a:cs typeface="Calibri"/>
                <a:sym typeface="Calibri"/>
              </a:rPr>
              <a:t>Thực hiện kỹ thuật phát hiện dựa trên tính toàn vẹn</a:t>
            </a:r>
            <a:endParaRPr sz="1900" b="0" i="0" u="none" strike="noStrike" cap="none">
              <a:solidFill>
                <a:schemeClr val="dk1"/>
              </a:solidFill>
              <a:latin typeface="Calibri"/>
              <a:ea typeface="Calibri"/>
              <a:cs typeface="Calibri"/>
              <a:sym typeface="Calibri"/>
            </a:endParaRPr>
          </a:p>
        </p:txBody>
      </p:sp>
      <p:cxnSp>
        <p:nvCxnSpPr>
          <p:cNvPr id="2864" name="Google Shape;2864;p167"/>
          <p:cNvCxnSpPr>
            <a:stCxn id="2861" idx="3"/>
          </p:cNvCxnSpPr>
          <p:nvPr/>
        </p:nvCxnSpPr>
        <p:spPr>
          <a:xfrm>
            <a:off x="3124200" y="6400800"/>
            <a:ext cx="733800" cy="0"/>
          </a:xfrm>
          <a:prstGeom prst="straightConnector1">
            <a:avLst/>
          </a:prstGeom>
          <a:noFill/>
          <a:ln w="9525" cap="flat" cmpd="sng">
            <a:solidFill>
              <a:srgbClr val="4A7DBA"/>
            </a:solidFill>
            <a:prstDash val="dash"/>
            <a:round/>
            <a:headEnd type="none" w="sm" len="sm"/>
            <a:tailEnd type="stealth" w="med" len="med"/>
          </a:ln>
        </p:spPr>
      </p:cxnSp>
      <p:cxnSp>
        <p:nvCxnSpPr>
          <p:cNvPr id="2865" name="Google Shape;2865;p167"/>
          <p:cNvCxnSpPr/>
          <p:nvPr/>
        </p:nvCxnSpPr>
        <p:spPr>
          <a:xfrm rot="10800000">
            <a:off x="5281863" y="5257800"/>
            <a:ext cx="0" cy="304800"/>
          </a:xfrm>
          <a:prstGeom prst="straightConnector1">
            <a:avLst/>
          </a:prstGeom>
          <a:noFill/>
          <a:ln w="9525" cap="flat" cmpd="sng">
            <a:solidFill>
              <a:schemeClr val="accent1"/>
            </a:solidFill>
            <a:prstDash val="dash"/>
            <a:round/>
            <a:headEnd type="none" w="sm" len="sm"/>
            <a:tailEnd type="stealth" w="med" len="med"/>
          </a:ln>
        </p:spPr>
      </p:cxnSp>
      <p:cxnSp>
        <p:nvCxnSpPr>
          <p:cNvPr id="2866" name="Google Shape;2866;p167"/>
          <p:cNvCxnSpPr/>
          <p:nvPr/>
        </p:nvCxnSpPr>
        <p:spPr>
          <a:xfrm rot="10800000">
            <a:off x="5233099" y="2012060"/>
            <a:ext cx="0" cy="304800"/>
          </a:xfrm>
          <a:prstGeom prst="straightConnector1">
            <a:avLst/>
          </a:prstGeom>
          <a:noFill/>
          <a:ln w="9525" cap="flat" cmpd="sng">
            <a:solidFill>
              <a:schemeClr val="accent1"/>
            </a:solidFill>
            <a:prstDash val="dash"/>
            <a:round/>
            <a:headEnd type="none" w="sm" len="sm"/>
            <a:tailEnd type="stealth" w="med" len="med"/>
          </a:ln>
        </p:spPr>
      </p:cxnSp>
      <p:sp>
        <p:nvSpPr>
          <p:cNvPr id="2867" name="Google Shape;2867;p167"/>
          <p:cNvSpPr/>
          <p:nvPr/>
        </p:nvSpPr>
        <p:spPr>
          <a:xfrm>
            <a:off x="3886200" y="4495800"/>
            <a:ext cx="2819400" cy="762000"/>
          </a:xfrm>
          <a:prstGeom prst="rect">
            <a:avLst/>
          </a:prstGeom>
          <a:solidFill>
            <a:srgbClr val="B2A0C7"/>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Kiểm tra xem các bản vá cho hệ điều hành và ứng dụng có được cập nhật hay không</a:t>
            </a:r>
            <a:endParaRPr sz="1600" b="0" i="0" u="none" strike="noStrike" cap="none">
              <a:solidFill>
                <a:schemeClr val="dk1"/>
              </a:solidFill>
              <a:latin typeface="Calibri"/>
              <a:ea typeface="Calibri"/>
              <a:cs typeface="Calibri"/>
              <a:sym typeface="Calibri"/>
            </a:endParaRPr>
          </a:p>
        </p:txBody>
      </p:sp>
      <p:sp>
        <p:nvSpPr>
          <p:cNvPr id="2868" name="Google Shape;2868;p167"/>
          <p:cNvSpPr/>
          <p:nvPr/>
        </p:nvSpPr>
        <p:spPr>
          <a:xfrm>
            <a:off x="3886200" y="3276600"/>
            <a:ext cx="2819400" cy="834190"/>
          </a:xfrm>
          <a:prstGeom prst="rect">
            <a:avLst/>
          </a:prstGeom>
          <a:solidFill>
            <a:srgbClr val="B2A0C7"/>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Calibri"/>
                <a:ea typeface="Calibri"/>
                <a:cs typeface="Calibri"/>
                <a:sym typeface="Calibri"/>
              </a:rPr>
              <a:t>Sử dụng luồng ẩn Windows (NTPS-ADS) để đưa mã độc hại vào</a:t>
            </a:r>
            <a:endParaRPr sz="1900" b="0" i="0" u="none" strike="noStrike" cap="none">
              <a:solidFill>
                <a:schemeClr val="dk1"/>
              </a:solidFill>
              <a:latin typeface="Calibri"/>
              <a:ea typeface="Calibri"/>
              <a:cs typeface="Calibri"/>
              <a:sym typeface="Calibri"/>
            </a:endParaRPr>
          </a:p>
        </p:txBody>
      </p:sp>
      <p:sp>
        <p:nvSpPr>
          <p:cNvPr id="2869" name="Google Shape;2869;p167"/>
          <p:cNvSpPr/>
          <p:nvPr/>
        </p:nvSpPr>
        <p:spPr>
          <a:xfrm>
            <a:off x="3886200" y="2362200"/>
            <a:ext cx="2819400" cy="565489"/>
          </a:xfrm>
          <a:prstGeom prst="rect">
            <a:avLst/>
          </a:prstGeom>
          <a:solidFill>
            <a:srgbClr val="B2A0C7"/>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Calibri"/>
                <a:ea typeface="Calibri"/>
                <a:cs typeface="Calibri"/>
                <a:sym typeface="Calibri"/>
              </a:rPr>
              <a:t>Sử dụng steganography để ẩn tin nhắn bí mật</a:t>
            </a:r>
            <a:endParaRPr sz="1900" b="0" i="0" u="none" strike="noStrike" cap="none">
              <a:solidFill>
                <a:schemeClr val="dk1"/>
              </a:solidFill>
              <a:latin typeface="Calibri"/>
              <a:ea typeface="Calibri"/>
              <a:cs typeface="Calibri"/>
              <a:sym typeface="Calibri"/>
            </a:endParaRPr>
          </a:p>
        </p:txBody>
      </p:sp>
      <p:sp>
        <p:nvSpPr>
          <p:cNvPr id="2870" name="Google Shape;2870;p167"/>
          <p:cNvSpPr/>
          <p:nvPr/>
        </p:nvSpPr>
        <p:spPr>
          <a:xfrm>
            <a:off x="3858126" y="1371600"/>
            <a:ext cx="2847474" cy="630431"/>
          </a:xfrm>
          <a:prstGeom prst="rect">
            <a:avLst/>
          </a:prstGeom>
          <a:solidFill>
            <a:srgbClr val="B2A0C7"/>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Calibri"/>
                <a:ea typeface="Calibri"/>
                <a:cs typeface="Calibri"/>
                <a:sym typeface="Calibri"/>
              </a:rPr>
              <a:t>Thực hiện kỹ thuật phân tích mật mã</a:t>
            </a:r>
            <a:endParaRPr sz="1900" b="0" i="0" u="none" strike="noStrike" cap="none">
              <a:solidFill>
                <a:schemeClr val="dk1"/>
              </a:solidFill>
              <a:latin typeface="Calibri"/>
              <a:ea typeface="Calibri"/>
              <a:cs typeface="Calibri"/>
              <a:sym typeface="Calibri"/>
            </a:endParaRPr>
          </a:p>
        </p:txBody>
      </p:sp>
      <p:cxnSp>
        <p:nvCxnSpPr>
          <p:cNvPr id="2871" name="Google Shape;2871;p167"/>
          <p:cNvCxnSpPr/>
          <p:nvPr/>
        </p:nvCxnSpPr>
        <p:spPr>
          <a:xfrm flipH="1">
            <a:off x="1757437" y="4572000"/>
            <a:ext cx="6998" cy="345233"/>
          </a:xfrm>
          <a:prstGeom prst="straightConnector1">
            <a:avLst/>
          </a:prstGeom>
          <a:noFill/>
          <a:ln w="9525" cap="flat" cmpd="sng">
            <a:solidFill>
              <a:srgbClr val="4A7DBA"/>
            </a:solidFill>
            <a:prstDash val="dash"/>
            <a:round/>
            <a:headEnd type="none" w="sm" len="sm"/>
            <a:tailEnd type="stealth" w="med" len="med"/>
          </a:ln>
        </p:spPr>
      </p:cxnSp>
      <p:cxnSp>
        <p:nvCxnSpPr>
          <p:cNvPr id="2872" name="Google Shape;2872;p167"/>
          <p:cNvCxnSpPr/>
          <p:nvPr/>
        </p:nvCxnSpPr>
        <p:spPr>
          <a:xfrm flipH="1">
            <a:off x="1757437" y="5783465"/>
            <a:ext cx="6998" cy="345233"/>
          </a:xfrm>
          <a:prstGeom prst="straightConnector1">
            <a:avLst/>
          </a:prstGeom>
          <a:noFill/>
          <a:ln w="9525" cap="flat" cmpd="sng">
            <a:solidFill>
              <a:srgbClr val="4A7DBA"/>
            </a:solidFill>
            <a:prstDash val="dash"/>
            <a:round/>
            <a:headEnd type="none" w="sm" len="sm"/>
            <a:tailEnd type="stealth" w="med" len="med"/>
          </a:ln>
        </p:spPr>
      </p:cxnSp>
      <p:cxnSp>
        <p:nvCxnSpPr>
          <p:cNvPr id="2873" name="Google Shape;2873;p167"/>
          <p:cNvCxnSpPr/>
          <p:nvPr/>
        </p:nvCxnSpPr>
        <p:spPr>
          <a:xfrm rot="10800000">
            <a:off x="5265821" y="4143016"/>
            <a:ext cx="0" cy="304800"/>
          </a:xfrm>
          <a:prstGeom prst="straightConnector1">
            <a:avLst/>
          </a:prstGeom>
          <a:noFill/>
          <a:ln w="9525" cap="flat" cmpd="sng">
            <a:solidFill>
              <a:schemeClr val="accent1"/>
            </a:solidFill>
            <a:prstDash val="dash"/>
            <a:round/>
            <a:headEnd type="none" w="sm" len="sm"/>
            <a:tailEnd type="stealth" w="med" len="med"/>
          </a:ln>
        </p:spPr>
      </p:cxnSp>
      <p:cxnSp>
        <p:nvCxnSpPr>
          <p:cNvPr id="2874" name="Google Shape;2874;p167"/>
          <p:cNvCxnSpPr/>
          <p:nvPr/>
        </p:nvCxnSpPr>
        <p:spPr>
          <a:xfrm rot="10800000">
            <a:off x="5237747" y="2927689"/>
            <a:ext cx="0" cy="304800"/>
          </a:xfrm>
          <a:prstGeom prst="straightConnector1">
            <a:avLst/>
          </a:prstGeom>
          <a:noFill/>
          <a:ln w="9525" cap="flat" cmpd="sng">
            <a:solidFill>
              <a:schemeClr val="accent1"/>
            </a:solidFill>
            <a:prstDash val="dash"/>
            <a:round/>
            <a:headEnd type="none" w="sm" len="sm"/>
            <a:tailEnd type="stealth" w="med" len="med"/>
          </a:ln>
        </p:spPr>
      </p:cxnSp>
      <p:cxnSp>
        <p:nvCxnSpPr>
          <p:cNvPr id="2875" name="Google Shape;2875;p167"/>
          <p:cNvCxnSpPr/>
          <p:nvPr/>
        </p:nvCxnSpPr>
        <p:spPr>
          <a:xfrm>
            <a:off x="1558750" y="1066800"/>
            <a:ext cx="272400" cy="381000"/>
          </a:xfrm>
          <a:prstGeom prst="bentConnector2">
            <a:avLst/>
          </a:prstGeom>
          <a:noFill/>
          <a:ln w="9525" cap="flat" cmpd="sng">
            <a:solidFill>
              <a:schemeClr val="accent1"/>
            </a:solidFill>
            <a:prstDash val="dash"/>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168"/>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Xóa dấu vết</a:t>
            </a:r>
            <a:endParaRPr>
              <a:latin typeface="Arial"/>
              <a:ea typeface="Arial"/>
              <a:cs typeface="Arial"/>
              <a:sym typeface="Arial"/>
            </a:endParaRPr>
          </a:p>
        </p:txBody>
      </p:sp>
      <p:sp>
        <p:nvSpPr>
          <p:cNvPr id="2881" name="Google Shape;2881;p16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106</a:t>
            </a:fld>
            <a:endParaRPr/>
          </a:p>
        </p:txBody>
      </p:sp>
      <p:sp>
        <p:nvSpPr>
          <p:cNvPr id="2882" name="Google Shape;2882;p168"/>
          <p:cNvSpPr txBox="1"/>
          <p:nvPr/>
        </p:nvSpPr>
        <p:spPr>
          <a:xfrm>
            <a:off x="7467600" y="1079242"/>
            <a:ext cx="4343400" cy="4917900"/>
          </a:xfrm>
          <a:prstGeom prst="rect">
            <a:avLst/>
          </a:prstGeom>
          <a:solidFill>
            <a:srgbClr val="FBD4B4"/>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marR="0" lvl="0" indent="-288925" algn="l" rtl="0">
              <a:lnSpc>
                <a:spcPct val="100000"/>
              </a:lnSpc>
              <a:spcBef>
                <a:spcPts val="0"/>
              </a:spcBef>
              <a:spcAft>
                <a:spcPts val="0"/>
              </a:spcAft>
              <a:buClr>
                <a:schemeClr val="dk1"/>
              </a:buClr>
              <a:buSzPts val="1650"/>
              <a:buFont typeface="Arial"/>
              <a:buChar char="•"/>
            </a:pPr>
            <a:r>
              <a:rPr lang="en-US" sz="1650" b="0" i="0" u="none" strike="noStrike" cap="none">
                <a:solidFill>
                  <a:schemeClr val="dk1"/>
                </a:solidFill>
                <a:latin typeface="Arial"/>
                <a:ea typeface="Arial"/>
                <a:cs typeface="Arial"/>
                <a:sym typeface="Arial"/>
              </a:rPr>
              <a:t>Theo dõi </a:t>
            </a:r>
            <a:r>
              <a:rPr lang="en-US" sz="1650" b="0" i="0" u="none" strike="noStrike" cap="none">
                <a:solidFill>
                  <a:srgbClr val="FF0000"/>
                </a:solidFill>
                <a:latin typeface="Arial"/>
                <a:ea typeface="Arial"/>
                <a:cs typeface="Arial"/>
                <a:sym typeface="Arial"/>
              </a:rPr>
              <a:t>hoạt động web</a:t>
            </a:r>
            <a:r>
              <a:rPr lang="en-US" sz="1650" b="0" i="0" u="none" strike="noStrike" cap="none">
                <a:solidFill>
                  <a:schemeClr val="dk1"/>
                </a:solidFill>
                <a:latin typeface="Arial"/>
                <a:ea typeface="Arial"/>
                <a:cs typeface="Arial"/>
                <a:sym typeface="Arial"/>
              </a:rPr>
              <a:t> từ xa như MRU, cookie, bộ nhớ cache, tệp tạm thời và lịch sử bằng cách sử dụng tiện ích </a:t>
            </a:r>
            <a:r>
              <a:rPr lang="en-US" sz="1650" b="0" i="0" u="none" strike="noStrike" cap="none">
                <a:solidFill>
                  <a:srgbClr val="FF0000"/>
                </a:solidFill>
                <a:latin typeface="Arial"/>
                <a:ea typeface="Arial"/>
                <a:cs typeface="Arial"/>
                <a:sym typeface="Arial"/>
              </a:rPr>
              <a:t>Clear_Event_Viewer_Logs.bat </a:t>
            </a:r>
            <a:r>
              <a:rPr lang="en-US" sz="1650" b="0" i="0" u="none" strike="noStrike" cap="none">
                <a:solidFill>
                  <a:schemeClr val="dk1"/>
                </a:solidFill>
                <a:latin typeface="Arial"/>
                <a:ea typeface="Arial"/>
                <a:cs typeface="Arial"/>
                <a:sym typeface="Arial"/>
              </a:rPr>
              <a:t>và </a:t>
            </a:r>
            <a:r>
              <a:rPr lang="en-US" sz="1650">
                <a:solidFill>
                  <a:srgbClr val="FF0000"/>
                </a:solidFill>
              </a:rPr>
              <a:t>trình meterpreter</a:t>
            </a:r>
            <a:endParaRPr sz="1650" b="0" i="0" u="none" strike="noStrike" cap="none">
              <a:solidFill>
                <a:srgbClr val="FF0000"/>
              </a:solidFill>
              <a:latin typeface="Arial"/>
              <a:ea typeface="Arial"/>
              <a:cs typeface="Arial"/>
              <a:sym typeface="Arial"/>
            </a:endParaRPr>
          </a:p>
          <a:p>
            <a:pPr marL="285750" marR="0" lvl="0" indent="-288925" algn="l" rtl="0">
              <a:lnSpc>
                <a:spcPct val="100000"/>
              </a:lnSpc>
              <a:spcBef>
                <a:spcPts val="0"/>
              </a:spcBef>
              <a:spcAft>
                <a:spcPts val="0"/>
              </a:spcAft>
              <a:buClr>
                <a:schemeClr val="dk1"/>
              </a:buClr>
              <a:buSzPts val="1650"/>
              <a:buFont typeface="Arial"/>
              <a:buChar char="•"/>
            </a:pPr>
            <a:r>
              <a:rPr lang="en-US" sz="1650" b="0" i="0" u="none" strike="noStrike" cap="none">
                <a:solidFill>
                  <a:schemeClr val="dk1"/>
                </a:solidFill>
                <a:latin typeface="Arial"/>
                <a:ea typeface="Arial"/>
                <a:cs typeface="Arial"/>
                <a:sym typeface="Arial"/>
              </a:rPr>
              <a:t>Tắt kiểm </a:t>
            </a:r>
            <a:r>
              <a:rPr lang="en-US" sz="1650">
                <a:solidFill>
                  <a:schemeClr val="dk1"/>
                </a:solidFill>
              </a:rPr>
              <a:t>toán</a:t>
            </a:r>
            <a:r>
              <a:rPr lang="en-US" sz="1650" b="0" i="0" u="none" strike="noStrike" cap="none">
                <a:solidFill>
                  <a:schemeClr val="dk1"/>
                </a:solidFill>
                <a:latin typeface="Arial"/>
                <a:ea typeface="Arial"/>
                <a:cs typeface="Arial"/>
                <a:sym typeface="Arial"/>
              </a:rPr>
              <a:t> bằng công cụ như </a:t>
            </a:r>
            <a:r>
              <a:rPr lang="en-US" sz="1650" b="0" i="0" u="none" strike="noStrike" cap="none">
                <a:solidFill>
                  <a:srgbClr val="FF0000"/>
                </a:solidFill>
                <a:latin typeface="Arial"/>
                <a:ea typeface="Arial"/>
                <a:cs typeface="Arial"/>
                <a:sym typeface="Arial"/>
              </a:rPr>
              <a:t>Auditpol</a:t>
            </a:r>
            <a:endParaRPr sz="1650" b="0" i="0" u="none" strike="noStrike" cap="none">
              <a:solidFill>
                <a:srgbClr val="FF0000"/>
              </a:solidFill>
              <a:latin typeface="Arial"/>
              <a:ea typeface="Arial"/>
              <a:cs typeface="Arial"/>
              <a:sym typeface="Arial"/>
            </a:endParaRPr>
          </a:p>
          <a:p>
            <a:pPr marL="285750" marR="0" lvl="0" indent="-288925" algn="l" rtl="0">
              <a:lnSpc>
                <a:spcPct val="100000"/>
              </a:lnSpc>
              <a:spcBef>
                <a:spcPts val="0"/>
              </a:spcBef>
              <a:spcAft>
                <a:spcPts val="0"/>
              </a:spcAft>
              <a:buClr>
                <a:schemeClr val="dk1"/>
              </a:buClr>
              <a:buSzPts val="1650"/>
              <a:buFont typeface="Arial"/>
              <a:buChar char="•"/>
            </a:pPr>
            <a:r>
              <a:rPr lang="en-US" sz="1650" b="0" i="0" u="none" strike="noStrike" cap="none">
                <a:solidFill>
                  <a:schemeClr val="dk1"/>
                </a:solidFill>
                <a:latin typeface="Arial"/>
                <a:ea typeface="Arial"/>
                <a:cs typeface="Arial"/>
                <a:sym typeface="Arial"/>
              </a:rPr>
              <a:t>Giả mạo tệp nhật ký, chẳng hạn như tệp nhật ký sự kiện, tệp nhật ký máy chủ và tệp nhật ký proxy bằng </a:t>
            </a:r>
            <a:r>
              <a:rPr lang="en-US" sz="1650" b="0" i="0" u="none" strike="noStrike" cap="none">
                <a:solidFill>
                  <a:srgbClr val="FF0000"/>
                </a:solidFill>
                <a:latin typeface="Arial"/>
                <a:ea typeface="Arial"/>
                <a:cs typeface="Arial"/>
                <a:sym typeface="Arial"/>
              </a:rPr>
              <a:t>cách đánh cắp nhật ký hoặc làm quá tải nhật ký</a:t>
            </a:r>
            <a:endParaRPr sz="1650" b="0" i="0" u="none" strike="noStrike" cap="none">
              <a:solidFill>
                <a:srgbClr val="FF0000"/>
              </a:solidFill>
              <a:latin typeface="Arial"/>
              <a:ea typeface="Arial"/>
              <a:cs typeface="Arial"/>
              <a:sym typeface="Arial"/>
            </a:endParaRPr>
          </a:p>
          <a:p>
            <a:pPr marL="285750" marR="0" lvl="0" indent="-288925" algn="l" rtl="0">
              <a:lnSpc>
                <a:spcPct val="100000"/>
              </a:lnSpc>
              <a:spcBef>
                <a:spcPts val="0"/>
              </a:spcBef>
              <a:spcAft>
                <a:spcPts val="0"/>
              </a:spcAft>
              <a:buClr>
                <a:schemeClr val="dk1"/>
              </a:buClr>
              <a:buSzPts val="1650"/>
              <a:buFont typeface="Arial"/>
              <a:buChar char="•"/>
            </a:pPr>
            <a:r>
              <a:rPr lang="en-US" sz="1650" b="0" i="0" u="none" strike="noStrike" cap="none">
                <a:solidFill>
                  <a:schemeClr val="dk1"/>
                </a:solidFill>
                <a:latin typeface="Arial"/>
                <a:ea typeface="Arial"/>
                <a:cs typeface="Arial"/>
                <a:sym typeface="Arial"/>
              </a:rPr>
              <a:t>Sử dụng lệnh </a:t>
            </a:r>
            <a:r>
              <a:rPr lang="en-US" sz="1650" b="0" i="0" u="none" strike="noStrike" cap="none">
                <a:solidFill>
                  <a:srgbClr val="FF0000"/>
                </a:solidFill>
                <a:latin typeface="Arial"/>
                <a:ea typeface="Arial"/>
                <a:cs typeface="Arial"/>
                <a:sym typeface="Arial"/>
              </a:rPr>
              <a:t>như history –c, cat/dev/null &gt; ~.bath_history &amp;&amp; history –c &amp;&amp; exit </a:t>
            </a:r>
            <a:r>
              <a:rPr lang="en-US" sz="1650" b="0" i="0" u="none" strike="noStrike" cap="none">
                <a:solidFill>
                  <a:schemeClr val="dk1"/>
                </a:solidFill>
                <a:latin typeface="Arial"/>
                <a:ea typeface="Arial"/>
                <a:cs typeface="Arial"/>
                <a:sym typeface="Arial"/>
              </a:rPr>
              <a:t>v.v. để xóa dấu </a:t>
            </a:r>
            <a:r>
              <a:rPr lang="en-US" sz="1650">
                <a:solidFill>
                  <a:schemeClr val="dk1"/>
                </a:solidFill>
              </a:rPr>
              <a:t>vết tập lệnh</a:t>
            </a:r>
            <a:endParaRPr sz="1650" b="0" i="0" u="none" strike="noStrike" cap="none">
              <a:solidFill>
                <a:srgbClr val="000000"/>
              </a:solidFill>
              <a:latin typeface="Arial"/>
              <a:ea typeface="Arial"/>
              <a:cs typeface="Arial"/>
              <a:sym typeface="Arial"/>
            </a:endParaRPr>
          </a:p>
          <a:p>
            <a:pPr marL="285750" marR="0" lvl="0" indent="-288925" algn="l" rtl="0">
              <a:lnSpc>
                <a:spcPct val="100000"/>
              </a:lnSpc>
              <a:spcBef>
                <a:spcPts val="0"/>
              </a:spcBef>
              <a:spcAft>
                <a:spcPts val="0"/>
              </a:spcAft>
              <a:buClr>
                <a:schemeClr val="dk1"/>
              </a:buClr>
              <a:buSzPts val="1650"/>
              <a:buFont typeface="Arial"/>
              <a:buChar char="•"/>
            </a:pPr>
            <a:r>
              <a:rPr lang="en-US" sz="1650" b="0" i="0" u="none" strike="noStrike" cap="none">
                <a:solidFill>
                  <a:schemeClr val="dk1"/>
                </a:solidFill>
                <a:latin typeface="Arial"/>
                <a:ea typeface="Arial"/>
                <a:cs typeface="Arial"/>
                <a:sym typeface="Arial"/>
              </a:rPr>
              <a:t>Xóa dấu vết trên mạng bằng cách sử dụng </a:t>
            </a:r>
            <a:r>
              <a:rPr lang="en-US" sz="1650">
                <a:solidFill>
                  <a:schemeClr val="dk1"/>
                </a:solidFill>
              </a:rPr>
              <a:t>reverse HTTP shell</a:t>
            </a:r>
            <a:r>
              <a:rPr lang="en-US" sz="1650" b="0" i="0" u="none" strike="noStrike" cap="none">
                <a:solidFill>
                  <a:schemeClr val="dk1"/>
                </a:solidFill>
                <a:latin typeface="Arial"/>
                <a:ea typeface="Arial"/>
                <a:cs typeface="Arial"/>
                <a:sym typeface="Arial"/>
              </a:rPr>
              <a:t>, </a:t>
            </a:r>
            <a:r>
              <a:rPr lang="en-US" sz="1650">
                <a:solidFill>
                  <a:schemeClr val="dk1"/>
                </a:solidFill>
              </a:rPr>
              <a:t>Reverse ICMP echo </a:t>
            </a:r>
            <a:r>
              <a:rPr lang="en-US" sz="1650" b="0" i="0" u="none" strike="noStrike" cap="none">
                <a:solidFill>
                  <a:schemeClr val="dk1"/>
                </a:solidFill>
                <a:latin typeface="Arial"/>
                <a:ea typeface="Arial"/>
                <a:cs typeface="Arial"/>
                <a:sym typeface="Arial"/>
              </a:rPr>
              <a:t>và thông số TCP</a:t>
            </a:r>
            <a:endParaRPr sz="1650" b="0" i="0" u="none" strike="noStrike" cap="none">
              <a:solidFill>
                <a:srgbClr val="000000"/>
              </a:solidFill>
              <a:latin typeface="Arial"/>
              <a:ea typeface="Arial"/>
              <a:cs typeface="Arial"/>
              <a:sym typeface="Arial"/>
            </a:endParaRPr>
          </a:p>
          <a:p>
            <a:pPr marL="285750" marR="0" lvl="0" indent="-288925" algn="l" rtl="0">
              <a:lnSpc>
                <a:spcPct val="100000"/>
              </a:lnSpc>
              <a:spcBef>
                <a:spcPts val="0"/>
              </a:spcBef>
              <a:spcAft>
                <a:spcPts val="0"/>
              </a:spcAft>
              <a:buClr>
                <a:schemeClr val="dk1"/>
              </a:buClr>
              <a:buSzPts val="1650"/>
              <a:buFont typeface="Arial"/>
              <a:buChar char="•"/>
            </a:pPr>
            <a:r>
              <a:rPr lang="en-US" sz="1650" b="0" i="0" u="none" strike="noStrike" cap="none">
                <a:solidFill>
                  <a:schemeClr val="dk1"/>
                </a:solidFill>
                <a:latin typeface="Arial"/>
                <a:ea typeface="Arial"/>
                <a:cs typeface="Arial"/>
                <a:sym typeface="Arial"/>
              </a:rPr>
              <a:t>Sử dụng </a:t>
            </a:r>
            <a:r>
              <a:rPr lang="en-US" sz="1650" b="0" i="0" u="none" strike="noStrike" cap="none">
                <a:solidFill>
                  <a:srgbClr val="FF0000"/>
                </a:solidFill>
                <a:latin typeface="Arial"/>
                <a:ea typeface="Arial"/>
                <a:cs typeface="Arial"/>
                <a:sym typeface="Arial"/>
              </a:rPr>
              <a:t>công cụ xóa dấu vết </a:t>
            </a:r>
            <a:r>
              <a:rPr lang="en-US" sz="1650" b="0" i="0" u="none" strike="noStrike" cap="none">
                <a:solidFill>
                  <a:schemeClr val="dk1"/>
                </a:solidFill>
                <a:latin typeface="Arial"/>
                <a:ea typeface="Arial"/>
                <a:cs typeface="Arial"/>
                <a:sym typeface="Arial"/>
              </a:rPr>
              <a:t>như CCLeaner, AVG TuneUp, Privacy Eraser, Wipe, v.v. </a:t>
            </a:r>
            <a:endParaRPr sz="1650" b="0" i="0" u="none" strike="noStrike" cap="none">
              <a:solidFill>
                <a:srgbClr val="000000"/>
              </a:solidFill>
              <a:latin typeface="Arial"/>
              <a:ea typeface="Arial"/>
              <a:cs typeface="Arial"/>
              <a:sym typeface="Arial"/>
            </a:endParaRPr>
          </a:p>
        </p:txBody>
      </p:sp>
      <p:pic>
        <p:nvPicPr>
          <p:cNvPr id="2883" name="Google Shape;2883;p168"/>
          <p:cNvPicPr preferRelativeResize="0"/>
          <p:nvPr/>
        </p:nvPicPr>
        <p:blipFill rotWithShape="1">
          <a:blip r:embed="rId3">
            <a:alphaModFix/>
          </a:blip>
          <a:srcRect/>
          <a:stretch/>
        </p:blipFill>
        <p:spPr>
          <a:xfrm>
            <a:off x="199441" y="936625"/>
            <a:ext cx="262664" cy="260350"/>
          </a:xfrm>
          <a:prstGeom prst="rect">
            <a:avLst/>
          </a:prstGeom>
          <a:noFill/>
          <a:ln>
            <a:noFill/>
          </a:ln>
        </p:spPr>
      </p:pic>
      <p:sp>
        <p:nvSpPr>
          <p:cNvPr id="2884" name="Google Shape;2884;p168"/>
          <p:cNvSpPr txBox="1"/>
          <p:nvPr/>
        </p:nvSpPr>
        <p:spPr>
          <a:xfrm>
            <a:off x="609600" y="882134"/>
            <a:ext cx="9491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Bắt đầu</a:t>
            </a:r>
            <a:endParaRPr sz="1800" b="1" i="0" u="none" strike="noStrike" cap="none">
              <a:solidFill>
                <a:srgbClr val="FF0000"/>
              </a:solidFill>
              <a:latin typeface="Calibri"/>
              <a:ea typeface="Calibri"/>
              <a:cs typeface="Calibri"/>
              <a:sym typeface="Calibri"/>
            </a:endParaRPr>
          </a:p>
        </p:txBody>
      </p:sp>
      <p:sp>
        <p:nvSpPr>
          <p:cNvPr id="2885" name="Google Shape;2885;p168"/>
          <p:cNvSpPr/>
          <p:nvPr/>
        </p:nvSpPr>
        <p:spPr>
          <a:xfrm>
            <a:off x="462105" y="1447800"/>
            <a:ext cx="2738295" cy="819873"/>
          </a:xfrm>
          <a:prstGeom prst="flowChartTerminator">
            <a:avLst/>
          </a:prstGeom>
          <a:solidFill>
            <a:srgbClr val="00B050"/>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Theo dõi hoạt động web từ xa</a:t>
            </a:r>
            <a:endParaRPr sz="1800" b="0" i="0" u="none" strike="noStrike" cap="none">
              <a:solidFill>
                <a:schemeClr val="dk1"/>
              </a:solidFill>
              <a:latin typeface="Calibri"/>
              <a:ea typeface="Calibri"/>
              <a:cs typeface="Calibri"/>
              <a:sym typeface="Calibri"/>
            </a:endParaRPr>
          </a:p>
        </p:txBody>
      </p:sp>
      <p:sp>
        <p:nvSpPr>
          <p:cNvPr id="2886" name="Google Shape;2886;p168"/>
          <p:cNvSpPr/>
          <p:nvPr/>
        </p:nvSpPr>
        <p:spPr>
          <a:xfrm>
            <a:off x="472075" y="3685075"/>
            <a:ext cx="2731800" cy="5688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Giả mạo tệp nhật ký</a:t>
            </a:r>
            <a:endParaRPr sz="1800" b="0" i="0" u="none" strike="noStrike" cap="none">
              <a:solidFill>
                <a:schemeClr val="dk1"/>
              </a:solidFill>
              <a:latin typeface="Calibri"/>
              <a:ea typeface="Calibri"/>
              <a:cs typeface="Calibri"/>
              <a:sym typeface="Calibri"/>
            </a:endParaRPr>
          </a:p>
        </p:txBody>
      </p:sp>
      <p:sp>
        <p:nvSpPr>
          <p:cNvPr id="2887" name="Google Shape;2887;p168"/>
          <p:cNvSpPr/>
          <p:nvPr/>
        </p:nvSpPr>
        <p:spPr>
          <a:xfrm>
            <a:off x="500154" y="4845438"/>
            <a:ext cx="2662200" cy="5175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Xóa dấu vết tập lệnh</a:t>
            </a:r>
            <a:endParaRPr sz="1800" b="0" i="0" u="none" strike="noStrike" cap="none">
              <a:solidFill>
                <a:schemeClr val="dk1"/>
              </a:solidFill>
              <a:latin typeface="Calibri"/>
              <a:ea typeface="Calibri"/>
              <a:cs typeface="Calibri"/>
              <a:sym typeface="Calibri"/>
            </a:endParaRPr>
          </a:p>
        </p:txBody>
      </p:sp>
      <p:cxnSp>
        <p:nvCxnSpPr>
          <p:cNvPr id="2888" name="Google Shape;2888;p168"/>
          <p:cNvCxnSpPr/>
          <p:nvPr/>
        </p:nvCxnSpPr>
        <p:spPr>
          <a:xfrm flipH="1">
            <a:off x="1834484" y="2267673"/>
            <a:ext cx="6998" cy="345233"/>
          </a:xfrm>
          <a:prstGeom prst="straightConnector1">
            <a:avLst/>
          </a:prstGeom>
          <a:noFill/>
          <a:ln w="9525" cap="flat" cmpd="sng">
            <a:solidFill>
              <a:srgbClr val="4A7DBA"/>
            </a:solidFill>
            <a:prstDash val="dash"/>
            <a:round/>
            <a:headEnd type="none" w="sm" len="sm"/>
            <a:tailEnd type="stealth" w="med" len="med"/>
          </a:ln>
        </p:spPr>
      </p:cxnSp>
      <p:cxnSp>
        <p:nvCxnSpPr>
          <p:cNvPr id="2889" name="Google Shape;2889;p168"/>
          <p:cNvCxnSpPr>
            <a:stCxn id="2890" idx="2"/>
            <a:endCxn id="2886" idx="0"/>
          </p:cNvCxnSpPr>
          <p:nvPr/>
        </p:nvCxnSpPr>
        <p:spPr>
          <a:xfrm>
            <a:off x="1831300" y="3146300"/>
            <a:ext cx="6600" cy="538800"/>
          </a:xfrm>
          <a:prstGeom prst="straightConnector1">
            <a:avLst/>
          </a:prstGeom>
          <a:noFill/>
          <a:ln w="9525" cap="flat" cmpd="sng">
            <a:solidFill>
              <a:srgbClr val="4A7DBA"/>
            </a:solidFill>
            <a:prstDash val="dash"/>
            <a:round/>
            <a:headEnd type="none" w="sm" len="sm"/>
            <a:tailEnd type="stealth" w="med" len="med"/>
          </a:ln>
        </p:spPr>
      </p:cxnSp>
      <p:cxnSp>
        <p:nvCxnSpPr>
          <p:cNvPr id="2891" name="Google Shape;2891;p168"/>
          <p:cNvCxnSpPr>
            <a:stCxn id="2886" idx="2"/>
            <a:endCxn id="2887" idx="0"/>
          </p:cNvCxnSpPr>
          <p:nvPr/>
        </p:nvCxnSpPr>
        <p:spPr>
          <a:xfrm flipH="1">
            <a:off x="1831375" y="4253875"/>
            <a:ext cx="6600" cy="591600"/>
          </a:xfrm>
          <a:prstGeom prst="straightConnector1">
            <a:avLst/>
          </a:prstGeom>
          <a:noFill/>
          <a:ln w="9525" cap="flat" cmpd="sng">
            <a:solidFill>
              <a:srgbClr val="4A7DBA"/>
            </a:solidFill>
            <a:prstDash val="dash"/>
            <a:round/>
            <a:headEnd type="none" w="sm" len="sm"/>
            <a:tailEnd type="stealth" w="med" len="med"/>
          </a:ln>
        </p:spPr>
      </p:cxnSp>
      <p:sp>
        <p:nvSpPr>
          <p:cNvPr id="2892" name="Google Shape;2892;p168"/>
          <p:cNvSpPr/>
          <p:nvPr/>
        </p:nvSpPr>
        <p:spPr>
          <a:xfrm>
            <a:off x="520240" y="5867400"/>
            <a:ext cx="2619900" cy="5334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Xóa dấu vết trên mạng</a:t>
            </a:r>
            <a:endParaRPr sz="1800" b="0" i="0" u="none" strike="noStrike" cap="none">
              <a:solidFill>
                <a:schemeClr val="dk1"/>
              </a:solidFill>
              <a:latin typeface="Calibri"/>
              <a:ea typeface="Calibri"/>
              <a:cs typeface="Calibri"/>
              <a:sym typeface="Calibri"/>
            </a:endParaRPr>
          </a:p>
        </p:txBody>
      </p:sp>
      <p:sp>
        <p:nvSpPr>
          <p:cNvPr id="2890" name="Google Shape;2890;p168"/>
          <p:cNvSpPr/>
          <p:nvPr/>
        </p:nvSpPr>
        <p:spPr>
          <a:xfrm>
            <a:off x="462100" y="2612900"/>
            <a:ext cx="2738400" cy="5334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800">
                <a:solidFill>
                  <a:schemeClr val="dk1"/>
                </a:solidFill>
                <a:latin typeface="Calibri"/>
                <a:ea typeface="Calibri"/>
                <a:cs typeface="Calibri"/>
                <a:sym typeface="Calibri"/>
              </a:rPr>
              <a:t>Tắt kiểm toán</a:t>
            </a:r>
            <a:endParaRPr sz="1800" b="0" i="0" u="none" strike="noStrike" cap="none">
              <a:solidFill>
                <a:schemeClr val="dk1"/>
              </a:solidFill>
              <a:latin typeface="Calibri"/>
              <a:ea typeface="Calibri"/>
              <a:cs typeface="Calibri"/>
              <a:sym typeface="Calibri"/>
            </a:endParaRPr>
          </a:p>
        </p:txBody>
      </p:sp>
      <p:cxnSp>
        <p:nvCxnSpPr>
          <p:cNvPr id="2893" name="Google Shape;2893;p168"/>
          <p:cNvCxnSpPr/>
          <p:nvPr/>
        </p:nvCxnSpPr>
        <p:spPr>
          <a:xfrm>
            <a:off x="3155680" y="6134112"/>
            <a:ext cx="762000" cy="0"/>
          </a:xfrm>
          <a:prstGeom prst="straightConnector1">
            <a:avLst/>
          </a:prstGeom>
          <a:noFill/>
          <a:ln w="9525" cap="flat" cmpd="sng">
            <a:solidFill>
              <a:srgbClr val="4A7DBA"/>
            </a:solidFill>
            <a:prstDash val="dash"/>
            <a:round/>
            <a:headEnd type="none" w="sm" len="sm"/>
            <a:tailEnd type="stealth" w="med" len="med"/>
          </a:ln>
        </p:spPr>
      </p:cxnSp>
      <p:cxnSp>
        <p:nvCxnSpPr>
          <p:cNvPr id="2894" name="Google Shape;2894;p168"/>
          <p:cNvCxnSpPr>
            <a:stCxn id="2895" idx="0"/>
            <a:endCxn id="2896" idx="2"/>
          </p:cNvCxnSpPr>
          <p:nvPr/>
        </p:nvCxnSpPr>
        <p:spPr>
          <a:xfrm rot="10800000" flipH="1">
            <a:off x="5243175" y="4707900"/>
            <a:ext cx="10500" cy="854700"/>
          </a:xfrm>
          <a:prstGeom prst="straightConnector1">
            <a:avLst/>
          </a:prstGeom>
          <a:noFill/>
          <a:ln w="9525" cap="flat" cmpd="sng">
            <a:solidFill>
              <a:schemeClr val="accent1"/>
            </a:solidFill>
            <a:prstDash val="dash"/>
            <a:round/>
            <a:headEnd type="none" w="sm" len="sm"/>
            <a:tailEnd type="stealth" w="med" len="med"/>
          </a:ln>
        </p:spPr>
      </p:cxnSp>
      <p:sp>
        <p:nvSpPr>
          <p:cNvPr id="2895" name="Google Shape;2895;p168"/>
          <p:cNvSpPr/>
          <p:nvPr/>
        </p:nvSpPr>
        <p:spPr>
          <a:xfrm>
            <a:off x="3933225" y="5562600"/>
            <a:ext cx="2619900" cy="8199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Đóng tất cả các kết nối từ xa với máy nạn nhân</a:t>
            </a:r>
            <a:endParaRPr sz="1800" b="0" i="0" u="none" strike="noStrike" cap="none">
              <a:solidFill>
                <a:schemeClr val="dk1"/>
              </a:solidFill>
              <a:latin typeface="Calibri"/>
              <a:ea typeface="Calibri"/>
              <a:cs typeface="Calibri"/>
              <a:sym typeface="Calibri"/>
            </a:endParaRPr>
          </a:p>
        </p:txBody>
      </p:sp>
      <p:sp>
        <p:nvSpPr>
          <p:cNvPr id="2896" name="Google Shape;2896;p168"/>
          <p:cNvSpPr/>
          <p:nvPr/>
        </p:nvSpPr>
        <p:spPr>
          <a:xfrm>
            <a:off x="3943675" y="3962400"/>
            <a:ext cx="2619900" cy="745500"/>
          </a:xfrm>
          <a:prstGeom prst="rect">
            <a:avLst/>
          </a:prstGeom>
          <a:solidFill>
            <a:schemeClr val="accent5"/>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Đóng bất kỳ cổng nào đã mở</a:t>
            </a:r>
            <a:endParaRPr sz="1800" b="0" i="0" u="none" strike="noStrike" cap="none">
              <a:solidFill>
                <a:schemeClr val="dk1"/>
              </a:solidFill>
              <a:latin typeface="Calibri"/>
              <a:ea typeface="Calibri"/>
              <a:cs typeface="Calibri"/>
              <a:sym typeface="Calibri"/>
            </a:endParaRPr>
          </a:p>
        </p:txBody>
      </p:sp>
      <p:cxnSp>
        <p:nvCxnSpPr>
          <p:cNvPr id="2897" name="Google Shape;2897;p168"/>
          <p:cNvCxnSpPr>
            <a:stCxn id="2887" idx="2"/>
          </p:cNvCxnSpPr>
          <p:nvPr/>
        </p:nvCxnSpPr>
        <p:spPr>
          <a:xfrm flipH="1">
            <a:off x="1829154" y="5362938"/>
            <a:ext cx="2100" cy="507600"/>
          </a:xfrm>
          <a:prstGeom prst="straightConnector1">
            <a:avLst/>
          </a:prstGeom>
          <a:noFill/>
          <a:ln w="9525" cap="flat" cmpd="sng">
            <a:solidFill>
              <a:srgbClr val="4A7DBA"/>
            </a:solidFill>
            <a:prstDash val="dash"/>
            <a:round/>
            <a:headEnd type="none" w="sm" len="sm"/>
            <a:tailEnd type="stealth" w="med" len="med"/>
          </a:ln>
        </p:spPr>
      </p:cxnSp>
      <p:pic>
        <p:nvPicPr>
          <p:cNvPr id="2898" name="Google Shape;2898;p168" descr="Glary Tracks Eraser 5 - Xóa dấu vết duyệt web"/>
          <p:cNvPicPr preferRelativeResize="0"/>
          <p:nvPr/>
        </p:nvPicPr>
        <p:blipFill rotWithShape="1">
          <a:blip r:embed="rId4">
            <a:alphaModFix/>
          </a:blip>
          <a:srcRect/>
          <a:stretch/>
        </p:blipFill>
        <p:spPr>
          <a:xfrm>
            <a:off x="4944979" y="1862609"/>
            <a:ext cx="947637" cy="947637"/>
          </a:xfrm>
          <a:prstGeom prst="rect">
            <a:avLst/>
          </a:prstGeom>
          <a:noFill/>
          <a:ln>
            <a:noFill/>
          </a:ln>
        </p:spPr>
      </p:pic>
      <p:cxnSp>
        <p:nvCxnSpPr>
          <p:cNvPr id="2899" name="Google Shape;2899;p168"/>
          <p:cNvCxnSpPr/>
          <p:nvPr/>
        </p:nvCxnSpPr>
        <p:spPr>
          <a:xfrm>
            <a:off x="1558750" y="1066800"/>
            <a:ext cx="272400" cy="381000"/>
          </a:xfrm>
          <a:prstGeom prst="bentConnector2">
            <a:avLst/>
          </a:prstGeom>
          <a:noFill/>
          <a:ln w="9525" cap="flat" cmpd="sng">
            <a:solidFill>
              <a:schemeClr val="accent1"/>
            </a:solidFill>
            <a:prstDash val="dash"/>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904"/>
        <p:cNvGrpSpPr/>
        <p:nvPr/>
      </p:nvGrpSpPr>
      <p:grpSpPr>
        <a:xfrm>
          <a:off x="0" y="0"/>
          <a:ext cx="0" cy="0"/>
          <a:chOff x="0" y="0"/>
          <a:chExt cx="0" cy="0"/>
        </a:xfrm>
      </p:grpSpPr>
      <p:sp>
        <p:nvSpPr>
          <p:cNvPr id="2905" name="Google Shape;2905;p169"/>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Tóm tắt</a:t>
            </a:r>
            <a:endParaRPr>
              <a:latin typeface="Arial"/>
              <a:ea typeface="Arial"/>
              <a:cs typeface="Arial"/>
              <a:sym typeface="Arial"/>
            </a:endParaRPr>
          </a:p>
        </p:txBody>
      </p:sp>
      <p:sp>
        <p:nvSpPr>
          <p:cNvPr id="2906" name="Google Shape;2906;p16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107</a:t>
            </a:fld>
            <a:endParaRPr/>
          </a:p>
        </p:txBody>
      </p:sp>
      <p:sp>
        <p:nvSpPr>
          <p:cNvPr id="2907" name="Google Shape;2907;p169"/>
          <p:cNvSpPr txBox="1"/>
          <p:nvPr/>
        </p:nvSpPr>
        <p:spPr>
          <a:xfrm>
            <a:off x="59094" y="914400"/>
            <a:ext cx="11218500" cy="5756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Char char="•"/>
            </a:pPr>
            <a:r>
              <a:rPr lang="en-US" sz="2000" i="0" u="none" strike="noStrike" cap="none">
                <a:solidFill>
                  <a:schemeClr val="dk1"/>
                </a:solidFill>
              </a:rPr>
              <a:t>Những kẻ tấn công sử dụng nhiều phương tiện khác nhau để xâm nhập hệ thống, chẳng hạn như:</a:t>
            </a:r>
            <a:endParaRPr sz="2000" i="0" u="none" strike="noStrike" cap="none">
              <a:solidFill>
                <a:schemeClr val="dk1"/>
              </a:solidFil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Sử dụng các kỹ thuật bẻ khóa mật khẩu để truy cập trái phép vào hệ thống dễ bị tấn công</a:t>
            </a:r>
            <a:endParaRPr sz="18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Tạo danh sách (từ điển) tất cả các mật khẩu có thể có từ thông tin được thu thập thông qua kỹ thuật xã hội và thực hiện tấn công từ điển, </a:t>
            </a:r>
            <a:r>
              <a:rPr lang="en-US" sz="1800">
                <a:solidFill>
                  <a:schemeClr val="dk1"/>
                </a:solidFill>
              </a:rPr>
              <a:t>brute forcing</a:t>
            </a:r>
            <a:r>
              <a:rPr lang="en-US" sz="1800" b="0" i="0" u="none" strike="noStrike" cap="none">
                <a:solidFill>
                  <a:schemeClr val="dk1"/>
                </a:solidFill>
                <a:latin typeface="Arial"/>
                <a:ea typeface="Arial"/>
                <a:cs typeface="Arial"/>
                <a:sym typeface="Arial"/>
              </a:rPr>
              <a:t> và t</a:t>
            </a:r>
            <a:r>
              <a:rPr lang="en-US" sz="1800">
                <a:solidFill>
                  <a:schemeClr val="dk1"/>
                </a:solidFill>
              </a:rPr>
              <a:t>ấn công</a:t>
            </a:r>
            <a:r>
              <a:rPr lang="en-US" sz="1800" b="0" i="0" u="none" strike="noStrike" cap="none">
                <a:solidFill>
                  <a:schemeClr val="dk1"/>
                </a:solidFill>
                <a:latin typeface="Arial"/>
                <a:ea typeface="Arial"/>
                <a:cs typeface="Arial"/>
                <a:sym typeface="Arial"/>
              </a:rPr>
              <a:t> dựa trên quy tắc vào máy của nạn nhân để bẻ khóa mật khẩu</a:t>
            </a:r>
            <a:endParaRPr sz="18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Thực hiện tấn công leo thang đặc quyền lợi dụng các lỗi thiết kế, lỗi lập trình, lỗi và sơ suất cấu hình trong ứng dụng phần mềm và hệ điều hành để giành quyền truy cập quản trị vào mạng và các ứng dụng liên quan của nó</a:t>
            </a:r>
            <a:endParaRPr sz="18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Thực thi các chương trình độc hại trong máy của nạn nhân để thu thập thông tin t</a:t>
            </a:r>
            <a:r>
              <a:rPr lang="en-US" sz="1800">
                <a:solidFill>
                  <a:schemeClr val="dk1"/>
                </a:solidFill>
              </a:rPr>
              <a:t>ừ xa</a:t>
            </a:r>
            <a:endParaRPr sz="18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Sử dụng trình ghi nhật ký tổ hợp phím và phần mềm gián điệp để thu thập thông tin bí mật về nạn nhân như ID email, mật khẩu, chi tiết ngân hàng, hoạt động phòng trò chuyện, IRC, tin nhắn tức thì, v.v.</a:t>
            </a:r>
            <a:endParaRPr sz="18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Sử dụng rootkit để che giấu sự hiện diện của chúng cũng như các hoạt động độc hại, cấp cho chúng quyền truy cập đầy đủ vào máy chủ hoặc máy chủ lưu trữ tại thời điểm đó và cả trong tương lai</a:t>
            </a:r>
            <a:endParaRPr sz="18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Sử dụng các kỹ thuật steganography để ẩn các thông báo như danh sách các máy chủ bị xâm nhập, mã nguồn của công cụ hack, kênh liên lạc và điều phối, kế hoạch cho các cuộc tấn công trong tương lai, v.v.</a:t>
            </a:r>
            <a:endParaRPr sz="1800" b="0" i="0" u="none" strike="noStrike" cap="none">
              <a:solidFill>
                <a:schemeClr val="dk1"/>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en-US" sz="2000" i="0" u="none" strike="noStrike" cap="none">
                <a:solidFill>
                  <a:schemeClr val="dk1"/>
                </a:solidFill>
              </a:rPr>
              <a:t>Khi những kẻ xâm nhập đã giành được quyền truy cập quản trị viên thành công vào hệ thống, chúng sẽ cố gắng </a:t>
            </a:r>
            <a:r>
              <a:rPr lang="en-US" sz="2000">
                <a:solidFill>
                  <a:schemeClr val="dk1"/>
                </a:solidFill>
              </a:rPr>
              <a:t>xóa</a:t>
            </a:r>
            <a:r>
              <a:rPr lang="en-US" sz="2000" i="0" u="none" strike="noStrike" cap="none">
                <a:solidFill>
                  <a:schemeClr val="dk1"/>
                </a:solidFill>
              </a:rPr>
              <a:t> các dấu vết để tránh bị phát hiện.</a:t>
            </a:r>
            <a:endParaRPr sz="2000" i="0" u="none" strike="noStrike" cap="none">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p170"/>
          <p:cNvSpPr txBox="1">
            <a:spLocks noGrp="1"/>
          </p:cNvSpPr>
          <p:nvPr>
            <p:ph type="sldNum" idx="4294967295"/>
          </p:nvPr>
        </p:nvSpPr>
        <p:spPr>
          <a:xfrm>
            <a:off x="10056818" y="6237294"/>
            <a:ext cx="611187" cy="6175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3"/>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Tấn công trực tuyến trực tiếp: Đoán mật khẩu</a:t>
            </a:r>
            <a:endParaRPr>
              <a:latin typeface="Arial"/>
              <a:ea typeface="Arial"/>
              <a:cs typeface="Arial"/>
              <a:sym typeface="Arial"/>
            </a:endParaRPr>
          </a:p>
        </p:txBody>
      </p:sp>
      <p:sp>
        <p:nvSpPr>
          <p:cNvPr id="574" name="Google Shape;574;p7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11</a:t>
            </a:fld>
            <a:endParaRPr/>
          </a:p>
        </p:txBody>
      </p:sp>
      <p:sp>
        <p:nvSpPr>
          <p:cNvPr id="575" name="Google Shape;575;p73"/>
          <p:cNvSpPr/>
          <p:nvPr/>
        </p:nvSpPr>
        <p:spPr>
          <a:xfrm>
            <a:off x="7162800" y="990600"/>
            <a:ext cx="1524000" cy="2057400"/>
          </a:xfrm>
          <a:prstGeom prst="rightBracket">
            <a:avLst>
              <a:gd name="adj" fmla="val 8333"/>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76" name="Google Shape;576;p73"/>
          <p:cNvSpPr/>
          <p:nvPr/>
        </p:nvSpPr>
        <p:spPr>
          <a:xfrm flipH="1">
            <a:off x="3505200" y="1014845"/>
            <a:ext cx="1524000" cy="2057400"/>
          </a:xfrm>
          <a:prstGeom prst="rightBracket">
            <a:avLst>
              <a:gd name="adj" fmla="val 8333"/>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77" name="Google Shape;577;p73"/>
          <p:cNvSpPr txBox="1"/>
          <p:nvPr/>
        </p:nvSpPr>
        <p:spPr>
          <a:xfrm>
            <a:off x="3847425" y="884325"/>
            <a:ext cx="4496400" cy="2247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000000"/>
                </a:solidFill>
                <a:latin typeface="Tahoma"/>
                <a:ea typeface="Tahoma"/>
                <a:cs typeface="Tahoma"/>
                <a:sym typeface="Tahoma"/>
              </a:rPr>
              <a:t>Kẻ tấn công tạo một danh sách các mật khẩu có thể từ thông tin thu thập được thông qua </a:t>
            </a:r>
            <a:r>
              <a:rPr lang="en-US" sz="2000" b="0" i="0" u="none" strike="noStrike" cap="none">
                <a:solidFill>
                  <a:srgbClr val="FF0000"/>
                </a:solidFill>
                <a:latin typeface="Tahoma"/>
                <a:ea typeface="Tahoma"/>
                <a:cs typeface="Tahoma"/>
                <a:sym typeface="Tahoma"/>
              </a:rPr>
              <a:t>kỹ nghệ xã hội </a:t>
            </a:r>
            <a:r>
              <a:rPr lang="en-US" sz="2000" b="0" i="0" u="none" strike="noStrike" cap="none">
                <a:solidFill>
                  <a:srgbClr val="000000"/>
                </a:solidFill>
                <a:latin typeface="Tahoma"/>
                <a:ea typeface="Tahoma"/>
                <a:cs typeface="Tahoma"/>
                <a:sym typeface="Tahoma"/>
              </a:rPr>
              <a:t>hoặc bất </a:t>
            </a:r>
            <a:r>
              <a:rPr lang="en-US" sz="2000">
                <a:latin typeface="Tahoma"/>
                <a:ea typeface="Tahoma"/>
                <a:cs typeface="Tahoma"/>
                <a:sym typeface="Tahoma"/>
              </a:rPr>
              <a:t>kỳ</a:t>
            </a:r>
            <a:r>
              <a:rPr lang="en-US" sz="2000" b="0" i="0" u="none" strike="noStrike" cap="none">
                <a:solidFill>
                  <a:srgbClr val="000000"/>
                </a:solidFill>
                <a:latin typeface="Tahoma"/>
                <a:ea typeface="Tahoma"/>
                <a:cs typeface="Tahoma"/>
                <a:sym typeface="Tahoma"/>
              </a:rPr>
              <a:t> cách nào và cố gắng thử những mật khẩu đó một cách thủ công trên máy nạn nhân để </a:t>
            </a:r>
            <a:r>
              <a:rPr lang="en-US" sz="2000" b="0" i="0" u="none" strike="noStrike" cap="none">
                <a:solidFill>
                  <a:srgbClr val="FF0000"/>
                </a:solidFill>
                <a:latin typeface="Tahoma"/>
                <a:ea typeface="Tahoma"/>
                <a:cs typeface="Tahoma"/>
                <a:sym typeface="Tahoma"/>
              </a:rPr>
              <a:t>bẻ khóa mật khẩu</a:t>
            </a:r>
            <a:endParaRPr sz="2000" b="0" i="0" u="none" strike="noStrike" cap="none">
              <a:solidFill>
                <a:srgbClr val="FF0000"/>
              </a:solidFill>
              <a:latin typeface="Tahoma"/>
              <a:ea typeface="Tahoma"/>
              <a:cs typeface="Tahoma"/>
              <a:sym typeface="Tahoma"/>
            </a:endParaRPr>
          </a:p>
        </p:txBody>
      </p:sp>
      <p:cxnSp>
        <p:nvCxnSpPr>
          <p:cNvPr id="578" name="Google Shape;578;p73"/>
          <p:cNvCxnSpPr/>
          <p:nvPr/>
        </p:nvCxnSpPr>
        <p:spPr>
          <a:xfrm>
            <a:off x="8763000" y="2019300"/>
            <a:ext cx="3200400" cy="0"/>
          </a:xfrm>
          <a:prstGeom prst="straightConnector1">
            <a:avLst/>
          </a:prstGeom>
          <a:noFill/>
          <a:ln w="9525" cap="flat" cmpd="sng">
            <a:solidFill>
              <a:srgbClr val="4A7DBA"/>
            </a:solidFill>
            <a:prstDash val="solid"/>
            <a:round/>
            <a:headEnd type="none" w="sm" len="sm"/>
            <a:tailEnd type="none" w="sm" len="sm"/>
          </a:ln>
        </p:spPr>
      </p:cxnSp>
      <p:cxnSp>
        <p:nvCxnSpPr>
          <p:cNvPr id="579" name="Google Shape;579;p73"/>
          <p:cNvCxnSpPr/>
          <p:nvPr/>
        </p:nvCxnSpPr>
        <p:spPr>
          <a:xfrm>
            <a:off x="11963400" y="2019300"/>
            <a:ext cx="0" cy="4076700"/>
          </a:xfrm>
          <a:prstGeom prst="straightConnector1">
            <a:avLst/>
          </a:prstGeom>
          <a:noFill/>
          <a:ln w="9525" cap="flat" cmpd="sng">
            <a:solidFill>
              <a:srgbClr val="4A7DBA"/>
            </a:solidFill>
            <a:prstDash val="solid"/>
            <a:round/>
            <a:headEnd type="none" w="sm" len="sm"/>
            <a:tailEnd type="none" w="sm" len="sm"/>
          </a:ln>
        </p:spPr>
      </p:cxnSp>
      <p:cxnSp>
        <p:nvCxnSpPr>
          <p:cNvPr id="580" name="Google Shape;580;p73"/>
          <p:cNvCxnSpPr/>
          <p:nvPr/>
        </p:nvCxnSpPr>
        <p:spPr>
          <a:xfrm>
            <a:off x="228600" y="1977736"/>
            <a:ext cx="3200400" cy="0"/>
          </a:xfrm>
          <a:prstGeom prst="straightConnector1">
            <a:avLst/>
          </a:prstGeom>
          <a:noFill/>
          <a:ln w="9525" cap="flat" cmpd="sng">
            <a:solidFill>
              <a:srgbClr val="4A7DBA"/>
            </a:solidFill>
            <a:prstDash val="solid"/>
            <a:round/>
            <a:headEnd type="none" w="sm" len="sm"/>
            <a:tailEnd type="none" w="sm" len="sm"/>
          </a:ln>
        </p:spPr>
      </p:cxnSp>
      <p:cxnSp>
        <p:nvCxnSpPr>
          <p:cNvPr id="581" name="Google Shape;581;p73"/>
          <p:cNvCxnSpPr/>
          <p:nvPr/>
        </p:nvCxnSpPr>
        <p:spPr>
          <a:xfrm>
            <a:off x="228600" y="1977736"/>
            <a:ext cx="0" cy="4076700"/>
          </a:xfrm>
          <a:prstGeom prst="straightConnector1">
            <a:avLst/>
          </a:prstGeom>
          <a:noFill/>
          <a:ln w="9525" cap="flat" cmpd="sng">
            <a:solidFill>
              <a:srgbClr val="4A7DBA"/>
            </a:solidFill>
            <a:prstDash val="solid"/>
            <a:round/>
            <a:headEnd type="none" w="sm" len="sm"/>
            <a:tailEnd type="none" w="sm" len="sm"/>
          </a:ln>
        </p:spPr>
      </p:cxnSp>
      <p:sp>
        <p:nvSpPr>
          <p:cNvPr id="582" name="Google Shape;582;p73"/>
          <p:cNvSpPr/>
          <p:nvPr/>
        </p:nvSpPr>
        <p:spPr>
          <a:xfrm>
            <a:off x="408711" y="3510913"/>
            <a:ext cx="2667000" cy="609600"/>
          </a:xfrm>
          <a:prstGeom prst="wedgeRectCallout">
            <a:avLst>
              <a:gd name="adj1" fmla="val -20450"/>
              <a:gd name="adj2" fmla="val 93716"/>
            </a:avLst>
          </a:prstGeom>
          <a:solidFill>
            <a:srgbClr val="00B05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Tahoma"/>
                <a:ea typeface="Tahoma"/>
                <a:cs typeface="Tahoma"/>
                <a:sym typeface="Tahoma"/>
              </a:rPr>
              <a:t>1</a:t>
            </a:r>
            <a:endParaRPr/>
          </a:p>
        </p:txBody>
      </p:sp>
      <p:sp>
        <p:nvSpPr>
          <p:cNvPr id="583" name="Google Shape;583;p73"/>
          <p:cNvSpPr/>
          <p:nvPr/>
        </p:nvSpPr>
        <p:spPr>
          <a:xfrm>
            <a:off x="3304310" y="3510913"/>
            <a:ext cx="2667000" cy="609600"/>
          </a:xfrm>
          <a:prstGeom prst="wedgeRectCallout">
            <a:avLst>
              <a:gd name="adj1" fmla="val -20450"/>
              <a:gd name="adj2" fmla="val 93716"/>
            </a:avLst>
          </a:prstGeom>
          <a:solidFill>
            <a:srgbClr val="0070C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Tahoma"/>
                <a:ea typeface="Tahoma"/>
                <a:cs typeface="Tahoma"/>
                <a:sym typeface="Tahoma"/>
              </a:rPr>
              <a:t>2</a:t>
            </a:r>
            <a:endParaRPr sz="3200" b="0" i="0" u="none" strike="noStrike" cap="none">
              <a:solidFill>
                <a:schemeClr val="lt1"/>
              </a:solidFill>
              <a:latin typeface="Tahoma"/>
              <a:ea typeface="Tahoma"/>
              <a:cs typeface="Tahoma"/>
              <a:sym typeface="Tahoma"/>
            </a:endParaRPr>
          </a:p>
        </p:txBody>
      </p:sp>
      <p:sp>
        <p:nvSpPr>
          <p:cNvPr id="584" name="Google Shape;584;p73"/>
          <p:cNvSpPr/>
          <p:nvPr/>
        </p:nvSpPr>
        <p:spPr>
          <a:xfrm>
            <a:off x="6199909" y="3526499"/>
            <a:ext cx="2667000" cy="609600"/>
          </a:xfrm>
          <a:prstGeom prst="wedgeRectCallout">
            <a:avLst>
              <a:gd name="adj1" fmla="val -20450"/>
              <a:gd name="adj2" fmla="val 93716"/>
            </a:avLst>
          </a:prstGeom>
          <a:solidFill>
            <a:srgbClr val="DFE33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Tahoma"/>
                <a:ea typeface="Tahoma"/>
                <a:cs typeface="Tahoma"/>
                <a:sym typeface="Tahoma"/>
              </a:rPr>
              <a:t>3</a:t>
            </a:r>
            <a:endParaRPr sz="3200" b="0" i="0" u="none" strike="noStrike" cap="none">
              <a:solidFill>
                <a:schemeClr val="lt1"/>
              </a:solidFill>
              <a:latin typeface="Tahoma"/>
              <a:ea typeface="Tahoma"/>
              <a:cs typeface="Tahoma"/>
              <a:sym typeface="Tahoma"/>
            </a:endParaRPr>
          </a:p>
        </p:txBody>
      </p:sp>
      <p:sp>
        <p:nvSpPr>
          <p:cNvPr id="585" name="Google Shape;585;p73"/>
          <p:cNvSpPr/>
          <p:nvPr/>
        </p:nvSpPr>
        <p:spPr>
          <a:xfrm>
            <a:off x="9095508" y="3510913"/>
            <a:ext cx="2667000" cy="609600"/>
          </a:xfrm>
          <a:prstGeom prst="wedgeRectCallout">
            <a:avLst>
              <a:gd name="adj1" fmla="val -20450"/>
              <a:gd name="adj2" fmla="val 93716"/>
            </a:avLst>
          </a:prstGeom>
          <a:solidFill>
            <a:srgbClr val="FF00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Tahoma"/>
                <a:ea typeface="Tahoma"/>
                <a:cs typeface="Tahoma"/>
                <a:sym typeface="Tahoma"/>
              </a:rPr>
              <a:t>4</a:t>
            </a:r>
            <a:endParaRPr sz="3200" b="0" i="0" u="none" strike="noStrike" cap="none">
              <a:solidFill>
                <a:schemeClr val="lt1"/>
              </a:solidFill>
              <a:latin typeface="Tahoma"/>
              <a:ea typeface="Tahoma"/>
              <a:cs typeface="Tahoma"/>
              <a:sym typeface="Tahoma"/>
            </a:endParaRPr>
          </a:p>
        </p:txBody>
      </p:sp>
      <p:sp>
        <p:nvSpPr>
          <p:cNvPr id="586" name="Google Shape;586;p73"/>
          <p:cNvSpPr txBox="1"/>
          <p:nvPr/>
        </p:nvSpPr>
        <p:spPr>
          <a:xfrm>
            <a:off x="371263" y="1521275"/>
            <a:ext cx="3084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FF0000"/>
                </a:solidFill>
                <a:latin typeface="Arial"/>
                <a:ea typeface="Arial"/>
                <a:cs typeface="Arial"/>
                <a:sym typeface="Arial"/>
              </a:rPr>
              <a:t>Tần </a:t>
            </a:r>
            <a:r>
              <a:rPr lang="en-US" sz="2000">
                <a:solidFill>
                  <a:srgbClr val="FF0000"/>
                </a:solidFill>
              </a:rPr>
              <a:t>suất</a:t>
            </a:r>
            <a:r>
              <a:rPr lang="en-US" sz="2000" b="0" i="0" u="none" strike="noStrike" cap="none">
                <a:solidFill>
                  <a:srgbClr val="FF0000"/>
                </a:solidFill>
                <a:latin typeface="Arial"/>
                <a:ea typeface="Arial"/>
                <a:cs typeface="Arial"/>
                <a:sym typeface="Arial"/>
              </a:rPr>
              <a:t> của tấn công ít</a:t>
            </a:r>
            <a:endParaRPr sz="2000" b="0" i="0" u="none" strike="noStrike" cap="none">
              <a:solidFill>
                <a:srgbClr val="FF0000"/>
              </a:solidFill>
              <a:latin typeface="Arial"/>
              <a:ea typeface="Arial"/>
              <a:cs typeface="Arial"/>
              <a:sym typeface="Arial"/>
            </a:endParaRPr>
          </a:p>
        </p:txBody>
      </p:sp>
      <p:sp>
        <p:nvSpPr>
          <p:cNvPr id="587" name="Google Shape;587;p73"/>
          <p:cNvSpPr txBox="1"/>
          <p:nvPr/>
        </p:nvSpPr>
        <p:spPr>
          <a:xfrm>
            <a:off x="9050481" y="1552151"/>
            <a:ext cx="2514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a:solidFill>
                  <a:srgbClr val="FF0000"/>
                </a:solidFill>
              </a:rPr>
              <a:t>Tỷ</a:t>
            </a:r>
            <a:r>
              <a:rPr lang="en-US" sz="2000" b="0" i="0" u="none" strike="noStrike" cap="none">
                <a:solidFill>
                  <a:srgbClr val="FF0000"/>
                </a:solidFill>
                <a:latin typeface="Arial"/>
                <a:ea typeface="Arial"/>
                <a:cs typeface="Arial"/>
                <a:sym typeface="Arial"/>
              </a:rPr>
              <a:t> lệ thất bại cao</a:t>
            </a:r>
            <a:endParaRPr sz="2000" b="0" i="0" u="none" strike="noStrike" cap="none">
              <a:solidFill>
                <a:srgbClr val="FF0000"/>
              </a:solidFill>
              <a:latin typeface="Arial"/>
              <a:ea typeface="Arial"/>
              <a:cs typeface="Arial"/>
              <a:sym typeface="Arial"/>
            </a:endParaRPr>
          </a:p>
        </p:txBody>
      </p:sp>
      <p:sp>
        <p:nvSpPr>
          <p:cNvPr id="588" name="Google Shape;588;p73"/>
          <p:cNvSpPr/>
          <p:nvPr/>
        </p:nvSpPr>
        <p:spPr>
          <a:xfrm>
            <a:off x="412175" y="4559180"/>
            <a:ext cx="2663536" cy="1678131"/>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Tahoma"/>
                <a:ea typeface="Tahoma"/>
                <a:cs typeface="Tahoma"/>
                <a:sym typeface="Tahoma"/>
              </a:rPr>
              <a:t>Tìm một người dùng </a:t>
            </a:r>
            <a:r>
              <a:rPr lang="en-US" sz="1800" b="1" i="0" u="none" strike="noStrike" cap="none">
                <a:solidFill>
                  <a:srgbClr val="FF0000"/>
                </a:solidFill>
                <a:latin typeface="Tahoma"/>
                <a:ea typeface="Tahoma"/>
                <a:cs typeface="Tahoma"/>
                <a:sym typeface="Tahoma"/>
              </a:rPr>
              <a:t>hợp lệ</a:t>
            </a:r>
            <a:endParaRPr sz="1800" b="1" i="0" u="none" strike="noStrike" cap="none">
              <a:solidFill>
                <a:srgbClr val="FF0000"/>
              </a:solidFill>
              <a:latin typeface="Tahoma"/>
              <a:ea typeface="Tahoma"/>
              <a:cs typeface="Tahoma"/>
              <a:sym typeface="Tahoma"/>
            </a:endParaRPr>
          </a:p>
        </p:txBody>
      </p:sp>
      <p:sp>
        <p:nvSpPr>
          <p:cNvPr id="589" name="Google Shape;589;p73"/>
          <p:cNvSpPr/>
          <p:nvPr/>
        </p:nvSpPr>
        <p:spPr>
          <a:xfrm>
            <a:off x="3307774" y="4572151"/>
            <a:ext cx="2663536" cy="1678131"/>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Tahoma"/>
                <a:ea typeface="Tahoma"/>
                <a:cs typeface="Tahoma"/>
                <a:sym typeface="Tahoma"/>
              </a:rPr>
              <a:t>Tạo một </a:t>
            </a:r>
            <a:r>
              <a:rPr lang="en-US" sz="1800" b="1" i="0" u="none" strike="noStrike" cap="none">
                <a:solidFill>
                  <a:srgbClr val="FF0000"/>
                </a:solidFill>
                <a:latin typeface="Tahoma"/>
                <a:ea typeface="Tahoma"/>
                <a:cs typeface="Tahoma"/>
                <a:sym typeface="Tahoma"/>
              </a:rPr>
              <a:t>danh sách </a:t>
            </a:r>
            <a:r>
              <a:rPr lang="en-US" sz="1800" b="1" i="0" u="none" strike="noStrike" cap="none">
                <a:solidFill>
                  <a:schemeClr val="dk1"/>
                </a:solidFill>
                <a:latin typeface="Tahoma"/>
                <a:ea typeface="Tahoma"/>
                <a:cs typeface="Tahoma"/>
                <a:sym typeface="Tahoma"/>
              </a:rPr>
              <a:t>các mật khẩu có thể đúng</a:t>
            </a:r>
            <a:endParaRPr sz="1800" b="1" i="0" u="none" strike="noStrike" cap="none">
              <a:solidFill>
                <a:srgbClr val="FF0000"/>
              </a:solidFill>
              <a:latin typeface="Tahoma"/>
              <a:ea typeface="Tahoma"/>
              <a:cs typeface="Tahoma"/>
              <a:sym typeface="Tahoma"/>
            </a:endParaRPr>
          </a:p>
        </p:txBody>
      </p:sp>
      <p:sp>
        <p:nvSpPr>
          <p:cNvPr id="590" name="Google Shape;590;p73"/>
          <p:cNvSpPr/>
          <p:nvPr/>
        </p:nvSpPr>
        <p:spPr>
          <a:xfrm>
            <a:off x="6205275" y="4580254"/>
            <a:ext cx="2663536" cy="1678131"/>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Tahoma"/>
                <a:ea typeface="Tahoma"/>
                <a:cs typeface="Tahoma"/>
                <a:sym typeface="Tahoma"/>
              </a:rPr>
              <a:t>Sắp xếp khả năng từ </a:t>
            </a:r>
            <a:r>
              <a:rPr lang="en-US" sz="1800" b="1" i="0" u="none" strike="noStrike" cap="none">
                <a:solidFill>
                  <a:srgbClr val="FF0000"/>
                </a:solidFill>
                <a:latin typeface="Tahoma"/>
                <a:ea typeface="Tahoma"/>
                <a:cs typeface="Tahoma"/>
                <a:sym typeface="Tahoma"/>
              </a:rPr>
              <a:t>cao</a:t>
            </a:r>
            <a:r>
              <a:rPr lang="en-US" sz="1800" b="1" i="0" u="none" strike="noStrike" cap="none">
                <a:solidFill>
                  <a:schemeClr val="dk1"/>
                </a:solidFill>
                <a:latin typeface="Tahoma"/>
                <a:ea typeface="Tahoma"/>
                <a:cs typeface="Tahoma"/>
                <a:sym typeface="Tahoma"/>
              </a:rPr>
              <a:t> xuống </a:t>
            </a:r>
            <a:r>
              <a:rPr lang="en-US" sz="1800" b="1" i="0" u="none" strike="noStrike" cap="none">
                <a:solidFill>
                  <a:srgbClr val="FF0000"/>
                </a:solidFill>
                <a:latin typeface="Tahoma"/>
                <a:ea typeface="Tahoma"/>
                <a:cs typeface="Tahoma"/>
                <a:sym typeface="Tahoma"/>
              </a:rPr>
              <a:t>thấp</a:t>
            </a:r>
            <a:endParaRPr sz="1800" b="1" i="0" u="none" strike="noStrike" cap="none">
              <a:solidFill>
                <a:srgbClr val="FF0000"/>
              </a:solidFill>
              <a:latin typeface="Tahoma"/>
              <a:ea typeface="Tahoma"/>
              <a:cs typeface="Tahoma"/>
              <a:sym typeface="Tahoma"/>
            </a:endParaRPr>
          </a:p>
        </p:txBody>
      </p:sp>
      <p:sp>
        <p:nvSpPr>
          <p:cNvPr id="591" name="Google Shape;591;p73"/>
          <p:cNvSpPr/>
          <p:nvPr/>
        </p:nvSpPr>
        <p:spPr>
          <a:xfrm>
            <a:off x="9095508" y="4572150"/>
            <a:ext cx="2663536" cy="1678131"/>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Tahoma"/>
                <a:ea typeface="Tahoma"/>
                <a:cs typeface="Tahoma"/>
                <a:sym typeface="Tahoma"/>
              </a:rPr>
              <a:t>Thử từng mật khẩu cho đến khi nhập được </a:t>
            </a:r>
            <a:r>
              <a:rPr lang="en-US" sz="1800" b="1" i="0" u="none" strike="noStrike" cap="none">
                <a:solidFill>
                  <a:srgbClr val="FF0000"/>
                </a:solidFill>
                <a:latin typeface="Tahoma"/>
                <a:ea typeface="Tahoma"/>
                <a:cs typeface="Tahoma"/>
                <a:sym typeface="Tahoma"/>
              </a:rPr>
              <a:t>mật khẩu đúng</a:t>
            </a:r>
            <a:endParaRPr sz="1800" b="1" i="0" u="none" strike="noStrike" cap="none">
              <a:solidFill>
                <a:srgbClr val="FF0000"/>
              </a:solidFill>
              <a:latin typeface="Tahoma"/>
              <a:ea typeface="Tahoma"/>
              <a:cs typeface="Tahoma"/>
              <a:sym typeface="Tahoma"/>
            </a:endParaRPr>
          </a:p>
        </p:txBody>
      </p:sp>
      <p:pic>
        <p:nvPicPr>
          <p:cNvPr id="592" name="Google Shape;592;p73"/>
          <p:cNvPicPr preferRelativeResize="0"/>
          <p:nvPr/>
        </p:nvPicPr>
        <p:blipFill rotWithShape="1">
          <a:blip r:embed="rId3">
            <a:alphaModFix/>
          </a:blip>
          <a:srcRect/>
          <a:stretch/>
        </p:blipFill>
        <p:spPr>
          <a:xfrm>
            <a:off x="1321087" y="2129626"/>
            <a:ext cx="1184660" cy="1184660"/>
          </a:xfrm>
          <a:prstGeom prst="rect">
            <a:avLst/>
          </a:prstGeom>
          <a:noFill/>
          <a:ln>
            <a:noFill/>
          </a:ln>
        </p:spPr>
      </p:pic>
      <p:pic>
        <p:nvPicPr>
          <p:cNvPr id="593" name="Google Shape;593;p73"/>
          <p:cNvPicPr preferRelativeResize="0"/>
          <p:nvPr/>
        </p:nvPicPr>
        <p:blipFill rotWithShape="1">
          <a:blip r:embed="rId4">
            <a:alphaModFix/>
          </a:blip>
          <a:srcRect/>
          <a:stretch/>
        </p:blipFill>
        <p:spPr>
          <a:xfrm>
            <a:off x="9768893" y="2129626"/>
            <a:ext cx="1195054" cy="119505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4"/>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Mật khẩu mặc định</a:t>
            </a:r>
            <a:endParaRPr>
              <a:latin typeface="Arial"/>
              <a:ea typeface="Arial"/>
              <a:cs typeface="Arial"/>
              <a:sym typeface="Arial"/>
            </a:endParaRPr>
          </a:p>
        </p:txBody>
      </p:sp>
      <p:sp>
        <p:nvSpPr>
          <p:cNvPr id="600" name="Google Shape;600;p7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12</a:t>
            </a:fld>
            <a:endParaRPr/>
          </a:p>
        </p:txBody>
      </p:sp>
      <p:sp>
        <p:nvSpPr>
          <p:cNvPr id="601" name="Google Shape;601;p74"/>
          <p:cNvSpPr txBox="1"/>
          <p:nvPr/>
        </p:nvSpPr>
        <p:spPr>
          <a:xfrm>
            <a:off x="876300" y="735078"/>
            <a:ext cx="11049000" cy="17856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000000"/>
              </a:buClr>
              <a:buSzPts val="2000"/>
              <a:buFont typeface="Tahoma"/>
              <a:buChar char="❑"/>
            </a:pPr>
            <a:r>
              <a:rPr lang="en-US" sz="2000" i="0" u="none" strike="noStrike" cap="none">
                <a:solidFill>
                  <a:srgbClr val="000000"/>
                </a:solidFill>
                <a:latin typeface="Tahoma"/>
                <a:ea typeface="Tahoma"/>
                <a:cs typeface="Tahoma"/>
                <a:sym typeface="Tahoma"/>
              </a:rPr>
              <a:t>Một mật </a:t>
            </a:r>
            <a:r>
              <a:rPr lang="en-US" sz="2000" i="0" u="none" strike="noStrike" cap="none">
                <a:solidFill>
                  <a:srgbClr val="FF0000"/>
                </a:solidFill>
                <a:latin typeface="Tahoma"/>
                <a:ea typeface="Tahoma"/>
                <a:cs typeface="Tahoma"/>
                <a:sym typeface="Tahoma"/>
              </a:rPr>
              <a:t>khẩu mặc định là một mật khẩu được đặt bởi nhà sản xuất </a:t>
            </a:r>
            <a:r>
              <a:rPr lang="en-US" sz="2000" i="0" u="none" strike="noStrike" cap="none">
                <a:solidFill>
                  <a:srgbClr val="000000"/>
                </a:solidFill>
                <a:latin typeface="Tahoma"/>
                <a:ea typeface="Tahoma"/>
                <a:cs typeface="Tahoma"/>
                <a:sym typeface="Tahoma"/>
              </a:rPr>
              <a:t>cho một thiết bị mới (switches, hubs, routers) để bảo vệ chúng</a:t>
            </a:r>
            <a:endParaRPr sz="2000">
              <a:latin typeface="Tahoma"/>
              <a:ea typeface="Tahoma"/>
              <a:cs typeface="Tahoma"/>
              <a:sym typeface="Tahoma"/>
            </a:endParaRPr>
          </a:p>
          <a:p>
            <a:pPr marL="285750" marR="0" lvl="0" indent="-285750" algn="just" rtl="0">
              <a:lnSpc>
                <a:spcPct val="150000"/>
              </a:lnSpc>
              <a:spcBef>
                <a:spcPts val="0"/>
              </a:spcBef>
              <a:spcAft>
                <a:spcPts val="0"/>
              </a:spcAft>
              <a:buClr>
                <a:srgbClr val="000000"/>
              </a:buClr>
              <a:buSzPts val="2000"/>
              <a:buFont typeface="Tahoma"/>
              <a:buChar char="❑"/>
            </a:pPr>
            <a:r>
              <a:rPr lang="en-US" sz="2000" i="0" u="none" strike="noStrike" cap="none">
                <a:solidFill>
                  <a:srgbClr val="000000"/>
                </a:solidFill>
                <a:latin typeface="Tahoma"/>
                <a:ea typeface="Tahoma"/>
                <a:cs typeface="Tahoma"/>
                <a:sym typeface="Tahoma"/>
              </a:rPr>
              <a:t>Kẻ tấn công sử dụng </a:t>
            </a:r>
            <a:r>
              <a:rPr lang="en-US" sz="2000" i="0" u="none" strike="noStrike" cap="none">
                <a:solidFill>
                  <a:srgbClr val="FF0000"/>
                </a:solidFill>
                <a:latin typeface="Tahoma"/>
                <a:ea typeface="Tahoma"/>
                <a:cs typeface="Tahoma"/>
                <a:sym typeface="Tahoma"/>
              </a:rPr>
              <a:t>mật khẩu mặc định </a:t>
            </a:r>
            <a:r>
              <a:rPr lang="en-US" sz="2000" i="0" u="none" strike="noStrike" cap="none">
                <a:solidFill>
                  <a:srgbClr val="000000"/>
                </a:solidFill>
                <a:latin typeface="Tahoma"/>
                <a:ea typeface="Tahoma"/>
                <a:cs typeface="Tahoma"/>
                <a:sym typeface="Tahoma"/>
              </a:rPr>
              <a:t>xuất hiện trong danh sách hoặc từ điển để </a:t>
            </a:r>
            <a:r>
              <a:rPr lang="en-US" sz="2000" i="0" u="none" strike="noStrike" cap="none">
                <a:solidFill>
                  <a:srgbClr val="FF0000"/>
                </a:solidFill>
                <a:latin typeface="Tahoma"/>
                <a:ea typeface="Tahoma"/>
                <a:cs typeface="Tahoma"/>
                <a:sym typeface="Tahoma"/>
              </a:rPr>
              <a:t>tiến hành tấn công đoán mật khẩu</a:t>
            </a:r>
            <a:endParaRPr sz="2000" i="0" u="none" strike="noStrike" cap="none">
              <a:solidFill>
                <a:srgbClr val="FF0000"/>
              </a:solidFill>
              <a:latin typeface="Tahoma"/>
              <a:ea typeface="Tahoma"/>
              <a:cs typeface="Tahoma"/>
              <a:sym typeface="Tahoma"/>
            </a:endParaRPr>
          </a:p>
        </p:txBody>
      </p:sp>
      <p:pic>
        <p:nvPicPr>
          <p:cNvPr id="602" name="Google Shape;602;p74"/>
          <p:cNvPicPr preferRelativeResize="0"/>
          <p:nvPr/>
        </p:nvPicPr>
        <p:blipFill rotWithShape="1">
          <a:blip r:embed="rId3">
            <a:alphaModFix/>
          </a:blip>
          <a:srcRect/>
          <a:stretch/>
        </p:blipFill>
        <p:spPr>
          <a:xfrm>
            <a:off x="981513" y="2575820"/>
            <a:ext cx="5114487" cy="3722712"/>
          </a:xfrm>
          <a:prstGeom prst="rect">
            <a:avLst/>
          </a:prstGeom>
          <a:noFill/>
          <a:ln>
            <a:noFill/>
          </a:ln>
          <a:effectLst>
            <a:outerShdw blurRad="292100" dist="139700" dir="2700000" algn="tl" rotWithShape="0">
              <a:srgbClr val="333333">
                <a:alpha val="64705"/>
              </a:srgbClr>
            </a:outerShdw>
          </a:effectLst>
        </p:spPr>
      </p:pic>
      <p:sp>
        <p:nvSpPr>
          <p:cNvPr id="603" name="Google Shape;603;p74"/>
          <p:cNvSpPr/>
          <p:nvPr/>
        </p:nvSpPr>
        <p:spPr>
          <a:xfrm>
            <a:off x="6400800" y="2723349"/>
            <a:ext cx="4975788" cy="3600271"/>
          </a:xfrm>
          <a:prstGeom prst="rect">
            <a:avLst/>
          </a:prstGeom>
          <a:solidFill>
            <a:schemeClr val="lt1"/>
          </a:solidFill>
          <a:ln w="254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4" name="Google Shape;604;p74"/>
          <p:cNvSpPr txBox="1"/>
          <p:nvPr/>
        </p:nvSpPr>
        <p:spPr>
          <a:xfrm>
            <a:off x="6400800" y="2723349"/>
            <a:ext cx="5181600" cy="36009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FF"/>
                </a:solidFill>
                <a:latin typeface="Arial"/>
                <a:ea typeface="Arial"/>
                <a:cs typeface="Arial"/>
                <a:sym typeface="Arial"/>
              </a:rPr>
              <a:t>Các công cụ online để tìm kiếm mật khẩu mặc định</a:t>
            </a:r>
            <a:endParaRPr/>
          </a:p>
          <a:p>
            <a:pPr marL="285750" marR="0" lvl="0" indent="-285750" algn="l" rtl="0">
              <a:lnSpc>
                <a:spcPct val="150000"/>
              </a:lnSpc>
              <a:spcBef>
                <a:spcPts val="0"/>
              </a:spcBef>
              <a:spcAft>
                <a:spcPts val="0"/>
              </a:spcAft>
              <a:buClr>
                <a:srgbClr val="000000"/>
              </a:buClr>
              <a:buSzPts val="2000"/>
              <a:buFont typeface="Arial"/>
              <a:buChar char="•"/>
            </a:pPr>
            <a:r>
              <a:rPr lang="en-US" sz="2000" b="0" i="0" u="sng" strike="noStrike" cap="none">
                <a:solidFill>
                  <a:schemeClr val="hlink"/>
                </a:solidFill>
                <a:latin typeface="Arial"/>
                <a:ea typeface="Arial"/>
                <a:cs typeface="Arial"/>
                <a:sym typeface="Arial"/>
                <a:hlinkClick r:id="rId4"/>
              </a:rPr>
              <a:t>https://www.fortypoundhead.com</a:t>
            </a:r>
            <a:endParaRPr sz="20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2000"/>
              <a:buFont typeface="Arial"/>
              <a:buChar char="•"/>
            </a:pPr>
            <a:r>
              <a:rPr lang="en-US" sz="2000" b="0" i="0" u="sng" strike="noStrike" cap="none">
                <a:solidFill>
                  <a:schemeClr val="hlink"/>
                </a:solidFill>
                <a:latin typeface="Arial"/>
                <a:ea typeface="Arial"/>
                <a:cs typeface="Arial"/>
                <a:sym typeface="Arial"/>
                <a:hlinkClick r:id="rId5"/>
              </a:rPr>
              <a:t>https://cirt.net</a:t>
            </a:r>
            <a:endParaRPr sz="20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2000"/>
              <a:buFont typeface="Arial"/>
              <a:buChar char="•"/>
            </a:pPr>
            <a:r>
              <a:rPr lang="en-US" sz="2000" b="0" i="0" u="sng" strike="noStrike" cap="none">
                <a:solidFill>
                  <a:schemeClr val="hlink"/>
                </a:solidFill>
                <a:latin typeface="Arial"/>
                <a:ea typeface="Arial"/>
                <a:cs typeface="Arial"/>
                <a:sym typeface="Arial"/>
                <a:hlinkClick r:id="rId6"/>
              </a:rPr>
              <a:t>http://www.defaultpassword.us</a:t>
            </a:r>
            <a:endParaRPr sz="20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2000"/>
              <a:buFont typeface="Arial"/>
              <a:buChar char="•"/>
            </a:pPr>
            <a:r>
              <a:rPr lang="en-US" sz="2000" b="0" i="0" u="sng" strike="noStrike" cap="none">
                <a:solidFill>
                  <a:schemeClr val="hlink"/>
                </a:solidFill>
                <a:latin typeface="Arial"/>
                <a:ea typeface="Arial"/>
                <a:cs typeface="Arial"/>
                <a:sym typeface="Arial"/>
                <a:hlinkClick r:id="rId7"/>
              </a:rPr>
              <a:t>http://www.routerpassword.com</a:t>
            </a:r>
            <a:endParaRPr sz="20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2000"/>
              <a:buFont typeface="Arial"/>
              <a:buChar char="•"/>
            </a:pPr>
            <a:r>
              <a:rPr lang="en-US" sz="2000" b="0" i="0" u="sng" strike="noStrike" cap="none">
                <a:solidFill>
                  <a:schemeClr val="hlink"/>
                </a:solidFill>
                <a:latin typeface="Arial"/>
                <a:ea typeface="Arial"/>
                <a:cs typeface="Arial"/>
                <a:sym typeface="Arial"/>
                <a:hlinkClick r:id="rId8"/>
              </a:rPr>
              <a:t>http://www.defaultpassword.com</a:t>
            </a:r>
            <a:endParaRPr sz="20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https://default-password.info</a:t>
            </a:r>
            <a:endParaRPr sz="2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5"/>
          <p:cNvSpPr txBox="1">
            <a:spLocks noGrp="1"/>
          </p:cNvSpPr>
          <p:nvPr>
            <p:ph type="title"/>
          </p:nvPr>
        </p:nvSpPr>
        <p:spPr>
          <a:xfrm>
            <a:off x="-76200" y="-152400"/>
            <a:ext cx="12877800" cy="9487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sz="3500">
                <a:latin typeface="Arial"/>
                <a:ea typeface="Arial"/>
                <a:cs typeface="Arial"/>
                <a:sym typeface="Arial"/>
              </a:rPr>
              <a:t>Tấn công trực tuyến chủ động:Trojan/Spyware/Keylogger</a:t>
            </a:r>
            <a:endParaRPr sz="3500">
              <a:latin typeface="Arial"/>
              <a:ea typeface="Arial"/>
              <a:cs typeface="Arial"/>
              <a:sym typeface="Arial"/>
            </a:endParaRPr>
          </a:p>
        </p:txBody>
      </p:sp>
      <p:sp>
        <p:nvSpPr>
          <p:cNvPr id="611" name="Google Shape;611;p7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13</a:t>
            </a:fld>
            <a:endParaRPr/>
          </a:p>
        </p:txBody>
      </p:sp>
      <p:sp>
        <p:nvSpPr>
          <p:cNvPr id="612" name="Google Shape;612;p75"/>
          <p:cNvSpPr/>
          <p:nvPr/>
        </p:nvSpPr>
        <p:spPr>
          <a:xfrm>
            <a:off x="1013388" y="1066800"/>
            <a:ext cx="10363200" cy="1752600"/>
          </a:xfrm>
          <a:prstGeom prst="homePlate">
            <a:avLst>
              <a:gd name="adj" fmla="val 50000"/>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50000"/>
              </a:lnSpc>
              <a:spcBef>
                <a:spcPts val="0"/>
              </a:spcBef>
              <a:spcAft>
                <a:spcPts val="0"/>
              </a:spcAft>
              <a:buClr>
                <a:srgbClr val="000000"/>
              </a:buClr>
              <a:buSzPts val="2000"/>
              <a:buFont typeface="Noto Sans Symbols"/>
              <a:buChar char="▪"/>
            </a:pPr>
            <a:r>
              <a:rPr lang="en-US" sz="2000" b="0" i="0" u="none" strike="noStrike" cap="none">
                <a:solidFill>
                  <a:schemeClr val="dk1"/>
                </a:solidFill>
                <a:latin typeface="Tahoma"/>
                <a:ea typeface="Tahoma"/>
                <a:cs typeface="Tahoma"/>
                <a:sym typeface="Tahoma"/>
              </a:rPr>
              <a:t>Kẻ tấn công cài đặt Trojan/Spyware/</a:t>
            </a:r>
            <a:r>
              <a:rPr lang="en-US" sz="2000">
                <a:solidFill>
                  <a:schemeClr val="dk1"/>
                </a:solidFill>
                <a:latin typeface="Tahoma"/>
                <a:ea typeface="Tahoma"/>
                <a:cs typeface="Tahoma"/>
                <a:sym typeface="Tahoma"/>
              </a:rPr>
              <a:t>Keylogger</a:t>
            </a:r>
            <a:r>
              <a:rPr lang="en-US" sz="2000" b="0" i="0" u="none" strike="noStrike" cap="none">
                <a:solidFill>
                  <a:schemeClr val="dk1"/>
                </a:solidFill>
                <a:latin typeface="Tahoma"/>
                <a:ea typeface="Tahoma"/>
                <a:cs typeface="Tahoma"/>
                <a:sym typeface="Tahoma"/>
              </a:rPr>
              <a:t> trên thiết bị của nạn nhân để thu thập </a:t>
            </a:r>
            <a:r>
              <a:rPr lang="en-US" sz="2000" b="0" i="0" u="none" strike="noStrike" cap="none">
                <a:solidFill>
                  <a:srgbClr val="FF0000"/>
                </a:solidFill>
                <a:latin typeface="Tahoma"/>
                <a:ea typeface="Tahoma"/>
                <a:cs typeface="Tahoma"/>
                <a:sym typeface="Tahoma"/>
              </a:rPr>
              <a:t>tài khoản và mật khẩu của người dùng.</a:t>
            </a:r>
            <a:endParaRPr sz="2000" b="0" i="0" u="none" strike="noStrike" cap="none">
              <a:solidFill>
                <a:schemeClr val="dk1"/>
              </a:solidFill>
              <a:latin typeface="Tahoma"/>
              <a:ea typeface="Tahoma"/>
              <a:cs typeface="Tahoma"/>
              <a:sym typeface="Tahoma"/>
            </a:endParaRPr>
          </a:p>
          <a:p>
            <a:pPr marL="285750" marR="0" lvl="0" indent="-285750" algn="l" rtl="0">
              <a:lnSpc>
                <a:spcPct val="150000"/>
              </a:lnSpc>
              <a:spcBef>
                <a:spcPts val="0"/>
              </a:spcBef>
              <a:spcAft>
                <a:spcPts val="0"/>
              </a:spcAft>
              <a:buClr>
                <a:srgbClr val="000000"/>
              </a:buClr>
              <a:buSzPts val="2000"/>
              <a:buFont typeface="Noto Sans Symbols"/>
              <a:buChar char="▪"/>
            </a:pPr>
            <a:r>
              <a:rPr lang="en-US" sz="2000" b="0" i="0" u="none" strike="noStrike" cap="none">
                <a:solidFill>
                  <a:schemeClr val="dk1"/>
                </a:solidFill>
                <a:latin typeface="Tahoma"/>
                <a:ea typeface="Tahoma"/>
                <a:cs typeface="Tahoma"/>
                <a:sym typeface="Tahoma"/>
              </a:rPr>
              <a:t>Trojan/Spyware/Keylogger </a:t>
            </a:r>
            <a:r>
              <a:rPr lang="en-US" sz="2000" b="0" i="0" u="none" strike="noStrike" cap="none">
                <a:solidFill>
                  <a:srgbClr val="FF0000"/>
                </a:solidFill>
                <a:latin typeface="Tahoma"/>
                <a:ea typeface="Tahoma"/>
                <a:cs typeface="Tahoma"/>
                <a:sym typeface="Tahoma"/>
              </a:rPr>
              <a:t>chạy ngầm </a:t>
            </a:r>
            <a:r>
              <a:rPr lang="en-US" sz="2000" b="0" i="0" u="none" strike="noStrike" cap="none">
                <a:solidFill>
                  <a:schemeClr val="dk1"/>
                </a:solidFill>
                <a:latin typeface="Tahoma"/>
                <a:ea typeface="Tahoma"/>
                <a:cs typeface="Tahoma"/>
                <a:sym typeface="Tahoma"/>
              </a:rPr>
              <a:t>và gửi thông tin định danh người dùng cho kẻ tấn công</a:t>
            </a:r>
            <a:endParaRPr sz="2000" b="0" i="0" u="none" strike="noStrike" cap="none">
              <a:solidFill>
                <a:srgbClr val="FF0000"/>
              </a:solidFill>
              <a:latin typeface="Tahoma"/>
              <a:ea typeface="Tahoma"/>
              <a:cs typeface="Tahoma"/>
              <a:sym typeface="Tahoma"/>
            </a:endParaRPr>
          </a:p>
        </p:txBody>
      </p:sp>
      <p:pic>
        <p:nvPicPr>
          <p:cNvPr id="613" name="Google Shape;613;p75"/>
          <p:cNvPicPr preferRelativeResize="0"/>
          <p:nvPr/>
        </p:nvPicPr>
        <p:blipFill rotWithShape="1">
          <a:blip r:embed="rId3">
            <a:alphaModFix/>
          </a:blip>
          <a:srcRect/>
          <a:stretch/>
        </p:blipFill>
        <p:spPr>
          <a:xfrm>
            <a:off x="9753600" y="3810000"/>
            <a:ext cx="1219200" cy="1219200"/>
          </a:xfrm>
          <a:prstGeom prst="rect">
            <a:avLst/>
          </a:prstGeom>
          <a:noFill/>
          <a:ln>
            <a:noFill/>
          </a:ln>
        </p:spPr>
      </p:pic>
      <p:pic>
        <p:nvPicPr>
          <p:cNvPr id="614" name="Google Shape;614;p75"/>
          <p:cNvPicPr preferRelativeResize="0"/>
          <p:nvPr/>
        </p:nvPicPr>
        <p:blipFill rotWithShape="1">
          <a:blip r:embed="rId4">
            <a:alphaModFix/>
          </a:blip>
          <a:srcRect/>
          <a:stretch/>
        </p:blipFill>
        <p:spPr>
          <a:xfrm>
            <a:off x="685800" y="3733800"/>
            <a:ext cx="1295400" cy="1295400"/>
          </a:xfrm>
          <a:prstGeom prst="rect">
            <a:avLst/>
          </a:prstGeom>
          <a:noFill/>
          <a:ln>
            <a:noFill/>
          </a:ln>
        </p:spPr>
      </p:pic>
      <p:pic>
        <p:nvPicPr>
          <p:cNvPr id="615" name="Google Shape;615;p75"/>
          <p:cNvPicPr preferRelativeResize="0"/>
          <p:nvPr/>
        </p:nvPicPr>
        <p:blipFill rotWithShape="1">
          <a:blip r:embed="rId5">
            <a:alphaModFix/>
          </a:blip>
          <a:srcRect/>
          <a:stretch/>
        </p:blipFill>
        <p:spPr>
          <a:xfrm>
            <a:off x="5237116" y="3751216"/>
            <a:ext cx="1260567" cy="1260567"/>
          </a:xfrm>
          <a:prstGeom prst="rect">
            <a:avLst/>
          </a:prstGeom>
          <a:noFill/>
          <a:ln>
            <a:noFill/>
          </a:ln>
        </p:spPr>
      </p:pic>
      <p:cxnSp>
        <p:nvCxnSpPr>
          <p:cNvPr id="616" name="Google Shape;616;p75"/>
          <p:cNvCxnSpPr/>
          <p:nvPr/>
        </p:nvCxnSpPr>
        <p:spPr>
          <a:xfrm>
            <a:off x="2209800" y="3967766"/>
            <a:ext cx="2819400" cy="0"/>
          </a:xfrm>
          <a:prstGeom prst="straightConnector1">
            <a:avLst/>
          </a:prstGeom>
          <a:noFill/>
          <a:ln w="31750" cap="flat" cmpd="sng">
            <a:solidFill>
              <a:srgbClr val="4A7DBA"/>
            </a:solidFill>
            <a:prstDash val="dash"/>
            <a:round/>
            <a:headEnd type="none" w="sm" len="sm"/>
            <a:tailEnd type="triangle" w="med" len="med"/>
          </a:ln>
        </p:spPr>
      </p:cxnSp>
      <p:cxnSp>
        <p:nvCxnSpPr>
          <p:cNvPr id="617" name="Google Shape;617;p75"/>
          <p:cNvCxnSpPr/>
          <p:nvPr/>
        </p:nvCxnSpPr>
        <p:spPr>
          <a:xfrm>
            <a:off x="6629400" y="3962400"/>
            <a:ext cx="2819400" cy="0"/>
          </a:xfrm>
          <a:prstGeom prst="straightConnector1">
            <a:avLst/>
          </a:prstGeom>
          <a:noFill/>
          <a:ln w="31750" cap="flat" cmpd="sng">
            <a:solidFill>
              <a:srgbClr val="4A7DBA"/>
            </a:solidFill>
            <a:prstDash val="dash"/>
            <a:round/>
            <a:headEnd type="none" w="sm" len="sm"/>
            <a:tailEnd type="triangle" w="med" len="med"/>
          </a:ln>
        </p:spPr>
      </p:cxnSp>
      <p:cxnSp>
        <p:nvCxnSpPr>
          <p:cNvPr id="618" name="Google Shape;618;p75"/>
          <p:cNvCxnSpPr/>
          <p:nvPr/>
        </p:nvCxnSpPr>
        <p:spPr>
          <a:xfrm rot="10800000" flipH="1">
            <a:off x="7983292" y="5011783"/>
            <a:ext cx="1617908" cy="17417"/>
          </a:xfrm>
          <a:prstGeom prst="straightConnector1">
            <a:avLst/>
          </a:prstGeom>
          <a:noFill/>
          <a:ln w="31750" cap="flat" cmpd="sng">
            <a:solidFill>
              <a:srgbClr val="4A7DBA"/>
            </a:solidFill>
            <a:prstDash val="dash"/>
            <a:round/>
            <a:headEnd type="none" w="sm" len="sm"/>
            <a:tailEnd type="triangle" w="med" len="med"/>
          </a:ln>
        </p:spPr>
      </p:cxnSp>
      <p:cxnSp>
        <p:nvCxnSpPr>
          <p:cNvPr id="619" name="Google Shape;619;p75"/>
          <p:cNvCxnSpPr/>
          <p:nvPr/>
        </p:nvCxnSpPr>
        <p:spPr>
          <a:xfrm>
            <a:off x="2057400" y="5029200"/>
            <a:ext cx="0" cy="1208112"/>
          </a:xfrm>
          <a:prstGeom prst="straightConnector1">
            <a:avLst/>
          </a:prstGeom>
          <a:noFill/>
          <a:ln w="31750" cap="flat" cmpd="sng">
            <a:solidFill>
              <a:srgbClr val="4A7DBA"/>
            </a:solidFill>
            <a:prstDash val="dash"/>
            <a:round/>
            <a:headEnd type="none" w="sm" len="sm"/>
            <a:tailEnd type="none" w="sm" len="sm"/>
          </a:ln>
        </p:spPr>
      </p:cxnSp>
      <p:cxnSp>
        <p:nvCxnSpPr>
          <p:cNvPr id="620" name="Google Shape;620;p75"/>
          <p:cNvCxnSpPr/>
          <p:nvPr/>
        </p:nvCxnSpPr>
        <p:spPr>
          <a:xfrm>
            <a:off x="2057400" y="6215847"/>
            <a:ext cx="5981700" cy="21465"/>
          </a:xfrm>
          <a:prstGeom prst="straightConnector1">
            <a:avLst/>
          </a:prstGeom>
          <a:noFill/>
          <a:ln w="31750" cap="flat" cmpd="sng">
            <a:solidFill>
              <a:srgbClr val="4A7DBA"/>
            </a:solidFill>
            <a:prstDash val="dash"/>
            <a:round/>
            <a:headEnd type="none" w="sm" len="sm"/>
            <a:tailEnd type="none" w="sm" len="sm"/>
          </a:ln>
        </p:spPr>
      </p:cxnSp>
      <p:cxnSp>
        <p:nvCxnSpPr>
          <p:cNvPr id="621" name="Google Shape;621;p75"/>
          <p:cNvCxnSpPr/>
          <p:nvPr/>
        </p:nvCxnSpPr>
        <p:spPr>
          <a:xfrm>
            <a:off x="7983292" y="5066770"/>
            <a:ext cx="0" cy="1208112"/>
          </a:xfrm>
          <a:prstGeom prst="straightConnector1">
            <a:avLst/>
          </a:prstGeom>
          <a:noFill/>
          <a:ln w="31750" cap="flat" cmpd="sng">
            <a:solidFill>
              <a:srgbClr val="4A7DBA"/>
            </a:solidFill>
            <a:prstDash val="dash"/>
            <a:round/>
            <a:headEnd type="none" w="sm" len="sm"/>
            <a:tailEnd type="none" w="sm" len="sm"/>
          </a:ln>
        </p:spPr>
      </p:cxnSp>
      <p:cxnSp>
        <p:nvCxnSpPr>
          <p:cNvPr id="622" name="Google Shape;622;p75"/>
          <p:cNvCxnSpPr/>
          <p:nvPr/>
        </p:nvCxnSpPr>
        <p:spPr>
          <a:xfrm rot="10800000">
            <a:off x="2209800" y="4800600"/>
            <a:ext cx="2743200" cy="0"/>
          </a:xfrm>
          <a:prstGeom prst="straightConnector1">
            <a:avLst/>
          </a:prstGeom>
          <a:noFill/>
          <a:ln w="31750" cap="flat" cmpd="sng">
            <a:solidFill>
              <a:srgbClr val="4A7DBA"/>
            </a:solidFill>
            <a:prstDash val="dash"/>
            <a:round/>
            <a:headEnd type="none" w="sm" len="sm"/>
            <a:tailEnd type="triangle" w="med" len="med"/>
          </a:ln>
        </p:spPr>
      </p:cxnSp>
      <p:sp>
        <p:nvSpPr>
          <p:cNvPr id="623" name="Google Shape;623;p75"/>
          <p:cNvSpPr/>
          <p:nvPr/>
        </p:nvSpPr>
        <p:spPr>
          <a:xfrm>
            <a:off x="2265316" y="3759788"/>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1</a:t>
            </a:r>
            <a:endParaRPr/>
          </a:p>
        </p:txBody>
      </p:sp>
      <p:sp>
        <p:nvSpPr>
          <p:cNvPr id="624" name="Google Shape;624;p75"/>
          <p:cNvSpPr/>
          <p:nvPr/>
        </p:nvSpPr>
        <p:spPr>
          <a:xfrm>
            <a:off x="6705599" y="3815255"/>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a:t>
            </a:r>
            <a:endParaRPr/>
          </a:p>
        </p:txBody>
      </p:sp>
      <p:sp>
        <p:nvSpPr>
          <p:cNvPr id="625" name="Google Shape;625;p75"/>
          <p:cNvSpPr/>
          <p:nvPr/>
        </p:nvSpPr>
        <p:spPr>
          <a:xfrm>
            <a:off x="4513216" y="4633942"/>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3</a:t>
            </a:r>
            <a:endParaRPr/>
          </a:p>
        </p:txBody>
      </p:sp>
      <p:sp>
        <p:nvSpPr>
          <p:cNvPr id="626" name="Google Shape;626;p75"/>
          <p:cNvSpPr/>
          <p:nvPr/>
        </p:nvSpPr>
        <p:spPr>
          <a:xfrm>
            <a:off x="2388907" y="6049189"/>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4</a:t>
            </a:r>
            <a:endParaRPr/>
          </a:p>
        </p:txBody>
      </p:sp>
      <p:sp>
        <p:nvSpPr>
          <p:cNvPr id="627" name="Google Shape;627;p75"/>
          <p:cNvSpPr txBox="1"/>
          <p:nvPr/>
        </p:nvSpPr>
        <p:spPr>
          <a:xfrm>
            <a:off x="2616925" y="3136525"/>
            <a:ext cx="3044700" cy="831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Kẻ tấn công lây nhiễm Trojan/Spyware/Keylogger vào máy tính của nạn nhân</a:t>
            </a:r>
            <a:endParaRPr sz="1600" b="1" i="0" u="none" strike="noStrike" cap="none">
              <a:solidFill>
                <a:srgbClr val="000000"/>
              </a:solidFill>
              <a:latin typeface="Tahoma"/>
              <a:ea typeface="Tahoma"/>
              <a:cs typeface="Tahoma"/>
              <a:sym typeface="Tahoma"/>
            </a:endParaRPr>
          </a:p>
        </p:txBody>
      </p:sp>
      <p:sp>
        <p:nvSpPr>
          <p:cNvPr id="628" name="Google Shape;628;p75"/>
          <p:cNvSpPr txBox="1"/>
          <p:nvPr/>
        </p:nvSpPr>
        <p:spPr>
          <a:xfrm>
            <a:off x="7086600" y="3240125"/>
            <a:ext cx="3700500" cy="585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Nạn nhân đăng nhập vào domain server với định danh của họ</a:t>
            </a:r>
            <a:endParaRPr sz="1600" b="1" i="0" u="none" strike="noStrike" cap="none">
              <a:solidFill>
                <a:srgbClr val="000000"/>
              </a:solidFill>
              <a:latin typeface="Tahoma"/>
              <a:ea typeface="Tahoma"/>
              <a:cs typeface="Tahoma"/>
              <a:sym typeface="Tahoma"/>
            </a:endParaRPr>
          </a:p>
        </p:txBody>
      </p:sp>
      <p:sp>
        <p:nvSpPr>
          <p:cNvPr id="629" name="Google Shape;629;p75"/>
          <p:cNvSpPr txBox="1"/>
          <p:nvPr/>
        </p:nvSpPr>
        <p:spPr>
          <a:xfrm>
            <a:off x="2145713" y="4807698"/>
            <a:ext cx="2426400" cy="585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Mã độc gửi thông tin định danh cho hacker</a:t>
            </a:r>
            <a:endParaRPr sz="1600" b="1" i="0" u="none" strike="noStrike" cap="none">
              <a:solidFill>
                <a:srgbClr val="000000"/>
              </a:solidFill>
              <a:latin typeface="Tahoma"/>
              <a:ea typeface="Tahoma"/>
              <a:cs typeface="Tahoma"/>
              <a:sym typeface="Tahoma"/>
            </a:endParaRPr>
          </a:p>
        </p:txBody>
      </p:sp>
      <p:sp>
        <p:nvSpPr>
          <p:cNvPr id="630" name="Google Shape;630;p75"/>
          <p:cNvSpPr txBox="1"/>
          <p:nvPr/>
        </p:nvSpPr>
        <p:spPr>
          <a:xfrm>
            <a:off x="2697450" y="6232625"/>
            <a:ext cx="6095100" cy="338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Kẻ tấn công thu được quyền truy nhập đến domain server</a:t>
            </a:r>
            <a:endParaRPr sz="1600" b="1" i="0" u="none" strike="noStrike" cap="none">
              <a:solidFill>
                <a:srgbClr val="000000"/>
              </a:solidFill>
              <a:latin typeface="Tahoma"/>
              <a:ea typeface="Tahoma"/>
              <a:cs typeface="Tahoma"/>
              <a:sym typeface="Tahoma"/>
            </a:endParaRPr>
          </a:p>
        </p:txBody>
      </p:sp>
      <p:sp>
        <p:nvSpPr>
          <p:cNvPr id="631" name="Google Shape;631;p75"/>
          <p:cNvSpPr txBox="1"/>
          <p:nvPr/>
        </p:nvSpPr>
        <p:spPr>
          <a:xfrm>
            <a:off x="630967" y="5114693"/>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Kẻ tấn công</a:t>
            </a:r>
            <a:endParaRPr sz="1600" b="1" i="0" u="none" strike="noStrike" cap="none">
              <a:solidFill>
                <a:srgbClr val="000000"/>
              </a:solidFill>
              <a:latin typeface="Tahoma"/>
              <a:ea typeface="Tahoma"/>
              <a:cs typeface="Tahoma"/>
              <a:sym typeface="Tahoma"/>
            </a:endParaRPr>
          </a:p>
        </p:txBody>
      </p:sp>
      <p:sp>
        <p:nvSpPr>
          <p:cNvPr id="632" name="Google Shape;632;p75"/>
          <p:cNvSpPr txBox="1"/>
          <p:nvPr/>
        </p:nvSpPr>
        <p:spPr>
          <a:xfrm>
            <a:off x="5254288" y="5066770"/>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Nạn nhân</a:t>
            </a:r>
            <a:endParaRPr sz="1600" b="1" i="0" u="none" strike="noStrike" cap="none">
              <a:solidFill>
                <a:srgbClr val="000000"/>
              </a:solidFill>
              <a:latin typeface="Tahoma"/>
              <a:ea typeface="Tahoma"/>
              <a:cs typeface="Tahoma"/>
              <a:sym typeface="Tahoma"/>
            </a:endParaRPr>
          </a:p>
        </p:txBody>
      </p:sp>
      <p:sp>
        <p:nvSpPr>
          <p:cNvPr id="633" name="Google Shape;633;p75"/>
          <p:cNvSpPr txBox="1"/>
          <p:nvPr/>
        </p:nvSpPr>
        <p:spPr>
          <a:xfrm>
            <a:off x="9571149" y="5120066"/>
            <a:ext cx="1715921"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Domain Server</a:t>
            </a:r>
            <a:endParaRPr sz="1600" b="1" i="0" u="none" strike="noStrike" cap="none">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6"/>
          <p:cNvSpPr txBox="1">
            <a:spLocks noGrp="1"/>
          </p:cNvSpPr>
          <p:nvPr>
            <p:ph type="title"/>
          </p:nvPr>
        </p:nvSpPr>
        <p:spPr>
          <a:xfrm>
            <a:off x="1219200" y="0"/>
            <a:ext cx="10668000" cy="71318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sz="3200">
                <a:latin typeface="Arial"/>
                <a:ea typeface="Arial"/>
                <a:cs typeface="Arial"/>
                <a:sym typeface="Arial"/>
              </a:rPr>
              <a:t>Ví dụ về tấn công trực tuyến chủ động sử dụng USB</a:t>
            </a:r>
            <a:endParaRPr sz="3200">
              <a:latin typeface="Arial"/>
              <a:ea typeface="Arial"/>
              <a:cs typeface="Arial"/>
              <a:sym typeface="Arial"/>
            </a:endParaRPr>
          </a:p>
        </p:txBody>
      </p:sp>
      <p:sp>
        <p:nvSpPr>
          <p:cNvPr id="639" name="Google Shape;639;p7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14</a:t>
            </a:fld>
            <a:endParaRPr/>
          </a:p>
        </p:txBody>
      </p:sp>
      <p:pic>
        <p:nvPicPr>
          <p:cNvPr id="640" name="Google Shape;640;p76"/>
          <p:cNvPicPr preferRelativeResize="0"/>
          <p:nvPr/>
        </p:nvPicPr>
        <p:blipFill rotWithShape="1">
          <a:blip r:embed="rId3">
            <a:alphaModFix/>
          </a:blip>
          <a:srcRect/>
          <a:stretch/>
        </p:blipFill>
        <p:spPr>
          <a:xfrm>
            <a:off x="924059" y="886144"/>
            <a:ext cx="914400" cy="914400"/>
          </a:xfrm>
          <a:prstGeom prst="rect">
            <a:avLst/>
          </a:prstGeom>
          <a:noFill/>
          <a:ln>
            <a:noFill/>
          </a:ln>
        </p:spPr>
      </p:pic>
      <p:pic>
        <p:nvPicPr>
          <p:cNvPr id="641" name="Google Shape;641;p76"/>
          <p:cNvPicPr preferRelativeResize="0"/>
          <p:nvPr/>
        </p:nvPicPr>
        <p:blipFill rotWithShape="1">
          <a:blip r:embed="rId4">
            <a:alphaModFix/>
          </a:blip>
          <a:srcRect/>
          <a:stretch/>
        </p:blipFill>
        <p:spPr>
          <a:xfrm>
            <a:off x="5724659" y="886144"/>
            <a:ext cx="896984" cy="896984"/>
          </a:xfrm>
          <a:prstGeom prst="rect">
            <a:avLst/>
          </a:prstGeom>
          <a:noFill/>
          <a:ln>
            <a:noFill/>
          </a:ln>
        </p:spPr>
      </p:pic>
      <p:sp>
        <p:nvSpPr>
          <p:cNvPr id="642" name="Google Shape;642;p76"/>
          <p:cNvSpPr txBox="1"/>
          <p:nvPr/>
        </p:nvSpPr>
        <p:spPr>
          <a:xfrm>
            <a:off x="670702" y="1775240"/>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Kẻ tấn công</a:t>
            </a:r>
            <a:endParaRPr sz="1600" b="1" i="0" u="none" strike="noStrike" cap="none">
              <a:solidFill>
                <a:srgbClr val="000000"/>
              </a:solidFill>
              <a:latin typeface="Tahoma"/>
              <a:ea typeface="Tahoma"/>
              <a:cs typeface="Tahoma"/>
              <a:sym typeface="Tahoma"/>
            </a:endParaRPr>
          </a:p>
        </p:txBody>
      </p:sp>
      <p:pic>
        <p:nvPicPr>
          <p:cNvPr id="643" name="Google Shape;643;p76"/>
          <p:cNvPicPr preferRelativeResize="0"/>
          <p:nvPr/>
        </p:nvPicPr>
        <p:blipFill rotWithShape="1">
          <a:blip r:embed="rId5">
            <a:alphaModFix/>
          </a:blip>
          <a:srcRect/>
          <a:stretch/>
        </p:blipFill>
        <p:spPr>
          <a:xfrm>
            <a:off x="10507843" y="846190"/>
            <a:ext cx="914400" cy="914400"/>
          </a:xfrm>
          <a:prstGeom prst="rect">
            <a:avLst/>
          </a:prstGeom>
          <a:noFill/>
          <a:ln>
            <a:noFill/>
          </a:ln>
        </p:spPr>
      </p:pic>
      <p:sp>
        <p:nvSpPr>
          <p:cNvPr id="644" name="Google Shape;644;p76"/>
          <p:cNvSpPr txBox="1"/>
          <p:nvPr/>
        </p:nvSpPr>
        <p:spPr>
          <a:xfrm>
            <a:off x="5445861" y="1813618"/>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Người dùng</a:t>
            </a:r>
            <a:endParaRPr sz="1600" b="1" i="0" u="none" strike="noStrike" cap="none">
              <a:solidFill>
                <a:srgbClr val="000000"/>
              </a:solidFill>
              <a:latin typeface="Tahoma"/>
              <a:ea typeface="Tahoma"/>
              <a:cs typeface="Tahoma"/>
              <a:sym typeface="Tahoma"/>
            </a:endParaRPr>
          </a:p>
        </p:txBody>
      </p:sp>
      <p:sp>
        <p:nvSpPr>
          <p:cNvPr id="645" name="Google Shape;645;p76"/>
          <p:cNvSpPr txBox="1"/>
          <p:nvPr/>
        </p:nvSpPr>
        <p:spPr>
          <a:xfrm>
            <a:off x="10360419" y="1775240"/>
            <a:ext cx="1159733"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Mật khẩu</a:t>
            </a:r>
            <a:endParaRPr sz="1600" b="1" i="0" u="none" strike="noStrike" cap="none">
              <a:solidFill>
                <a:srgbClr val="000000"/>
              </a:solidFill>
              <a:latin typeface="Tahoma"/>
              <a:ea typeface="Tahoma"/>
              <a:cs typeface="Tahoma"/>
              <a:sym typeface="Tahoma"/>
            </a:endParaRPr>
          </a:p>
        </p:txBody>
      </p:sp>
      <p:cxnSp>
        <p:nvCxnSpPr>
          <p:cNvPr id="646" name="Google Shape;646;p76"/>
          <p:cNvCxnSpPr/>
          <p:nvPr/>
        </p:nvCxnSpPr>
        <p:spPr>
          <a:xfrm>
            <a:off x="2100524" y="1571944"/>
            <a:ext cx="3624135" cy="0"/>
          </a:xfrm>
          <a:prstGeom prst="straightConnector1">
            <a:avLst/>
          </a:prstGeom>
          <a:noFill/>
          <a:ln w="31750" cap="flat" cmpd="sng">
            <a:solidFill>
              <a:srgbClr val="4A7DBA"/>
            </a:solidFill>
            <a:prstDash val="dash"/>
            <a:round/>
            <a:headEnd type="none" w="sm" len="sm"/>
            <a:tailEnd type="triangle" w="med" len="med"/>
          </a:ln>
        </p:spPr>
      </p:cxnSp>
      <p:cxnSp>
        <p:nvCxnSpPr>
          <p:cNvPr id="647" name="Google Shape;647;p76"/>
          <p:cNvCxnSpPr/>
          <p:nvPr/>
        </p:nvCxnSpPr>
        <p:spPr>
          <a:xfrm>
            <a:off x="6621643" y="1571944"/>
            <a:ext cx="3763533" cy="0"/>
          </a:xfrm>
          <a:prstGeom prst="straightConnector1">
            <a:avLst/>
          </a:prstGeom>
          <a:noFill/>
          <a:ln w="31750" cap="flat" cmpd="sng">
            <a:solidFill>
              <a:srgbClr val="4A7DBA"/>
            </a:solidFill>
            <a:prstDash val="dash"/>
            <a:round/>
            <a:headEnd type="none" w="sm" len="sm"/>
            <a:tailEnd type="triangle" w="med" len="med"/>
          </a:ln>
        </p:spPr>
      </p:cxnSp>
      <p:sp>
        <p:nvSpPr>
          <p:cNvPr id="648" name="Google Shape;648;p76"/>
          <p:cNvSpPr txBox="1"/>
          <p:nvPr/>
        </p:nvSpPr>
        <p:spPr>
          <a:xfrm>
            <a:off x="2090865" y="1137642"/>
            <a:ext cx="3633794"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Cắm USB vào máy tính nạn nhân</a:t>
            </a:r>
            <a:endParaRPr sz="1600" b="1" i="0" u="none" strike="noStrike" cap="none">
              <a:solidFill>
                <a:srgbClr val="000000"/>
              </a:solidFill>
              <a:latin typeface="Tahoma"/>
              <a:ea typeface="Tahoma"/>
              <a:cs typeface="Tahoma"/>
              <a:sym typeface="Tahoma"/>
            </a:endParaRPr>
          </a:p>
        </p:txBody>
      </p:sp>
      <p:sp>
        <p:nvSpPr>
          <p:cNvPr id="649" name="Google Shape;649;p76"/>
          <p:cNvSpPr txBox="1"/>
          <p:nvPr/>
        </p:nvSpPr>
        <p:spPr>
          <a:xfrm>
            <a:off x="7512551" y="1134125"/>
            <a:ext cx="2736300" cy="338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Trích xuất mật khẩu</a:t>
            </a:r>
            <a:endParaRPr sz="1600" b="1" i="0" u="none" strike="noStrike" cap="none">
              <a:solidFill>
                <a:srgbClr val="000000"/>
              </a:solidFill>
              <a:latin typeface="Tahoma"/>
              <a:ea typeface="Tahoma"/>
              <a:cs typeface="Tahoma"/>
              <a:sym typeface="Tahoma"/>
            </a:endParaRPr>
          </a:p>
        </p:txBody>
      </p:sp>
      <p:grpSp>
        <p:nvGrpSpPr>
          <p:cNvPr id="650" name="Google Shape;650;p76"/>
          <p:cNvGrpSpPr/>
          <p:nvPr/>
        </p:nvGrpSpPr>
        <p:grpSpPr>
          <a:xfrm>
            <a:off x="3445225" y="2424551"/>
            <a:ext cx="5406250" cy="3933226"/>
            <a:chOff x="104174" y="-6154"/>
            <a:chExt cx="5406250" cy="3933226"/>
          </a:xfrm>
        </p:grpSpPr>
        <p:sp>
          <p:nvSpPr>
            <p:cNvPr id="651" name="Google Shape;651;p76"/>
            <p:cNvSpPr/>
            <p:nvPr/>
          </p:nvSpPr>
          <p:spPr>
            <a:xfrm rot="1799859">
              <a:off x="2995732" y="490308"/>
              <a:ext cx="2074948" cy="332775"/>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6"/>
            <p:cNvSpPr/>
            <p:nvPr/>
          </p:nvSpPr>
          <p:spPr>
            <a:xfrm rot="5400000">
              <a:off x="4989624" y="1802767"/>
              <a:ext cx="858600" cy="1830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6"/>
            <p:cNvSpPr/>
            <p:nvPr/>
          </p:nvSpPr>
          <p:spPr>
            <a:xfrm rot="9000623">
              <a:off x="2938643" y="3164207"/>
              <a:ext cx="2369544" cy="182928"/>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6"/>
            <p:cNvSpPr/>
            <p:nvPr/>
          </p:nvSpPr>
          <p:spPr>
            <a:xfrm rot="-9000075">
              <a:off x="255782" y="3164205"/>
              <a:ext cx="2275886" cy="182928"/>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6"/>
            <p:cNvSpPr/>
            <p:nvPr/>
          </p:nvSpPr>
          <p:spPr>
            <a:xfrm rot="-5400000">
              <a:off x="-327976" y="1925521"/>
              <a:ext cx="1047300" cy="1830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6"/>
            <p:cNvSpPr/>
            <p:nvPr/>
          </p:nvSpPr>
          <p:spPr>
            <a:xfrm rot="-1799990">
              <a:off x="251467" y="622938"/>
              <a:ext cx="2329638" cy="205089"/>
            </a:xfrm>
            <a:prstGeom prst="flowChartProcess">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7" name="Google Shape;657;p76"/>
          <p:cNvPicPr preferRelativeResize="0"/>
          <p:nvPr/>
        </p:nvPicPr>
        <p:blipFill rotWithShape="1">
          <a:blip r:embed="rId6">
            <a:alphaModFix/>
          </a:blip>
          <a:srcRect/>
          <a:stretch/>
        </p:blipFill>
        <p:spPr>
          <a:xfrm>
            <a:off x="4840538" y="3139862"/>
            <a:ext cx="2615700" cy="2615700"/>
          </a:xfrm>
          <a:prstGeom prst="rect">
            <a:avLst/>
          </a:prstGeom>
          <a:noFill/>
          <a:ln>
            <a:noFill/>
          </a:ln>
        </p:spPr>
      </p:pic>
      <p:sp>
        <p:nvSpPr>
          <p:cNvPr id="658" name="Google Shape;658;p76"/>
          <p:cNvSpPr txBox="1"/>
          <p:nvPr/>
        </p:nvSpPr>
        <p:spPr>
          <a:xfrm>
            <a:off x="9246201" y="3286785"/>
            <a:ext cx="2209800" cy="7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00"/>
                </a:solidFill>
                <a:latin typeface="Tahoma"/>
                <a:ea typeface="Tahoma"/>
                <a:cs typeface="Tahoma"/>
                <a:sym typeface="Tahoma"/>
              </a:rPr>
              <a:t>Tải xuống PassView, một công cụ </a:t>
            </a:r>
            <a:r>
              <a:rPr lang="en-US" sz="1500" b="1" i="0" u="none" strike="noStrike" cap="none">
                <a:solidFill>
                  <a:srgbClr val="FF0000"/>
                </a:solidFill>
                <a:latin typeface="Tahoma"/>
                <a:ea typeface="Tahoma"/>
                <a:cs typeface="Tahoma"/>
                <a:sym typeface="Tahoma"/>
              </a:rPr>
              <a:t>hack mật khẩu</a:t>
            </a:r>
            <a:endParaRPr sz="1500" b="1" i="0" u="none" strike="noStrike" cap="none">
              <a:solidFill>
                <a:srgbClr val="FF0000"/>
              </a:solidFill>
              <a:latin typeface="Tahoma"/>
              <a:ea typeface="Tahoma"/>
              <a:cs typeface="Tahoma"/>
              <a:sym typeface="Tahoma"/>
            </a:endParaRPr>
          </a:p>
        </p:txBody>
      </p:sp>
      <p:cxnSp>
        <p:nvCxnSpPr>
          <p:cNvPr id="659" name="Google Shape;659;p76"/>
          <p:cNvCxnSpPr/>
          <p:nvPr/>
        </p:nvCxnSpPr>
        <p:spPr>
          <a:xfrm rot="10800000" flipH="1">
            <a:off x="670702" y="2059191"/>
            <a:ext cx="10849450" cy="64919"/>
          </a:xfrm>
          <a:prstGeom prst="straightConnector1">
            <a:avLst/>
          </a:prstGeom>
          <a:noFill/>
          <a:ln w="9525" cap="flat" cmpd="sng">
            <a:solidFill>
              <a:srgbClr val="4A7DBA"/>
            </a:solidFill>
            <a:prstDash val="solid"/>
            <a:round/>
            <a:headEnd type="none" w="sm" len="sm"/>
            <a:tailEnd type="none" w="sm" len="sm"/>
          </a:ln>
        </p:spPr>
      </p:cxnSp>
      <p:sp>
        <p:nvSpPr>
          <p:cNvPr id="660" name="Google Shape;660;p76"/>
          <p:cNvSpPr txBox="1"/>
          <p:nvPr/>
        </p:nvSpPr>
        <p:spPr>
          <a:xfrm>
            <a:off x="9246210" y="4968150"/>
            <a:ext cx="22098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00"/>
                </a:solidFill>
                <a:latin typeface="Tahoma"/>
                <a:ea typeface="Tahoma"/>
                <a:cs typeface="Tahoma"/>
                <a:sym typeface="Tahoma"/>
              </a:rPr>
              <a:t>Sao chép </a:t>
            </a:r>
            <a:r>
              <a:rPr lang="en-US" sz="1500" b="1" i="0" u="none" strike="noStrike" cap="none">
                <a:solidFill>
                  <a:srgbClr val="FF0000"/>
                </a:solidFill>
                <a:latin typeface="Tahoma"/>
                <a:ea typeface="Tahoma"/>
                <a:cs typeface="Tahoma"/>
                <a:sym typeface="Tahoma"/>
              </a:rPr>
              <a:t>file đã tải xuống vào </a:t>
            </a:r>
            <a:r>
              <a:rPr lang="en-US" sz="1500" b="1" i="0" u="none" strike="noStrike" cap="none">
                <a:solidFill>
                  <a:srgbClr val="000000"/>
                </a:solidFill>
                <a:latin typeface="Tahoma"/>
                <a:ea typeface="Tahoma"/>
                <a:cs typeface="Tahoma"/>
                <a:sym typeface="Tahoma"/>
              </a:rPr>
              <a:t>USB</a:t>
            </a:r>
            <a:endParaRPr sz="1500" b="1" i="0" u="none" strike="noStrike" cap="none">
              <a:solidFill>
                <a:srgbClr val="000000"/>
              </a:solidFill>
              <a:latin typeface="Tahoma"/>
              <a:ea typeface="Tahoma"/>
              <a:cs typeface="Tahoma"/>
              <a:sym typeface="Tahoma"/>
            </a:endParaRPr>
          </a:p>
        </p:txBody>
      </p:sp>
      <p:sp>
        <p:nvSpPr>
          <p:cNvPr id="661" name="Google Shape;661;p76"/>
          <p:cNvSpPr txBox="1"/>
          <p:nvPr/>
        </p:nvSpPr>
        <p:spPr>
          <a:xfrm>
            <a:off x="6581575" y="6237300"/>
            <a:ext cx="34713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00"/>
                </a:solidFill>
                <a:latin typeface="Tahoma"/>
                <a:ea typeface="Tahoma"/>
                <a:cs typeface="Tahoma"/>
                <a:sym typeface="Tahoma"/>
              </a:rPr>
              <a:t>Tạo tệp </a:t>
            </a:r>
            <a:r>
              <a:rPr lang="en-US" sz="1500" b="1" i="0" u="none" strike="noStrike" cap="none">
                <a:solidFill>
                  <a:srgbClr val="FF0000"/>
                </a:solidFill>
                <a:latin typeface="Tahoma"/>
                <a:ea typeface="Tahoma"/>
                <a:cs typeface="Tahoma"/>
                <a:sym typeface="Tahoma"/>
              </a:rPr>
              <a:t>autorun.inf</a:t>
            </a:r>
            <a:r>
              <a:rPr lang="en-US" sz="1500" b="1" i="0" u="none" strike="noStrike" cap="none">
                <a:solidFill>
                  <a:srgbClr val="000000"/>
                </a:solidFill>
                <a:latin typeface="Tahoma"/>
                <a:ea typeface="Tahoma"/>
                <a:cs typeface="Tahoma"/>
                <a:sym typeface="Tahoma"/>
              </a:rPr>
              <a:t> trong USB</a:t>
            </a:r>
            <a:endParaRPr sz="1500" b="1">
              <a:latin typeface="Tahoma"/>
              <a:ea typeface="Tahoma"/>
              <a:cs typeface="Tahoma"/>
              <a:sym typeface="Tahoma"/>
            </a:endParaRPr>
          </a:p>
          <a:p>
            <a:pPr marL="0" marR="0" lvl="0" indent="0" algn="l" rtl="0">
              <a:lnSpc>
                <a:spcPct val="100000"/>
              </a:lnSpc>
              <a:spcBef>
                <a:spcPts val="0"/>
              </a:spcBef>
              <a:spcAft>
                <a:spcPts val="0"/>
              </a:spcAft>
              <a:buNone/>
            </a:pPr>
            <a:r>
              <a:rPr lang="en-US" sz="1500" b="1" i="0" u="none" strike="noStrike" cap="none">
                <a:solidFill>
                  <a:srgbClr val="000000"/>
                </a:solidFill>
                <a:latin typeface="Tahoma"/>
                <a:ea typeface="Tahoma"/>
                <a:cs typeface="Tahoma"/>
                <a:sym typeface="Tahoma"/>
              </a:rPr>
              <a:t>[autorun]</a:t>
            </a:r>
            <a:r>
              <a:rPr lang="en-US" sz="1500" b="1">
                <a:latin typeface="Tahoma"/>
                <a:ea typeface="Tahoma"/>
                <a:cs typeface="Tahoma"/>
                <a:sym typeface="Tahoma"/>
              </a:rPr>
              <a:t> </a:t>
            </a:r>
            <a:r>
              <a:rPr lang="en-US" sz="1500" b="1" i="0" u="none" strike="noStrike" cap="none">
                <a:solidFill>
                  <a:srgbClr val="000000"/>
                </a:solidFill>
                <a:latin typeface="Tahoma"/>
                <a:ea typeface="Tahoma"/>
                <a:cs typeface="Tahoma"/>
                <a:sym typeface="Tahoma"/>
              </a:rPr>
              <a:t>en=</a:t>
            </a:r>
            <a:r>
              <a:rPr lang="en-US" sz="1500" b="1">
                <a:latin typeface="Tahoma"/>
                <a:ea typeface="Tahoma"/>
                <a:cs typeface="Tahoma"/>
                <a:sym typeface="Tahoma"/>
              </a:rPr>
              <a:t>launch</a:t>
            </a:r>
            <a:r>
              <a:rPr lang="en-US" sz="1500" b="1" i="0" u="none" strike="noStrike" cap="none">
                <a:solidFill>
                  <a:srgbClr val="000000"/>
                </a:solidFill>
                <a:latin typeface="Tahoma"/>
                <a:ea typeface="Tahoma"/>
                <a:cs typeface="Tahoma"/>
                <a:sym typeface="Tahoma"/>
              </a:rPr>
              <a:t>.bat</a:t>
            </a:r>
            <a:endParaRPr sz="1500" b="1" i="0" u="none" strike="noStrike" cap="none">
              <a:solidFill>
                <a:srgbClr val="000000"/>
              </a:solidFill>
              <a:latin typeface="Tahoma"/>
              <a:ea typeface="Tahoma"/>
              <a:cs typeface="Tahoma"/>
              <a:sym typeface="Tahoma"/>
            </a:endParaRPr>
          </a:p>
        </p:txBody>
      </p:sp>
      <p:sp>
        <p:nvSpPr>
          <p:cNvPr id="662" name="Google Shape;662;p76"/>
          <p:cNvSpPr txBox="1"/>
          <p:nvPr/>
        </p:nvSpPr>
        <p:spPr>
          <a:xfrm>
            <a:off x="434811" y="4737306"/>
            <a:ext cx="2615700" cy="1015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500" b="1" i="0" u="none" strike="noStrike" cap="none">
                <a:solidFill>
                  <a:srgbClr val="000000"/>
                </a:solidFill>
                <a:latin typeface="Tahoma"/>
                <a:ea typeface="Tahoma"/>
                <a:cs typeface="Tahoma"/>
                <a:sym typeface="Tahoma"/>
              </a:rPr>
              <a:t>Nội dung trong file </a:t>
            </a:r>
            <a:r>
              <a:rPr lang="en-US" sz="1500" b="1">
                <a:solidFill>
                  <a:srgbClr val="FF0000"/>
                </a:solidFill>
                <a:latin typeface="Tahoma"/>
                <a:ea typeface="Tahoma"/>
                <a:cs typeface="Tahoma"/>
                <a:sym typeface="Tahoma"/>
              </a:rPr>
              <a:t>launch</a:t>
            </a:r>
            <a:r>
              <a:rPr lang="en-US" sz="1500" b="1" i="0" u="none" strike="noStrike" cap="none">
                <a:solidFill>
                  <a:srgbClr val="FF0000"/>
                </a:solidFill>
                <a:latin typeface="Tahoma"/>
                <a:ea typeface="Tahoma"/>
                <a:cs typeface="Tahoma"/>
                <a:sym typeface="Tahoma"/>
              </a:rPr>
              <a:t>.bat</a:t>
            </a:r>
            <a:endParaRPr sz="1500" b="1">
              <a:latin typeface="Tahoma"/>
              <a:ea typeface="Tahoma"/>
              <a:cs typeface="Tahoma"/>
              <a:sym typeface="Tahoma"/>
            </a:endParaRPr>
          </a:p>
          <a:p>
            <a:pPr marL="0" marR="0" lvl="0" indent="0" algn="r" rtl="0">
              <a:lnSpc>
                <a:spcPct val="100000"/>
              </a:lnSpc>
              <a:spcBef>
                <a:spcPts val="0"/>
              </a:spcBef>
              <a:spcAft>
                <a:spcPts val="0"/>
              </a:spcAft>
              <a:buNone/>
            </a:pPr>
            <a:r>
              <a:rPr lang="en-US" sz="1500" b="1" i="0" u="none" strike="noStrike" cap="none">
                <a:solidFill>
                  <a:srgbClr val="000000"/>
                </a:solidFill>
                <a:latin typeface="Tahoma"/>
                <a:ea typeface="Tahoma"/>
                <a:cs typeface="Tahoma"/>
                <a:sym typeface="Tahoma"/>
              </a:rPr>
              <a:t>start pspv.exe/stext pspv.txt</a:t>
            </a:r>
            <a:endParaRPr sz="1500" b="1" i="0" u="none" strike="noStrike" cap="none">
              <a:solidFill>
                <a:srgbClr val="000000"/>
              </a:solidFill>
              <a:latin typeface="Tahoma"/>
              <a:ea typeface="Tahoma"/>
              <a:cs typeface="Tahoma"/>
              <a:sym typeface="Tahoma"/>
            </a:endParaRPr>
          </a:p>
        </p:txBody>
      </p:sp>
      <p:sp>
        <p:nvSpPr>
          <p:cNvPr id="663" name="Google Shape;663;p76"/>
          <p:cNvSpPr txBox="1"/>
          <p:nvPr/>
        </p:nvSpPr>
        <p:spPr>
          <a:xfrm>
            <a:off x="372115" y="3040469"/>
            <a:ext cx="2615700" cy="1015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500" b="1" i="0" u="none" strike="noStrike" cap="none">
                <a:solidFill>
                  <a:srgbClr val="000000"/>
                </a:solidFill>
                <a:latin typeface="Tahoma"/>
                <a:ea typeface="Tahoma"/>
                <a:cs typeface="Tahoma"/>
                <a:sym typeface="Tahoma"/>
              </a:rPr>
              <a:t>Khi cắm USB vào máy tính, cửa sổ </a:t>
            </a:r>
            <a:r>
              <a:rPr lang="en-US" sz="1500" b="1" i="0" u="none" strike="noStrike" cap="none">
                <a:solidFill>
                  <a:srgbClr val="FF0000"/>
                </a:solidFill>
                <a:latin typeface="Tahoma"/>
                <a:ea typeface="Tahoma"/>
                <a:cs typeface="Tahoma"/>
                <a:sym typeface="Tahoma"/>
              </a:rPr>
              <a:t>autorun</a:t>
            </a:r>
            <a:r>
              <a:rPr lang="en-US" sz="1500" b="1" i="0" u="none" strike="noStrike" cap="none">
                <a:solidFill>
                  <a:srgbClr val="000000"/>
                </a:solidFill>
                <a:latin typeface="Tahoma"/>
                <a:ea typeface="Tahoma"/>
                <a:cs typeface="Tahoma"/>
                <a:sym typeface="Tahoma"/>
              </a:rPr>
              <a:t> sẽ hiện lên (Nếu được kích hoạt)</a:t>
            </a:r>
            <a:endParaRPr sz="1500" b="1"/>
          </a:p>
        </p:txBody>
      </p:sp>
      <p:sp>
        <p:nvSpPr>
          <p:cNvPr id="664" name="Google Shape;664;p76"/>
          <p:cNvSpPr txBox="1"/>
          <p:nvPr/>
        </p:nvSpPr>
        <p:spPr>
          <a:xfrm>
            <a:off x="6485350" y="2167750"/>
            <a:ext cx="3763500" cy="5541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500" b="1" i="0" u="none" strike="noStrike" cap="none">
                <a:solidFill>
                  <a:srgbClr val="FF0000"/>
                </a:solidFill>
                <a:latin typeface="Tahoma"/>
                <a:ea typeface="Tahoma"/>
                <a:cs typeface="Tahoma"/>
                <a:sym typeface="Tahoma"/>
              </a:rPr>
              <a:t>PassView</a:t>
            </a:r>
            <a:r>
              <a:rPr lang="en-US" sz="1500" b="1" i="0" u="none" strike="noStrike" cap="none">
                <a:solidFill>
                  <a:srgbClr val="000000"/>
                </a:solidFill>
                <a:latin typeface="Tahoma"/>
                <a:ea typeface="Tahoma"/>
                <a:cs typeface="Tahoma"/>
                <a:sym typeface="Tahoma"/>
              </a:rPr>
              <a:t> được chạy ngầm và mật khẩu được lưu ở file .txt trong USB</a:t>
            </a:r>
            <a:endParaRPr sz="1500" b="1" i="0" u="none" strike="noStrike" cap="none">
              <a:solidFill>
                <a:srgbClr val="000000"/>
              </a:solidFill>
              <a:latin typeface="Tahoma"/>
              <a:ea typeface="Tahoma"/>
              <a:cs typeface="Tahoma"/>
              <a:sym typeface="Tahoma"/>
            </a:endParaRPr>
          </a:p>
        </p:txBody>
      </p:sp>
      <p:grpSp>
        <p:nvGrpSpPr>
          <p:cNvPr id="665" name="Google Shape;665;p76"/>
          <p:cNvGrpSpPr/>
          <p:nvPr/>
        </p:nvGrpSpPr>
        <p:grpSpPr>
          <a:xfrm>
            <a:off x="5609275" y="2115148"/>
            <a:ext cx="972300" cy="972300"/>
            <a:chOff x="2268224" y="-315557"/>
            <a:chExt cx="972300" cy="972300"/>
          </a:xfrm>
        </p:grpSpPr>
        <p:sp>
          <p:nvSpPr>
            <p:cNvPr id="666" name="Google Shape;666;p76"/>
            <p:cNvSpPr/>
            <p:nvPr/>
          </p:nvSpPr>
          <p:spPr>
            <a:xfrm>
              <a:off x="2268224" y="-315557"/>
              <a:ext cx="972300" cy="972300"/>
            </a:xfrm>
            <a:prstGeom prst="ellipse">
              <a:avLst/>
            </a:prstGeom>
            <a:solidFill>
              <a:srgbClr val="FFC0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6"/>
            <p:cNvSpPr txBox="1"/>
            <p:nvPr/>
          </p:nvSpPr>
          <p:spPr>
            <a:xfrm>
              <a:off x="2410717" y="-173064"/>
              <a:ext cx="687300" cy="687300"/>
            </a:xfrm>
            <a:prstGeom prst="rect">
              <a:avLst/>
            </a:prstGeom>
            <a:noFill/>
            <a:ln>
              <a:noFill/>
            </a:ln>
          </p:spPr>
          <p:txBody>
            <a:bodyPr spcFirstLastPara="1" wrap="square" lIns="54600" tIns="54600" rIns="54600" bIns="54600" anchor="ctr" anchorCtr="0">
              <a:noAutofit/>
            </a:bodyPr>
            <a:lstStyle/>
            <a:p>
              <a:pPr marL="0" marR="0" lvl="0" indent="0" algn="ctr" rtl="0">
                <a:lnSpc>
                  <a:spcPct val="90000"/>
                </a:lnSpc>
                <a:spcBef>
                  <a:spcPts val="0"/>
                </a:spcBef>
                <a:spcAft>
                  <a:spcPts val="0"/>
                </a:spcAft>
                <a:buNone/>
              </a:pPr>
              <a:r>
                <a:rPr lang="en-US" sz="4300" b="0" i="0" u="none" strike="noStrike" cap="none">
                  <a:solidFill>
                    <a:schemeClr val="dk1"/>
                  </a:solidFill>
                  <a:latin typeface="Arial"/>
                  <a:ea typeface="Arial"/>
                  <a:cs typeface="Arial"/>
                  <a:sym typeface="Arial"/>
                </a:rPr>
                <a:t>6</a:t>
              </a:r>
              <a:endParaRPr sz="4300" b="0" i="0" u="none" strike="noStrike" cap="none">
                <a:solidFill>
                  <a:schemeClr val="dk1"/>
                </a:solidFill>
                <a:latin typeface="Arial"/>
                <a:ea typeface="Arial"/>
                <a:cs typeface="Arial"/>
                <a:sym typeface="Arial"/>
              </a:endParaRPr>
            </a:p>
          </p:txBody>
        </p:sp>
      </p:grpSp>
      <p:grpSp>
        <p:nvGrpSpPr>
          <p:cNvPr id="668" name="Google Shape;668;p76"/>
          <p:cNvGrpSpPr/>
          <p:nvPr/>
        </p:nvGrpSpPr>
        <p:grpSpPr>
          <a:xfrm>
            <a:off x="5609275" y="5807957"/>
            <a:ext cx="972300" cy="972300"/>
            <a:chOff x="2268224" y="3377252"/>
            <a:chExt cx="972300" cy="972300"/>
          </a:xfrm>
        </p:grpSpPr>
        <p:sp>
          <p:nvSpPr>
            <p:cNvPr id="669" name="Google Shape;669;p76"/>
            <p:cNvSpPr/>
            <p:nvPr/>
          </p:nvSpPr>
          <p:spPr>
            <a:xfrm>
              <a:off x="2268224" y="3377252"/>
              <a:ext cx="972300" cy="972300"/>
            </a:xfrm>
            <a:prstGeom prst="ellipse">
              <a:avLst/>
            </a:prstGeom>
            <a:solidFill>
              <a:srgbClr val="76923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6"/>
            <p:cNvSpPr txBox="1"/>
            <p:nvPr/>
          </p:nvSpPr>
          <p:spPr>
            <a:xfrm>
              <a:off x="2410592" y="3519620"/>
              <a:ext cx="687300" cy="687300"/>
            </a:xfrm>
            <a:prstGeom prst="rect">
              <a:avLst/>
            </a:prstGeom>
            <a:noFill/>
            <a:ln>
              <a:noFill/>
            </a:ln>
          </p:spPr>
          <p:txBody>
            <a:bodyPr spcFirstLastPara="1" wrap="square" lIns="54600" tIns="54600" rIns="54600" bIns="54600" anchor="ctr" anchorCtr="0">
              <a:noAutofit/>
            </a:bodyPr>
            <a:lstStyle/>
            <a:p>
              <a:pPr marL="0" marR="0" lvl="0" indent="0" algn="ctr" rtl="0">
                <a:lnSpc>
                  <a:spcPct val="90000"/>
                </a:lnSpc>
                <a:spcBef>
                  <a:spcPts val="0"/>
                </a:spcBef>
                <a:spcAft>
                  <a:spcPts val="0"/>
                </a:spcAft>
                <a:buNone/>
              </a:pPr>
              <a:r>
                <a:rPr lang="en-US" sz="4300" b="0" i="0" u="none" strike="noStrike" cap="none">
                  <a:solidFill>
                    <a:schemeClr val="dk1"/>
                  </a:solidFill>
                  <a:latin typeface="Arial"/>
                  <a:ea typeface="Arial"/>
                  <a:cs typeface="Arial"/>
                  <a:sym typeface="Arial"/>
                </a:rPr>
                <a:t>3</a:t>
              </a:r>
              <a:endParaRPr sz="4300" b="0" i="0" u="none" strike="noStrike" cap="none">
                <a:solidFill>
                  <a:schemeClr val="dk1"/>
                </a:solidFill>
                <a:latin typeface="Arial"/>
                <a:ea typeface="Arial"/>
                <a:cs typeface="Arial"/>
                <a:sym typeface="Arial"/>
              </a:endParaRPr>
            </a:p>
          </p:txBody>
        </p:sp>
      </p:grpSp>
      <p:grpSp>
        <p:nvGrpSpPr>
          <p:cNvPr id="671" name="Google Shape;671;p76"/>
          <p:cNvGrpSpPr/>
          <p:nvPr/>
        </p:nvGrpSpPr>
        <p:grpSpPr>
          <a:xfrm>
            <a:off x="8288597" y="4759061"/>
            <a:ext cx="972300" cy="972300"/>
            <a:chOff x="4947546" y="2328356"/>
            <a:chExt cx="972300" cy="972300"/>
          </a:xfrm>
        </p:grpSpPr>
        <p:sp>
          <p:nvSpPr>
            <p:cNvPr id="672" name="Google Shape;672;p76"/>
            <p:cNvSpPr/>
            <p:nvPr/>
          </p:nvSpPr>
          <p:spPr>
            <a:xfrm>
              <a:off x="4947546" y="2328356"/>
              <a:ext cx="972300" cy="972300"/>
            </a:xfrm>
            <a:prstGeom prst="ellipse">
              <a:avLst/>
            </a:prstGeom>
            <a:solidFill>
              <a:srgbClr val="E36C0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6"/>
            <p:cNvSpPr txBox="1"/>
            <p:nvPr/>
          </p:nvSpPr>
          <p:spPr>
            <a:xfrm>
              <a:off x="5090051" y="2470849"/>
              <a:ext cx="687300" cy="687300"/>
            </a:xfrm>
            <a:prstGeom prst="rect">
              <a:avLst/>
            </a:prstGeom>
            <a:noFill/>
            <a:ln>
              <a:noFill/>
            </a:ln>
          </p:spPr>
          <p:txBody>
            <a:bodyPr spcFirstLastPara="1" wrap="square" lIns="54600" tIns="54600" rIns="54600" bIns="54600" anchor="ctr" anchorCtr="0">
              <a:noAutofit/>
            </a:bodyPr>
            <a:lstStyle/>
            <a:p>
              <a:pPr marL="0" marR="0" lvl="0" indent="0" algn="ctr" rtl="0">
                <a:lnSpc>
                  <a:spcPct val="90000"/>
                </a:lnSpc>
                <a:spcBef>
                  <a:spcPts val="0"/>
                </a:spcBef>
                <a:spcAft>
                  <a:spcPts val="0"/>
                </a:spcAft>
                <a:buNone/>
              </a:pPr>
              <a:r>
                <a:rPr lang="en-US" sz="4300" b="0" i="0" u="none" strike="noStrike" cap="none">
                  <a:solidFill>
                    <a:schemeClr val="dk1"/>
                  </a:solidFill>
                  <a:latin typeface="Arial"/>
                  <a:ea typeface="Arial"/>
                  <a:cs typeface="Arial"/>
                  <a:sym typeface="Arial"/>
                </a:rPr>
                <a:t>2</a:t>
              </a:r>
              <a:endParaRPr sz="4300" b="0" i="0" u="none" strike="noStrike" cap="none">
                <a:solidFill>
                  <a:schemeClr val="dk1"/>
                </a:solidFill>
                <a:latin typeface="Arial"/>
                <a:ea typeface="Arial"/>
                <a:cs typeface="Arial"/>
                <a:sym typeface="Arial"/>
              </a:endParaRPr>
            </a:p>
          </p:txBody>
        </p:sp>
      </p:grpSp>
      <p:grpSp>
        <p:nvGrpSpPr>
          <p:cNvPr id="674" name="Google Shape;674;p76"/>
          <p:cNvGrpSpPr/>
          <p:nvPr/>
        </p:nvGrpSpPr>
        <p:grpSpPr>
          <a:xfrm>
            <a:off x="8273909" y="3095482"/>
            <a:ext cx="972300" cy="972300"/>
            <a:chOff x="4932858" y="664777"/>
            <a:chExt cx="972300" cy="972300"/>
          </a:xfrm>
        </p:grpSpPr>
        <p:sp>
          <p:nvSpPr>
            <p:cNvPr id="675" name="Google Shape;675;p76"/>
            <p:cNvSpPr/>
            <p:nvPr/>
          </p:nvSpPr>
          <p:spPr>
            <a:xfrm>
              <a:off x="4932858" y="664776"/>
              <a:ext cx="972300" cy="972300"/>
            </a:xfrm>
            <a:prstGeom prst="ellipse">
              <a:avLst/>
            </a:prstGeom>
            <a:solidFill>
              <a:srgbClr val="C000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6"/>
            <p:cNvSpPr txBox="1"/>
            <p:nvPr/>
          </p:nvSpPr>
          <p:spPr>
            <a:xfrm>
              <a:off x="5075351" y="774045"/>
              <a:ext cx="687300" cy="687300"/>
            </a:xfrm>
            <a:prstGeom prst="rect">
              <a:avLst/>
            </a:prstGeom>
            <a:noFill/>
            <a:ln>
              <a:noFill/>
            </a:ln>
          </p:spPr>
          <p:txBody>
            <a:bodyPr spcFirstLastPara="1" wrap="square" lIns="54600" tIns="54600" rIns="54600" bIns="54600" anchor="ctr" anchorCtr="0">
              <a:noAutofit/>
            </a:bodyPr>
            <a:lstStyle/>
            <a:p>
              <a:pPr marL="0" marR="0" lvl="0" indent="0" algn="ctr" rtl="0">
                <a:lnSpc>
                  <a:spcPct val="90000"/>
                </a:lnSpc>
                <a:spcBef>
                  <a:spcPts val="0"/>
                </a:spcBef>
                <a:spcAft>
                  <a:spcPts val="0"/>
                </a:spcAft>
                <a:buNone/>
              </a:pPr>
              <a:r>
                <a:rPr lang="en-US" sz="4300" b="0" i="0" u="none" strike="noStrike" cap="none">
                  <a:solidFill>
                    <a:schemeClr val="dk1"/>
                  </a:solidFill>
                  <a:latin typeface="Arial"/>
                  <a:ea typeface="Arial"/>
                  <a:cs typeface="Arial"/>
                  <a:sym typeface="Arial"/>
                </a:rPr>
                <a:t>1</a:t>
              </a:r>
              <a:endParaRPr sz="4300" b="0" i="0" u="none" strike="noStrike" cap="none">
                <a:solidFill>
                  <a:schemeClr val="dk1"/>
                </a:solidFill>
                <a:latin typeface="Arial"/>
                <a:ea typeface="Arial"/>
                <a:cs typeface="Arial"/>
                <a:sym typeface="Arial"/>
              </a:endParaRPr>
            </a:p>
          </p:txBody>
        </p:sp>
      </p:grpSp>
      <p:grpSp>
        <p:nvGrpSpPr>
          <p:cNvPr id="677" name="Google Shape;677;p76"/>
          <p:cNvGrpSpPr/>
          <p:nvPr/>
        </p:nvGrpSpPr>
        <p:grpSpPr>
          <a:xfrm>
            <a:off x="3050566" y="3062232"/>
            <a:ext cx="972300" cy="972300"/>
            <a:chOff x="60865" y="715227"/>
            <a:chExt cx="972300" cy="972300"/>
          </a:xfrm>
        </p:grpSpPr>
        <p:sp>
          <p:nvSpPr>
            <p:cNvPr id="678" name="Google Shape;678;p76"/>
            <p:cNvSpPr/>
            <p:nvPr/>
          </p:nvSpPr>
          <p:spPr>
            <a:xfrm>
              <a:off x="60865" y="715226"/>
              <a:ext cx="972300" cy="972300"/>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6"/>
            <p:cNvSpPr txBox="1"/>
            <p:nvPr/>
          </p:nvSpPr>
          <p:spPr>
            <a:xfrm>
              <a:off x="203383" y="857745"/>
              <a:ext cx="687300" cy="687300"/>
            </a:xfrm>
            <a:prstGeom prst="rect">
              <a:avLst/>
            </a:prstGeom>
            <a:noFill/>
            <a:ln>
              <a:noFill/>
            </a:ln>
          </p:spPr>
          <p:txBody>
            <a:bodyPr spcFirstLastPara="1" wrap="square" lIns="54600" tIns="54600" rIns="54600" bIns="54600" anchor="ctr" anchorCtr="0">
              <a:noAutofit/>
            </a:bodyPr>
            <a:lstStyle/>
            <a:p>
              <a:pPr marL="0" marR="0" lvl="0" indent="0" algn="ctr" rtl="0">
                <a:lnSpc>
                  <a:spcPct val="90000"/>
                </a:lnSpc>
                <a:spcBef>
                  <a:spcPts val="0"/>
                </a:spcBef>
                <a:spcAft>
                  <a:spcPts val="0"/>
                </a:spcAft>
                <a:buNone/>
              </a:pPr>
              <a:r>
                <a:rPr lang="en-US" sz="4300" b="0" i="0" u="none" strike="noStrike" cap="none">
                  <a:solidFill>
                    <a:schemeClr val="dk1"/>
                  </a:solidFill>
                  <a:latin typeface="Arial"/>
                  <a:ea typeface="Arial"/>
                  <a:cs typeface="Arial"/>
                  <a:sym typeface="Arial"/>
                </a:rPr>
                <a:t>5</a:t>
              </a:r>
              <a:endParaRPr sz="4300" b="0" i="0" u="none" strike="noStrike" cap="none">
                <a:solidFill>
                  <a:schemeClr val="dk1"/>
                </a:solidFill>
                <a:latin typeface="Arial"/>
                <a:ea typeface="Arial"/>
                <a:cs typeface="Arial"/>
                <a:sym typeface="Arial"/>
              </a:endParaRPr>
            </a:p>
          </p:txBody>
        </p:sp>
      </p:grpSp>
      <p:grpSp>
        <p:nvGrpSpPr>
          <p:cNvPr id="680" name="Google Shape;680;p76"/>
          <p:cNvGrpSpPr/>
          <p:nvPr/>
        </p:nvGrpSpPr>
        <p:grpSpPr>
          <a:xfrm>
            <a:off x="3050566" y="4759061"/>
            <a:ext cx="972300" cy="972300"/>
            <a:chOff x="-290485" y="2328356"/>
            <a:chExt cx="972300" cy="972300"/>
          </a:xfrm>
        </p:grpSpPr>
        <p:sp>
          <p:nvSpPr>
            <p:cNvPr id="681" name="Google Shape;681;p76"/>
            <p:cNvSpPr/>
            <p:nvPr/>
          </p:nvSpPr>
          <p:spPr>
            <a:xfrm>
              <a:off x="-290485" y="2328356"/>
              <a:ext cx="972300" cy="972300"/>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6"/>
            <p:cNvSpPr txBox="1"/>
            <p:nvPr/>
          </p:nvSpPr>
          <p:spPr>
            <a:xfrm>
              <a:off x="-174479" y="2473274"/>
              <a:ext cx="687300" cy="687300"/>
            </a:xfrm>
            <a:prstGeom prst="rect">
              <a:avLst/>
            </a:prstGeom>
            <a:noFill/>
            <a:ln>
              <a:noFill/>
            </a:ln>
          </p:spPr>
          <p:txBody>
            <a:bodyPr spcFirstLastPara="1" wrap="square" lIns="54600" tIns="54600" rIns="54600" bIns="54600" anchor="ctr" anchorCtr="0">
              <a:noAutofit/>
            </a:bodyPr>
            <a:lstStyle/>
            <a:p>
              <a:pPr marL="0" marR="0" lvl="0" indent="0" algn="ctr" rtl="0">
                <a:lnSpc>
                  <a:spcPct val="90000"/>
                </a:lnSpc>
                <a:spcBef>
                  <a:spcPts val="0"/>
                </a:spcBef>
                <a:spcAft>
                  <a:spcPts val="0"/>
                </a:spcAft>
                <a:buNone/>
              </a:pPr>
              <a:r>
                <a:rPr lang="en-US" sz="4300" b="0" i="0" u="none" strike="noStrike" cap="none">
                  <a:solidFill>
                    <a:schemeClr val="dk1"/>
                  </a:solidFill>
                  <a:latin typeface="Arial"/>
                  <a:ea typeface="Arial"/>
                  <a:cs typeface="Arial"/>
                  <a:sym typeface="Arial"/>
                </a:rPr>
                <a:t>4</a:t>
              </a:r>
              <a:endParaRPr sz="43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7"/>
          <p:cNvSpPr txBox="1">
            <a:spLocks noGrp="1"/>
          </p:cNvSpPr>
          <p:nvPr>
            <p:ph type="title"/>
          </p:nvPr>
        </p:nvSpPr>
        <p:spPr>
          <a:xfrm>
            <a:off x="735294" y="0"/>
            <a:ext cx="11049000" cy="71318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sz="3200">
                <a:latin typeface="Arial"/>
                <a:ea typeface="Arial"/>
                <a:cs typeface="Arial"/>
                <a:sym typeface="Arial"/>
              </a:rPr>
              <a:t>Tấn công trực tuyến chủ động: Tấn công Hash Injection</a:t>
            </a:r>
            <a:endParaRPr sz="3200">
              <a:latin typeface="Arial"/>
              <a:ea typeface="Arial"/>
              <a:cs typeface="Arial"/>
              <a:sym typeface="Arial"/>
            </a:endParaRPr>
          </a:p>
        </p:txBody>
      </p:sp>
      <p:sp>
        <p:nvSpPr>
          <p:cNvPr id="688" name="Google Shape;688;p7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15</a:t>
            </a:fld>
            <a:endParaRPr/>
          </a:p>
        </p:txBody>
      </p:sp>
      <p:sp>
        <p:nvSpPr>
          <p:cNvPr id="689" name="Google Shape;689;p77"/>
          <p:cNvSpPr/>
          <p:nvPr/>
        </p:nvSpPr>
        <p:spPr>
          <a:xfrm>
            <a:off x="2133600" y="914400"/>
            <a:ext cx="9776388" cy="609600"/>
          </a:xfrm>
          <a:prstGeom prst="roundRect">
            <a:avLst>
              <a:gd name="adj" fmla="val 16667"/>
            </a:avLst>
          </a:prstGeom>
          <a:gradFill>
            <a:gsLst>
              <a:gs pos="0">
                <a:srgbClr val="7C7C7C"/>
              </a:gs>
              <a:gs pos="50000">
                <a:srgbClr val="B4B4B4"/>
              </a:gs>
              <a:gs pos="100000">
                <a:srgbClr val="D8D8D8"/>
              </a:gs>
            </a:gsLst>
            <a:lin ang="1080000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Tấn công hash injection cho phép kẻ tấn công tiêm một </a:t>
            </a:r>
            <a:r>
              <a:rPr lang="en-US" sz="1800" b="0" i="0" u="none" strike="noStrike" cap="none">
                <a:solidFill>
                  <a:srgbClr val="980000"/>
                </a:solidFill>
                <a:latin typeface="Tahoma"/>
                <a:ea typeface="Tahoma"/>
                <a:cs typeface="Tahoma"/>
                <a:sym typeface="Tahoma"/>
              </a:rPr>
              <a:t>mã hash đã bị xâm phạm</a:t>
            </a:r>
            <a:r>
              <a:rPr lang="en-US" sz="1800" b="0" i="0" u="none" strike="noStrike" cap="none">
                <a:solidFill>
                  <a:srgbClr val="FF0000"/>
                </a:solidFill>
                <a:latin typeface="Tahoma"/>
                <a:ea typeface="Tahoma"/>
                <a:cs typeface="Tahoma"/>
                <a:sym typeface="Tahoma"/>
              </a:rPr>
              <a:t> </a:t>
            </a:r>
            <a:r>
              <a:rPr lang="en-US" sz="1800" b="0" i="0" u="none" strike="noStrike" cap="none">
                <a:solidFill>
                  <a:schemeClr val="dk1"/>
                </a:solidFill>
                <a:latin typeface="Tahoma"/>
                <a:ea typeface="Tahoma"/>
                <a:cs typeface="Tahoma"/>
                <a:sym typeface="Tahoma"/>
              </a:rPr>
              <a:t>vào một phiên cục bộ và sử dụng mã hash để xác thực tài nguyên mạng</a:t>
            </a:r>
            <a:endParaRPr sz="1600"/>
          </a:p>
        </p:txBody>
      </p:sp>
      <p:sp>
        <p:nvSpPr>
          <p:cNvPr id="690" name="Google Shape;690;p77"/>
          <p:cNvSpPr/>
          <p:nvPr/>
        </p:nvSpPr>
        <p:spPr>
          <a:xfrm>
            <a:off x="304800" y="914400"/>
            <a:ext cx="1676400" cy="609600"/>
          </a:xfrm>
          <a:prstGeom prst="roundRect">
            <a:avLst>
              <a:gd name="adj" fmla="val 16667"/>
            </a:avLst>
          </a:prstGeom>
          <a:gradFill>
            <a:gsLst>
              <a:gs pos="0">
                <a:srgbClr val="7C7C7C"/>
              </a:gs>
              <a:gs pos="50000">
                <a:srgbClr val="B4B4B4"/>
              </a:gs>
              <a:gs pos="100000">
                <a:srgbClr val="D8D8D8"/>
              </a:gs>
            </a:gsLst>
            <a:lin ang="1080000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691" name="Google Shape;691;p77"/>
          <p:cNvSpPr/>
          <p:nvPr/>
        </p:nvSpPr>
        <p:spPr>
          <a:xfrm>
            <a:off x="2133600" y="1725216"/>
            <a:ext cx="9776388" cy="609600"/>
          </a:xfrm>
          <a:prstGeom prst="roundRect">
            <a:avLst>
              <a:gd name="adj" fmla="val 16667"/>
            </a:avLst>
          </a:prstGeom>
          <a:gradFill>
            <a:gsLst>
              <a:gs pos="0">
                <a:srgbClr val="7C7C7C"/>
              </a:gs>
              <a:gs pos="50000">
                <a:srgbClr val="B4B4B4"/>
              </a:gs>
              <a:gs pos="100000">
                <a:srgbClr val="D8D8D8"/>
              </a:gs>
            </a:gsLst>
            <a:lin ang="1080000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Kẻ tấn công tìm và trích xuất log chứa </a:t>
            </a:r>
            <a:r>
              <a:rPr lang="en-US" sz="1800" b="0" i="0" u="none" strike="noStrike" cap="none">
                <a:solidFill>
                  <a:srgbClr val="980000"/>
                </a:solidFill>
                <a:latin typeface="Tahoma"/>
                <a:ea typeface="Tahoma"/>
                <a:cs typeface="Tahoma"/>
                <a:sym typeface="Tahoma"/>
              </a:rPr>
              <a:t>hash tài khoản domain admin</a:t>
            </a:r>
            <a:endParaRPr sz="1600">
              <a:solidFill>
                <a:srgbClr val="980000"/>
              </a:solidFill>
            </a:endParaRPr>
          </a:p>
        </p:txBody>
      </p:sp>
      <p:sp>
        <p:nvSpPr>
          <p:cNvPr id="692" name="Google Shape;692;p77"/>
          <p:cNvSpPr/>
          <p:nvPr/>
        </p:nvSpPr>
        <p:spPr>
          <a:xfrm>
            <a:off x="304800" y="1725216"/>
            <a:ext cx="1676400" cy="609600"/>
          </a:xfrm>
          <a:prstGeom prst="roundRect">
            <a:avLst>
              <a:gd name="adj" fmla="val 16667"/>
            </a:avLst>
          </a:prstGeom>
          <a:gradFill>
            <a:gsLst>
              <a:gs pos="0">
                <a:srgbClr val="7C7C7C"/>
              </a:gs>
              <a:gs pos="50000">
                <a:srgbClr val="B4B4B4"/>
              </a:gs>
              <a:gs pos="100000">
                <a:srgbClr val="D8D8D8"/>
              </a:gs>
            </a:gsLst>
            <a:lin ang="1080000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693" name="Google Shape;693;p77"/>
          <p:cNvSpPr/>
          <p:nvPr/>
        </p:nvSpPr>
        <p:spPr>
          <a:xfrm>
            <a:off x="2133600" y="2536032"/>
            <a:ext cx="9776388" cy="609600"/>
          </a:xfrm>
          <a:prstGeom prst="roundRect">
            <a:avLst>
              <a:gd name="adj" fmla="val 16667"/>
            </a:avLst>
          </a:prstGeom>
          <a:gradFill>
            <a:gsLst>
              <a:gs pos="0">
                <a:srgbClr val="7C7C7C"/>
              </a:gs>
              <a:gs pos="50000">
                <a:srgbClr val="B4B4B4"/>
              </a:gs>
              <a:gs pos="100000">
                <a:srgbClr val="D8D8D8"/>
              </a:gs>
            </a:gsLst>
            <a:lin ang="1080000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Kẻ tấn công sử dụng mã hash đã trích xuất được để đăng nhập vào </a:t>
            </a:r>
            <a:r>
              <a:rPr lang="en-US" sz="1800" b="0" i="0" u="none" strike="noStrike" cap="none">
                <a:solidFill>
                  <a:srgbClr val="980000"/>
                </a:solidFill>
                <a:latin typeface="Tahoma"/>
                <a:ea typeface="Tahoma"/>
                <a:cs typeface="Tahoma"/>
                <a:sym typeface="Tahoma"/>
              </a:rPr>
              <a:t>domain controller</a:t>
            </a:r>
            <a:endParaRPr sz="1600">
              <a:solidFill>
                <a:srgbClr val="980000"/>
              </a:solidFill>
            </a:endParaRPr>
          </a:p>
        </p:txBody>
      </p:sp>
      <p:sp>
        <p:nvSpPr>
          <p:cNvPr id="694" name="Google Shape;694;p77"/>
          <p:cNvSpPr/>
          <p:nvPr/>
        </p:nvSpPr>
        <p:spPr>
          <a:xfrm>
            <a:off x="304800" y="2536032"/>
            <a:ext cx="1676400" cy="609600"/>
          </a:xfrm>
          <a:prstGeom prst="roundRect">
            <a:avLst>
              <a:gd name="adj" fmla="val 16667"/>
            </a:avLst>
          </a:prstGeom>
          <a:gradFill>
            <a:gsLst>
              <a:gs pos="0">
                <a:srgbClr val="7C7C7C"/>
              </a:gs>
              <a:gs pos="50000">
                <a:srgbClr val="B4B4B4"/>
              </a:gs>
              <a:gs pos="100000">
                <a:srgbClr val="D8D8D8"/>
              </a:gs>
            </a:gsLst>
            <a:lin ang="1080000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Tahoma"/>
              <a:ea typeface="Tahoma"/>
              <a:cs typeface="Tahoma"/>
              <a:sym typeface="Tahoma"/>
            </a:endParaRPr>
          </a:p>
        </p:txBody>
      </p:sp>
      <p:pic>
        <p:nvPicPr>
          <p:cNvPr id="695" name="Google Shape;695;p77"/>
          <p:cNvPicPr preferRelativeResize="0"/>
          <p:nvPr/>
        </p:nvPicPr>
        <p:blipFill rotWithShape="1">
          <a:blip r:embed="rId3">
            <a:alphaModFix/>
          </a:blip>
          <a:srcRect/>
          <a:stretch/>
        </p:blipFill>
        <p:spPr>
          <a:xfrm>
            <a:off x="903577" y="2598175"/>
            <a:ext cx="483748" cy="483725"/>
          </a:xfrm>
          <a:prstGeom prst="rect">
            <a:avLst/>
          </a:prstGeom>
          <a:noFill/>
          <a:ln>
            <a:noFill/>
          </a:ln>
        </p:spPr>
      </p:pic>
      <p:pic>
        <p:nvPicPr>
          <p:cNvPr id="696" name="Google Shape;696;p77"/>
          <p:cNvPicPr preferRelativeResize="0"/>
          <p:nvPr/>
        </p:nvPicPr>
        <p:blipFill rotWithShape="1">
          <a:blip r:embed="rId4">
            <a:alphaModFix/>
          </a:blip>
          <a:srcRect/>
          <a:stretch/>
        </p:blipFill>
        <p:spPr>
          <a:xfrm>
            <a:off x="901123" y="1788139"/>
            <a:ext cx="483750" cy="483750"/>
          </a:xfrm>
          <a:prstGeom prst="rect">
            <a:avLst/>
          </a:prstGeom>
          <a:noFill/>
          <a:ln>
            <a:noFill/>
          </a:ln>
        </p:spPr>
      </p:pic>
      <p:pic>
        <p:nvPicPr>
          <p:cNvPr id="697" name="Google Shape;697;p77"/>
          <p:cNvPicPr preferRelativeResize="0"/>
          <p:nvPr/>
        </p:nvPicPr>
        <p:blipFill rotWithShape="1">
          <a:blip r:embed="rId5">
            <a:alphaModFix/>
          </a:blip>
          <a:srcRect/>
          <a:stretch/>
        </p:blipFill>
        <p:spPr>
          <a:xfrm>
            <a:off x="903575" y="977333"/>
            <a:ext cx="483750" cy="483729"/>
          </a:xfrm>
          <a:prstGeom prst="rect">
            <a:avLst/>
          </a:prstGeom>
          <a:noFill/>
          <a:ln>
            <a:noFill/>
          </a:ln>
        </p:spPr>
      </p:pic>
      <p:pic>
        <p:nvPicPr>
          <p:cNvPr id="698" name="Google Shape;698;p77"/>
          <p:cNvPicPr preferRelativeResize="0"/>
          <p:nvPr/>
        </p:nvPicPr>
        <p:blipFill rotWithShape="1">
          <a:blip r:embed="rId6">
            <a:alphaModFix/>
          </a:blip>
          <a:srcRect/>
          <a:stretch/>
        </p:blipFill>
        <p:spPr>
          <a:xfrm>
            <a:off x="5334000" y="3346848"/>
            <a:ext cx="1219200" cy="1219200"/>
          </a:xfrm>
          <a:prstGeom prst="rect">
            <a:avLst/>
          </a:prstGeom>
          <a:noFill/>
          <a:ln>
            <a:noFill/>
          </a:ln>
        </p:spPr>
      </p:pic>
      <p:pic>
        <p:nvPicPr>
          <p:cNvPr id="699" name="Google Shape;699;p77"/>
          <p:cNvPicPr preferRelativeResize="0"/>
          <p:nvPr/>
        </p:nvPicPr>
        <p:blipFill rotWithShape="1">
          <a:blip r:embed="rId7">
            <a:alphaModFix/>
          </a:blip>
          <a:srcRect/>
          <a:stretch/>
        </p:blipFill>
        <p:spPr>
          <a:xfrm>
            <a:off x="9829800" y="4419070"/>
            <a:ext cx="1295400" cy="1295400"/>
          </a:xfrm>
          <a:prstGeom prst="rect">
            <a:avLst/>
          </a:prstGeom>
          <a:noFill/>
          <a:ln>
            <a:noFill/>
          </a:ln>
        </p:spPr>
      </p:pic>
      <p:pic>
        <p:nvPicPr>
          <p:cNvPr id="700" name="Google Shape;700;p77"/>
          <p:cNvPicPr preferRelativeResize="0"/>
          <p:nvPr/>
        </p:nvPicPr>
        <p:blipFill rotWithShape="1">
          <a:blip r:embed="rId8">
            <a:alphaModFix/>
          </a:blip>
          <a:srcRect/>
          <a:stretch/>
        </p:blipFill>
        <p:spPr>
          <a:xfrm>
            <a:off x="795357" y="4539396"/>
            <a:ext cx="1260567" cy="1260567"/>
          </a:xfrm>
          <a:prstGeom prst="rect">
            <a:avLst/>
          </a:prstGeom>
          <a:noFill/>
          <a:ln>
            <a:noFill/>
          </a:ln>
        </p:spPr>
      </p:pic>
      <p:sp>
        <p:nvSpPr>
          <p:cNvPr id="701" name="Google Shape;701;p77"/>
          <p:cNvSpPr txBox="1"/>
          <p:nvPr/>
        </p:nvSpPr>
        <p:spPr>
          <a:xfrm>
            <a:off x="9774967" y="5799963"/>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Kẻ tấn công</a:t>
            </a:r>
            <a:endParaRPr sz="1600" b="1" i="0" u="none" strike="noStrike" cap="none">
              <a:solidFill>
                <a:srgbClr val="000000"/>
              </a:solidFill>
              <a:latin typeface="Tahoma"/>
              <a:ea typeface="Tahoma"/>
              <a:cs typeface="Tahoma"/>
              <a:sym typeface="Tahoma"/>
            </a:endParaRPr>
          </a:p>
        </p:txBody>
      </p:sp>
      <p:sp>
        <p:nvSpPr>
          <p:cNvPr id="702" name="Google Shape;702;p77"/>
          <p:cNvSpPr txBox="1"/>
          <p:nvPr/>
        </p:nvSpPr>
        <p:spPr>
          <a:xfrm>
            <a:off x="304800" y="5838248"/>
            <a:ext cx="2387871"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Máy tính người dùng</a:t>
            </a:r>
            <a:endParaRPr sz="1600" b="1" i="0" u="none" strike="noStrike" cap="none">
              <a:solidFill>
                <a:srgbClr val="000000"/>
              </a:solidFill>
              <a:latin typeface="Tahoma"/>
              <a:ea typeface="Tahoma"/>
              <a:cs typeface="Tahoma"/>
              <a:sym typeface="Tahoma"/>
            </a:endParaRPr>
          </a:p>
        </p:txBody>
      </p:sp>
      <p:sp>
        <p:nvSpPr>
          <p:cNvPr id="703" name="Google Shape;703;p77"/>
          <p:cNvSpPr txBox="1"/>
          <p:nvPr/>
        </p:nvSpPr>
        <p:spPr>
          <a:xfrm>
            <a:off x="4937807" y="4597987"/>
            <a:ext cx="2087451"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Server người dùng</a:t>
            </a:r>
            <a:endParaRPr sz="1600" b="1" i="0" u="none" strike="noStrike" cap="none">
              <a:solidFill>
                <a:srgbClr val="000000"/>
              </a:solidFill>
              <a:latin typeface="Tahoma"/>
              <a:ea typeface="Tahoma"/>
              <a:cs typeface="Tahoma"/>
              <a:sym typeface="Tahoma"/>
            </a:endParaRPr>
          </a:p>
        </p:txBody>
      </p:sp>
      <p:cxnSp>
        <p:nvCxnSpPr>
          <p:cNvPr id="704" name="Google Shape;704;p77"/>
          <p:cNvCxnSpPr/>
          <p:nvPr/>
        </p:nvCxnSpPr>
        <p:spPr>
          <a:xfrm>
            <a:off x="1380125" y="3962400"/>
            <a:ext cx="3801475" cy="0"/>
          </a:xfrm>
          <a:prstGeom prst="straightConnector1">
            <a:avLst/>
          </a:prstGeom>
          <a:noFill/>
          <a:ln w="31750" cap="flat" cmpd="sng">
            <a:solidFill>
              <a:srgbClr val="4A7DBA"/>
            </a:solidFill>
            <a:prstDash val="dash"/>
            <a:round/>
            <a:headEnd type="none" w="sm" len="sm"/>
            <a:tailEnd type="triangle" w="med" len="med"/>
          </a:ln>
        </p:spPr>
      </p:cxnSp>
      <p:cxnSp>
        <p:nvCxnSpPr>
          <p:cNvPr id="705" name="Google Shape;705;p77"/>
          <p:cNvCxnSpPr/>
          <p:nvPr/>
        </p:nvCxnSpPr>
        <p:spPr>
          <a:xfrm rot="10800000">
            <a:off x="2286000" y="5562600"/>
            <a:ext cx="7239001" cy="0"/>
          </a:xfrm>
          <a:prstGeom prst="straightConnector1">
            <a:avLst/>
          </a:prstGeom>
          <a:noFill/>
          <a:ln w="31750" cap="flat" cmpd="sng">
            <a:solidFill>
              <a:srgbClr val="4A7DBA"/>
            </a:solidFill>
            <a:prstDash val="dash"/>
            <a:round/>
            <a:headEnd type="none" w="sm" len="sm"/>
            <a:tailEnd type="triangle" w="med" len="med"/>
          </a:ln>
        </p:spPr>
      </p:cxnSp>
      <p:cxnSp>
        <p:nvCxnSpPr>
          <p:cNvPr id="706" name="Google Shape;706;p77"/>
          <p:cNvCxnSpPr/>
          <p:nvPr/>
        </p:nvCxnSpPr>
        <p:spPr>
          <a:xfrm rot="10800000">
            <a:off x="6709066" y="3962400"/>
            <a:ext cx="3657599" cy="0"/>
          </a:xfrm>
          <a:prstGeom prst="straightConnector1">
            <a:avLst/>
          </a:prstGeom>
          <a:noFill/>
          <a:ln w="31750" cap="flat" cmpd="sng">
            <a:solidFill>
              <a:srgbClr val="4A7DBA"/>
            </a:solidFill>
            <a:prstDash val="dash"/>
            <a:round/>
            <a:headEnd type="none" w="sm" len="sm"/>
            <a:tailEnd type="triangle" w="med" len="med"/>
          </a:ln>
        </p:spPr>
      </p:cxnSp>
      <p:cxnSp>
        <p:nvCxnSpPr>
          <p:cNvPr id="707" name="Google Shape;707;p77"/>
          <p:cNvCxnSpPr/>
          <p:nvPr/>
        </p:nvCxnSpPr>
        <p:spPr>
          <a:xfrm>
            <a:off x="7010400" y="4597987"/>
            <a:ext cx="3048000" cy="0"/>
          </a:xfrm>
          <a:prstGeom prst="straightConnector1">
            <a:avLst/>
          </a:prstGeom>
          <a:noFill/>
          <a:ln w="31750" cap="flat" cmpd="sng">
            <a:solidFill>
              <a:srgbClr val="4A7DBA"/>
            </a:solidFill>
            <a:prstDash val="dash"/>
            <a:round/>
            <a:headEnd type="none" w="sm" len="sm"/>
            <a:tailEnd type="triangle" w="med" len="med"/>
          </a:ln>
        </p:spPr>
      </p:cxnSp>
      <p:cxnSp>
        <p:nvCxnSpPr>
          <p:cNvPr id="708" name="Google Shape;708;p77"/>
          <p:cNvCxnSpPr/>
          <p:nvPr/>
        </p:nvCxnSpPr>
        <p:spPr>
          <a:xfrm>
            <a:off x="10366665" y="3961992"/>
            <a:ext cx="0" cy="457078"/>
          </a:xfrm>
          <a:prstGeom prst="straightConnector1">
            <a:avLst/>
          </a:prstGeom>
          <a:noFill/>
          <a:ln w="31750" cap="flat" cmpd="sng">
            <a:solidFill>
              <a:srgbClr val="4A7DBA"/>
            </a:solidFill>
            <a:prstDash val="dash"/>
            <a:round/>
            <a:headEnd type="none" w="sm" len="sm"/>
            <a:tailEnd type="none" w="sm" len="sm"/>
          </a:ln>
        </p:spPr>
      </p:cxnSp>
      <p:cxnSp>
        <p:nvCxnSpPr>
          <p:cNvPr id="709" name="Google Shape;709;p77"/>
          <p:cNvCxnSpPr/>
          <p:nvPr/>
        </p:nvCxnSpPr>
        <p:spPr>
          <a:xfrm>
            <a:off x="1380125" y="3935340"/>
            <a:ext cx="0" cy="483730"/>
          </a:xfrm>
          <a:prstGeom prst="straightConnector1">
            <a:avLst/>
          </a:prstGeom>
          <a:noFill/>
          <a:ln w="31750" cap="flat" cmpd="sng">
            <a:solidFill>
              <a:srgbClr val="4A7DBA"/>
            </a:solidFill>
            <a:prstDash val="dash"/>
            <a:round/>
            <a:headEnd type="none" w="sm" len="sm"/>
            <a:tailEnd type="none" w="sm" len="sm"/>
          </a:ln>
        </p:spPr>
      </p:cxnSp>
      <p:sp>
        <p:nvSpPr>
          <p:cNvPr id="710" name="Google Shape;710;p77"/>
          <p:cNvSpPr/>
          <p:nvPr/>
        </p:nvSpPr>
        <p:spPr>
          <a:xfrm>
            <a:off x="1253309" y="3815014"/>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1</a:t>
            </a:r>
            <a:endParaRPr/>
          </a:p>
        </p:txBody>
      </p:sp>
      <p:sp>
        <p:nvSpPr>
          <p:cNvPr id="711" name="Google Shape;711;p77"/>
          <p:cNvSpPr/>
          <p:nvPr/>
        </p:nvSpPr>
        <p:spPr>
          <a:xfrm>
            <a:off x="10200936" y="4023873"/>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a:t>
            </a:r>
            <a:endParaRPr/>
          </a:p>
        </p:txBody>
      </p:sp>
      <p:sp>
        <p:nvSpPr>
          <p:cNvPr id="712" name="Google Shape;712;p77"/>
          <p:cNvSpPr/>
          <p:nvPr/>
        </p:nvSpPr>
        <p:spPr>
          <a:xfrm>
            <a:off x="7125703" y="4445853"/>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3</a:t>
            </a:r>
            <a:endParaRPr/>
          </a:p>
        </p:txBody>
      </p:sp>
      <p:sp>
        <p:nvSpPr>
          <p:cNvPr id="713" name="Google Shape;713;p77"/>
          <p:cNvSpPr/>
          <p:nvPr/>
        </p:nvSpPr>
        <p:spPr>
          <a:xfrm>
            <a:off x="8915400" y="5395942"/>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4</a:t>
            </a:r>
            <a:endParaRPr sz="1400" b="1" i="0" u="none" strike="noStrike" cap="none">
              <a:solidFill>
                <a:schemeClr val="lt1"/>
              </a:solidFill>
              <a:latin typeface="Arial"/>
              <a:ea typeface="Arial"/>
              <a:cs typeface="Arial"/>
              <a:sym typeface="Arial"/>
            </a:endParaRPr>
          </a:p>
        </p:txBody>
      </p:sp>
      <p:sp>
        <p:nvSpPr>
          <p:cNvPr id="714" name="Google Shape;714;p77"/>
          <p:cNvSpPr txBox="1"/>
          <p:nvPr/>
        </p:nvSpPr>
        <p:spPr>
          <a:xfrm>
            <a:off x="1671785" y="3939907"/>
            <a:ext cx="25765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Người dùng đăng nhập</a:t>
            </a:r>
            <a:endParaRPr sz="1400" b="1" i="0" u="none" strike="noStrike" cap="none">
              <a:solidFill>
                <a:srgbClr val="000000"/>
              </a:solidFill>
              <a:latin typeface="Tahoma"/>
              <a:ea typeface="Tahoma"/>
              <a:cs typeface="Tahoma"/>
              <a:sym typeface="Tahoma"/>
            </a:endParaRPr>
          </a:p>
        </p:txBody>
      </p:sp>
      <p:sp>
        <p:nvSpPr>
          <p:cNvPr id="715" name="Google Shape;715;p77"/>
          <p:cNvSpPr txBox="1"/>
          <p:nvPr/>
        </p:nvSpPr>
        <p:spPr>
          <a:xfrm>
            <a:off x="2133602" y="3461925"/>
            <a:ext cx="3314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Mã hash thông tin đăng nhập được lưu trong file SAM</a:t>
            </a:r>
            <a:endParaRPr sz="1400" b="1" i="0" u="none" strike="noStrike" cap="none">
              <a:solidFill>
                <a:srgbClr val="000000"/>
              </a:solidFill>
              <a:latin typeface="Tahoma"/>
              <a:ea typeface="Tahoma"/>
              <a:cs typeface="Tahoma"/>
              <a:sym typeface="Tahoma"/>
            </a:endParaRPr>
          </a:p>
        </p:txBody>
      </p:sp>
      <p:sp>
        <p:nvSpPr>
          <p:cNvPr id="716" name="Google Shape;716;p77"/>
          <p:cNvSpPr txBox="1"/>
          <p:nvPr/>
        </p:nvSpPr>
        <p:spPr>
          <a:xfrm>
            <a:off x="6705600" y="3400388"/>
            <a:ext cx="3657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Xâm phạm máy chủ sử dụng một lỗ hổng cục bộ/điều </a:t>
            </a:r>
            <a:r>
              <a:rPr lang="en-US" b="1">
                <a:latin typeface="Tahoma"/>
                <a:ea typeface="Tahoma"/>
                <a:cs typeface="Tahoma"/>
                <a:sym typeface="Tahoma"/>
              </a:rPr>
              <a:t>khiển</a:t>
            </a:r>
            <a:r>
              <a:rPr lang="en-US" sz="1400" b="1" i="0" u="none" strike="noStrike" cap="none">
                <a:solidFill>
                  <a:srgbClr val="000000"/>
                </a:solidFill>
                <a:latin typeface="Tahoma"/>
                <a:ea typeface="Tahoma"/>
                <a:cs typeface="Tahoma"/>
                <a:sym typeface="Tahoma"/>
              </a:rPr>
              <a:t> từ xa</a:t>
            </a:r>
            <a:endParaRPr sz="1400" b="1" i="0" u="none" strike="noStrike" cap="none">
              <a:solidFill>
                <a:srgbClr val="000000"/>
              </a:solidFill>
              <a:latin typeface="Tahoma"/>
              <a:ea typeface="Tahoma"/>
              <a:cs typeface="Tahoma"/>
              <a:sym typeface="Tahoma"/>
            </a:endParaRPr>
          </a:p>
        </p:txBody>
      </p:sp>
      <p:sp>
        <p:nvSpPr>
          <p:cNvPr id="717" name="Google Shape;717;p77"/>
          <p:cNvSpPr txBox="1"/>
          <p:nvPr/>
        </p:nvSpPr>
        <p:spPr>
          <a:xfrm>
            <a:off x="7452025" y="4684225"/>
            <a:ext cx="2748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Trích xuất log hash tài khoản domain admin</a:t>
            </a:r>
            <a:endParaRPr sz="1400" b="1" i="0" u="none" strike="noStrike" cap="none">
              <a:solidFill>
                <a:srgbClr val="000000"/>
              </a:solidFill>
              <a:latin typeface="Tahoma"/>
              <a:ea typeface="Tahoma"/>
              <a:cs typeface="Tahoma"/>
              <a:sym typeface="Tahoma"/>
            </a:endParaRPr>
          </a:p>
        </p:txBody>
      </p:sp>
      <p:sp>
        <p:nvSpPr>
          <p:cNvPr id="718" name="Google Shape;718;p77"/>
          <p:cNvSpPr txBox="1"/>
          <p:nvPr/>
        </p:nvSpPr>
        <p:spPr>
          <a:xfrm>
            <a:off x="3505200" y="5651250"/>
            <a:ext cx="5019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Tiêm một mã hash bị xâm phạm vào một phiên cục bộ</a:t>
            </a:r>
            <a:endParaRPr sz="1400" b="1" i="0" u="none" strike="noStrike" cap="none">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8"/>
          <p:cNvSpPr/>
          <p:nvPr/>
        </p:nvSpPr>
        <p:spPr>
          <a:xfrm>
            <a:off x="6026728" y="762000"/>
            <a:ext cx="6089072" cy="5943600"/>
          </a:xfrm>
          <a:prstGeom prst="rect">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4" name="Google Shape;724;p78"/>
          <p:cNvSpPr txBox="1">
            <a:spLocks noGrp="1"/>
          </p:cNvSpPr>
          <p:nvPr>
            <p:ph type="title"/>
          </p:nvPr>
        </p:nvSpPr>
        <p:spPr>
          <a:xfrm>
            <a:off x="-25" y="0"/>
            <a:ext cx="12192000" cy="713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sz="3500">
                <a:latin typeface="Arial"/>
                <a:ea typeface="Arial"/>
                <a:cs typeface="Arial"/>
                <a:sym typeface="Arial"/>
              </a:rPr>
              <a:t>Tấn công trực tuyến chủ động: Đầu đọc LLMNR/NBT-NS</a:t>
            </a:r>
            <a:endParaRPr sz="3500">
              <a:latin typeface="Arial"/>
              <a:ea typeface="Arial"/>
              <a:cs typeface="Arial"/>
              <a:sym typeface="Arial"/>
            </a:endParaRPr>
          </a:p>
        </p:txBody>
      </p:sp>
      <p:sp>
        <p:nvSpPr>
          <p:cNvPr id="725" name="Google Shape;725;p78"/>
          <p:cNvSpPr/>
          <p:nvPr/>
        </p:nvSpPr>
        <p:spPr>
          <a:xfrm>
            <a:off x="76201" y="762000"/>
            <a:ext cx="5943600" cy="5943600"/>
          </a:xfrm>
          <a:prstGeom prst="rect">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6" name="Google Shape;726;p78"/>
          <p:cNvSpPr txBox="1"/>
          <p:nvPr/>
        </p:nvSpPr>
        <p:spPr>
          <a:xfrm>
            <a:off x="406575" y="909038"/>
            <a:ext cx="5421000" cy="2185800"/>
          </a:xfrm>
          <a:prstGeom prst="rect">
            <a:avLst/>
          </a:prstGeom>
          <a:noFill/>
          <a:ln>
            <a:noFill/>
          </a:ln>
        </p:spPr>
        <p:txBody>
          <a:bodyPr spcFirstLastPara="1" wrap="square" lIns="91425" tIns="45700" rIns="91425" bIns="45700" anchor="t" anchorCtr="0">
            <a:spAutoFit/>
          </a:bodyPr>
          <a:lstStyle/>
          <a:p>
            <a:pPr marL="285750" marR="0" lvl="0" indent="-292100" algn="l" rtl="0">
              <a:lnSpc>
                <a:spcPct val="100000"/>
              </a:lnSpc>
              <a:spcBef>
                <a:spcPts val="0"/>
              </a:spcBef>
              <a:spcAft>
                <a:spcPts val="0"/>
              </a:spcAft>
              <a:buClr>
                <a:srgbClr val="000000"/>
              </a:buClr>
              <a:buSzPts val="1700"/>
              <a:buFont typeface="Tahoma"/>
              <a:buChar char="▪"/>
            </a:pPr>
            <a:r>
              <a:rPr lang="en-US" sz="1700" i="0" u="none" strike="noStrike" cap="none">
                <a:solidFill>
                  <a:srgbClr val="000000"/>
                </a:solidFill>
                <a:latin typeface="Tahoma"/>
                <a:ea typeface="Tahoma"/>
                <a:cs typeface="Tahoma"/>
                <a:sym typeface="Tahoma"/>
              </a:rPr>
              <a:t>LLMNR và NBT-NS là hai thành phần chính của hệ </a:t>
            </a:r>
            <a:r>
              <a:rPr lang="en-US" sz="1700" i="0" u="none" strike="noStrike" cap="none">
                <a:solidFill>
                  <a:srgbClr val="FF0000"/>
                </a:solidFill>
                <a:latin typeface="Tahoma"/>
                <a:ea typeface="Tahoma"/>
                <a:cs typeface="Tahoma"/>
                <a:sym typeface="Tahoma"/>
              </a:rPr>
              <a:t>điều hành Windows </a:t>
            </a:r>
            <a:r>
              <a:rPr lang="en-US" sz="1700" i="0" u="none" strike="noStrike" cap="none">
                <a:solidFill>
                  <a:srgbClr val="000000"/>
                </a:solidFill>
                <a:latin typeface="Tahoma"/>
                <a:ea typeface="Tahoma"/>
                <a:cs typeface="Tahoma"/>
                <a:sym typeface="Tahoma"/>
              </a:rPr>
              <a:t>được sử dụng để thực hiện </a:t>
            </a:r>
            <a:r>
              <a:rPr lang="en-US" sz="1700" i="0" u="none" strike="noStrike" cap="none">
                <a:solidFill>
                  <a:srgbClr val="FF0000"/>
                </a:solidFill>
                <a:latin typeface="Tahoma"/>
                <a:ea typeface="Tahoma"/>
                <a:cs typeface="Tahoma"/>
                <a:sym typeface="Tahoma"/>
              </a:rPr>
              <a:t>phân giải tên </a:t>
            </a:r>
            <a:r>
              <a:rPr lang="en-US" sz="1700" i="0" u="none" strike="noStrike" cap="none">
                <a:solidFill>
                  <a:srgbClr val="000000"/>
                </a:solidFill>
                <a:latin typeface="Tahoma"/>
                <a:ea typeface="Tahoma"/>
                <a:cs typeface="Tahoma"/>
                <a:sym typeface="Tahoma"/>
              </a:rPr>
              <a:t>của các host trong cùng một hệ thống mạng</a:t>
            </a:r>
            <a:endParaRPr sz="1700">
              <a:latin typeface="Tahoma"/>
              <a:ea typeface="Tahoma"/>
              <a:cs typeface="Tahoma"/>
              <a:sym typeface="Tahoma"/>
            </a:endParaRPr>
          </a:p>
          <a:p>
            <a:pPr marL="285750" marR="0" lvl="0" indent="-292100" algn="l" rtl="0">
              <a:lnSpc>
                <a:spcPct val="100000"/>
              </a:lnSpc>
              <a:spcBef>
                <a:spcPts val="0"/>
              </a:spcBef>
              <a:spcAft>
                <a:spcPts val="0"/>
              </a:spcAft>
              <a:buClr>
                <a:srgbClr val="000000"/>
              </a:buClr>
              <a:buSzPts val="1700"/>
              <a:buFont typeface="Tahoma"/>
              <a:buChar char="▪"/>
            </a:pPr>
            <a:r>
              <a:rPr lang="en-US" sz="1700" i="0" u="none" strike="noStrike" cap="none">
                <a:solidFill>
                  <a:srgbClr val="000000"/>
                </a:solidFill>
                <a:latin typeface="Tahoma"/>
                <a:ea typeface="Tahoma"/>
                <a:cs typeface="Tahoma"/>
                <a:sym typeface="Tahoma"/>
              </a:rPr>
              <a:t>Kẻ tấn công bẻ khóa </a:t>
            </a:r>
            <a:r>
              <a:rPr lang="en-US" sz="1700" i="0" u="none" strike="noStrike" cap="none">
                <a:solidFill>
                  <a:srgbClr val="FF0000"/>
                </a:solidFill>
                <a:latin typeface="Tahoma"/>
                <a:ea typeface="Tahoma"/>
                <a:cs typeface="Tahoma"/>
                <a:sym typeface="Tahoma"/>
              </a:rPr>
              <a:t>mã băm NTLMv2 </a:t>
            </a:r>
            <a:r>
              <a:rPr lang="en-US" sz="1700" i="0" u="none" strike="noStrike" cap="none">
                <a:solidFill>
                  <a:srgbClr val="000000"/>
                </a:solidFill>
                <a:latin typeface="Tahoma"/>
                <a:ea typeface="Tahoma"/>
                <a:cs typeface="Tahoma"/>
                <a:sym typeface="Tahoma"/>
              </a:rPr>
              <a:t>thu được từ quá trình xác thực của nạn nhân</a:t>
            </a:r>
            <a:endParaRPr sz="1700">
              <a:latin typeface="Tahoma"/>
              <a:ea typeface="Tahoma"/>
              <a:cs typeface="Tahoma"/>
              <a:sym typeface="Tahoma"/>
            </a:endParaRPr>
          </a:p>
          <a:p>
            <a:pPr marL="285750" marR="0" lvl="0" indent="-292100" algn="l" rtl="0">
              <a:lnSpc>
                <a:spcPct val="100000"/>
              </a:lnSpc>
              <a:spcBef>
                <a:spcPts val="0"/>
              </a:spcBef>
              <a:spcAft>
                <a:spcPts val="0"/>
              </a:spcAft>
              <a:buClr>
                <a:srgbClr val="000000"/>
              </a:buClr>
              <a:buSzPts val="1700"/>
              <a:buFont typeface="Tahoma"/>
              <a:buChar char="▪"/>
            </a:pPr>
            <a:r>
              <a:rPr lang="en-US" sz="1700" i="0" u="none" strike="noStrike" cap="none">
                <a:solidFill>
                  <a:srgbClr val="000000"/>
                </a:solidFill>
                <a:latin typeface="Tahoma"/>
                <a:ea typeface="Tahoma"/>
                <a:cs typeface="Tahoma"/>
                <a:sym typeface="Tahoma"/>
              </a:rPr>
              <a:t>Thông tin định danh đã được trích xuất được dùng để đăng nhập vào </a:t>
            </a:r>
            <a:r>
              <a:rPr lang="en-US" sz="1700" i="0" u="none" strike="noStrike" cap="none">
                <a:solidFill>
                  <a:srgbClr val="FF0000"/>
                </a:solidFill>
                <a:latin typeface="Tahoma"/>
                <a:ea typeface="Tahoma"/>
                <a:cs typeface="Tahoma"/>
                <a:sym typeface="Tahoma"/>
              </a:rPr>
              <a:t>máy host trong mạng</a:t>
            </a:r>
            <a:endParaRPr sz="1700" i="0" u="none" strike="noStrike" cap="none">
              <a:solidFill>
                <a:srgbClr val="FF0000"/>
              </a:solidFill>
              <a:latin typeface="Tahoma"/>
              <a:ea typeface="Tahoma"/>
              <a:cs typeface="Tahoma"/>
              <a:sym typeface="Tahoma"/>
            </a:endParaRPr>
          </a:p>
        </p:txBody>
      </p:sp>
      <p:pic>
        <p:nvPicPr>
          <p:cNvPr id="727" name="Google Shape;727;p78"/>
          <p:cNvPicPr preferRelativeResize="0"/>
          <p:nvPr/>
        </p:nvPicPr>
        <p:blipFill rotWithShape="1">
          <a:blip r:embed="rId3">
            <a:alphaModFix/>
          </a:blip>
          <a:srcRect/>
          <a:stretch/>
        </p:blipFill>
        <p:spPr>
          <a:xfrm>
            <a:off x="156867" y="4383851"/>
            <a:ext cx="533400" cy="533400"/>
          </a:xfrm>
          <a:prstGeom prst="rect">
            <a:avLst/>
          </a:prstGeom>
          <a:noFill/>
          <a:ln>
            <a:noFill/>
          </a:ln>
        </p:spPr>
      </p:pic>
      <p:pic>
        <p:nvPicPr>
          <p:cNvPr id="728" name="Google Shape;728;p78"/>
          <p:cNvPicPr preferRelativeResize="0"/>
          <p:nvPr/>
        </p:nvPicPr>
        <p:blipFill rotWithShape="1">
          <a:blip r:embed="rId4">
            <a:alphaModFix/>
          </a:blip>
          <a:srcRect/>
          <a:stretch/>
        </p:blipFill>
        <p:spPr>
          <a:xfrm>
            <a:off x="4872335" y="3084805"/>
            <a:ext cx="533400" cy="533400"/>
          </a:xfrm>
          <a:prstGeom prst="rect">
            <a:avLst/>
          </a:prstGeom>
          <a:noFill/>
          <a:ln>
            <a:noFill/>
          </a:ln>
        </p:spPr>
      </p:pic>
      <p:pic>
        <p:nvPicPr>
          <p:cNvPr id="729" name="Google Shape;729;p78"/>
          <p:cNvPicPr preferRelativeResize="0"/>
          <p:nvPr/>
        </p:nvPicPr>
        <p:blipFill rotWithShape="1">
          <a:blip r:embed="rId5">
            <a:alphaModFix/>
          </a:blip>
          <a:srcRect/>
          <a:stretch/>
        </p:blipFill>
        <p:spPr>
          <a:xfrm>
            <a:off x="2514601" y="4371151"/>
            <a:ext cx="533400" cy="533400"/>
          </a:xfrm>
          <a:prstGeom prst="rect">
            <a:avLst/>
          </a:prstGeom>
          <a:noFill/>
          <a:ln>
            <a:noFill/>
          </a:ln>
        </p:spPr>
      </p:pic>
      <p:pic>
        <p:nvPicPr>
          <p:cNvPr id="730" name="Google Shape;730;p78"/>
          <p:cNvPicPr preferRelativeResize="0"/>
          <p:nvPr/>
        </p:nvPicPr>
        <p:blipFill rotWithShape="1">
          <a:blip r:embed="rId4">
            <a:alphaModFix/>
          </a:blip>
          <a:srcRect/>
          <a:stretch/>
        </p:blipFill>
        <p:spPr>
          <a:xfrm>
            <a:off x="4872335" y="4429006"/>
            <a:ext cx="533400" cy="533400"/>
          </a:xfrm>
          <a:prstGeom prst="rect">
            <a:avLst/>
          </a:prstGeom>
          <a:noFill/>
          <a:ln>
            <a:noFill/>
          </a:ln>
        </p:spPr>
      </p:pic>
      <p:cxnSp>
        <p:nvCxnSpPr>
          <p:cNvPr id="731" name="Google Shape;731;p78"/>
          <p:cNvCxnSpPr/>
          <p:nvPr/>
        </p:nvCxnSpPr>
        <p:spPr>
          <a:xfrm>
            <a:off x="721439" y="4800600"/>
            <a:ext cx="1638300" cy="0"/>
          </a:xfrm>
          <a:prstGeom prst="straightConnector1">
            <a:avLst/>
          </a:prstGeom>
          <a:noFill/>
          <a:ln w="31750" cap="flat" cmpd="sng">
            <a:solidFill>
              <a:srgbClr val="4A7DBA"/>
            </a:solidFill>
            <a:prstDash val="dash"/>
            <a:round/>
            <a:headEnd type="none" w="sm" len="sm"/>
            <a:tailEnd type="triangle" w="med" len="med"/>
          </a:ln>
        </p:spPr>
      </p:cxnSp>
      <p:cxnSp>
        <p:nvCxnSpPr>
          <p:cNvPr id="732" name="Google Shape;732;p78"/>
          <p:cNvCxnSpPr/>
          <p:nvPr/>
        </p:nvCxnSpPr>
        <p:spPr>
          <a:xfrm rot="10800000">
            <a:off x="721439" y="4495800"/>
            <a:ext cx="1638300" cy="12700"/>
          </a:xfrm>
          <a:prstGeom prst="straightConnector1">
            <a:avLst/>
          </a:prstGeom>
          <a:noFill/>
          <a:ln w="31750" cap="flat" cmpd="sng">
            <a:solidFill>
              <a:srgbClr val="4A7DBA"/>
            </a:solidFill>
            <a:prstDash val="dash"/>
            <a:round/>
            <a:headEnd type="none" w="sm" len="sm"/>
            <a:tailEnd type="triangle" w="med" len="med"/>
          </a:ln>
        </p:spPr>
      </p:cxnSp>
      <p:cxnSp>
        <p:nvCxnSpPr>
          <p:cNvPr id="733" name="Google Shape;733;p78"/>
          <p:cNvCxnSpPr/>
          <p:nvPr/>
        </p:nvCxnSpPr>
        <p:spPr>
          <a:xfrm>
            <a:off x="3048001" y="3290709"/>
            <a:ext cx="1824334" cy="0"/>
          </a:xfrm>
          <a:prstGeom prst="straightConnector1">
            <a:avLst/>
          </a:prstGeom>
          <a:noFill/>
          <a:ln w="31750" cap="flat" cmpd="sng">
            <a:solidFill>
              <a:srgbClr val="4A7DBA"/>
            </a:solidFill>
            <a:prstDash val="dash"/>
            <a:round/>
            <a:headEnd type="none" w="sm" len="sm"/>
            <a:tailEnd type="triangle" w="med" len="med"/>
          </a:ln>
        </p:spPr>
      </p:cxnSp>
      <p:cxnSp>
        <p:nvCxnSpPr>
          <p:cNvPr id="734" name="Google Shape;734;p78"/>
          <p:cNvCxnSpPr/>
          <p:nvPr/>
        </p:nvCxnSpPr>
        <p:spPr>
          <a:xfrm>
            <a:off x="3352800" y="4695706"/>
            <a:ext cx="1519535" cy="0"/>
          </a:xfrm>
          <a:prstGeom prst="straightConnector1">
            <a:avLst/>
          </a:prstGeom>
          <a:noFill/>
          <a:ln w="31750" cap="flat" cmpd="sng">
            <a:solidFill>
              <a:srgbClr val="4A7DBA"/>
            </a:solidFill>
            <a:prstDash val="dash"/>
            <a:round/>
            <a:headEnd type="none" w="sm" len="sm"/>
            <a:tailEnd type="triangle" w="med" len="med"/>
          </a:ln>
        </p:spPr>
      </p:cxnSp>
      <p:pic>
        <p:nvPicPr>
          <p:cNvPr id="735" name="Google Shape;735;p78"/>
          <p:cNvPicPr preferRelativeResize="0"/>
          <p:nvPr/>
        </p:nvPicPr>
        <p:blipFill rotWithShape="1">
          <a:blip r:embed="rId6">
            <a:alphaModFix/>
          </a:blip>
          <a:srcRect/>
          <a:stretch/>
        </p:blipFill>
        <p:spPr>
          <a:xfrm>
            <a:off x="4796750" y="5567303"/>
            <a:ext cx="684569" cy="684569"/>
          </a:xfrm>
          <a:prstGeom prst="rect">
            <a:avLst/>
          </a:prstGeom>
          <a:noFill/>
          <a:ln>
            <a:noFill/>
          </a:ln>
        </p:spPr>
      </p:pic>
      <p:cxnSp>
        <p:nvCxnSpPr>
          <p:cNvPr id="736" name="Google Shape;736;p78"/>
          <p:cNvCxnSpPr/>
          <p:nvPr/>
        </p:nvCxnSpPr>
        <p:spPr>
          <a:xfrm>
            <a:off x="3048001" y="5638800"/>
            <a:ext cx="1824334" cy="0"/>
          </a:xfrm>
          <a:prstGeom prst="straightConnector1">
            <a:avLst/>
          </a:prstGeom>
          <a:noFill/>
          <a:ln w="31750" cap="flat" cmpd="sng">
            <a:solidFill>
              <a:srgbClr val="4A7DBA"/>
            </a:solidFill>
            <a:prstDash val="dash"/>
            <a:round/>
            <a:headEnd type="none" w="sm" len="sm"/>
            <a:tailEnd type="triangle" w="med" len="med"/>
          </a:ln>
        </p:spPr>
      </p:cxnSp>
      <p:cxnSp>
        <p:nvCxnSpPr>
          <p:cNvPr id="737" name="Google Shape;737;p78"/>
          <p:cNvCxnSpPr/>
          <p:nvPr/>
        </p:nvCxnSpPr>
        <p:spPr>
          <a:xfrm>
            <a:off x="3048001" y="3290709"/>
            <a:ext cx="1" cy="1138297"/>
          </a:xfrm>
          <a:prstGeom prst="straightConnector1">
            <a:avLst/>
          </a:prstGeom>
          <a:noFill/>
          <a:ln w="31750" cap="flat" cmpd="sng">
            <a:solidFill>
              <a:srgbClr val="4A7DBA"/>
            </a:solidFill>
            <a:prstDash val="dash"/>
            <a:round/>
            <a:headEnd type="none" w="sm" len="sm"/>
            <a:tailEnd type="none" w="sm" len="sm"/>
          </a:ln>
        </p:spPr>
      </p:cxnSp>
      <p:cxnSp>
        <p:nvCxnSpPr>
          <p:cNvPr id="738" name="Google Shape;738;p78"/>
          <p:cNvCxnSpPr/>
          <p:nvPr/>
        </p:nvCxnSpPr>
        <p:spPr>
          <a:xfrm>
            <a:off x="3058392" y="4917251"/>
            <a:ext cx="0" cy="721549"/>
          </a:xfrm>
          <a:prstGeom prst="straightConnector1">
            <a:avLst/>
          </a:prstGeom>
          <a:noFill/>
          <a:ln w="31750" cap="flat" cmpd="sng">
            <a:solidFill>
              <a:srgbClr val="4A7DBA"/>
            </a:solidFill>
            <a:prstDash val="dash"/>
            <a:round/>
            <a:headEnd type="none" w="sm" len="sm"/>
            <a:tailEnd type="none" w="sm" len="sm"/>
          </a:ln>
        </p:spPr>
      </p:cxnSp>
      <p:cxnSp>
        <p:nvCxnSpPr>
          <p:cNvPr id="739" name="Google Shape;739;p78"/>
          <p:cNvCxnSpPr/>
          <p:nvPr/>
        </p:nvCxnSpPr>
        <p:spPr>
          <a:xfrm>
            <a:off x="2667000" y="6096000"/>
            <a:ext cx="2129750" cy="0"/>
          </a:xfrm>
          <a:prstGeom prst="straightConnector1">
            <a:avLst/>
          </a:prstGeom>
          <a:noFill/>
          <a:ln w="31750" cap="flat" cmpd="sng">
            <a:solidFill>
              <a:srgbClr val="FF0000"/>
            </a:solidFill>
            <a:prstDash val="dash"/>
            <a:round/>
            <a:headEnd type="none" w="sm" len="sm"/>
            <a:tailEnd type="none" w="sm" len="sm"/>
          </a:ln>
        </p:spPr>
      </p:cxnSp>
      <p:cxnSp>
        <p:nvCxnSpPr>
          <p:cNvPr id="740" name="Google Shape;740;p78"/>
          <p:cNvCxnSpPr/>
          <p:nvPr/>
        </p:nvCxnSpPr>
        <p:spPr>
          <a:xfrm flipH="1">
            <a:off x="2667000" y="5029200"/>
            <a:ext cx="16831" cy="1066800"/>
          </a:xfrm>
          <a:prstGeom prst="straightConnector1">
            <a:avLst/>
          </a:prstGeom>
          <a:noFill/>
          <a:ln w="22225" cap="flat" cmpd="sng">
            <a:solidFill>
              <a:srgbClr val="FF0000"/>
            </a:solidFill>
            <a:prstDash val="dash"/>
            <a:round/>
            <a:headEnd type="triangle" w="med" len="med"/>
            <a:tailEnd type="none" w="sm" len="sm"/>
          </a:ln>
        </p:spPr>
      </p:cxnSp>
      <p:sp>
        <p:nvSpPr>
          <p:cNvPr id="741" name="Google Shape;741;p78"/>
          <p:cNvSpPr/>
          <p:nvPr/>
        </p:nvSpPr>
        <p:spPr>
          <a:xfrm>
            <a:off x="2097734" y="4304535"/>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1</a:t>
            </a:r>
            <a:endParaRPr/>
          </a:p>
        </p:txBody>
      </p:sp>
      <p:sp>
        <p:nvSpPr>
          <p:cNvPr id="742" name="Google Shape;742;p78"/>
          <p:cNvSpPr/>
          <p:nvPr/>
        </p:nvSpPr>
        <p:spPr>
          <a:xfrm>
            <a:off x="759039" y="4629090"/>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a:t>
            </a:r>
            <a:endParaRPr sz="1400" b="1" i="0" u="none" strike="noStrike" cap="none">
              <a:solidFill>
                <a:schemeClr val="lt1"/>
              </a:solidFill>
              <a:latin typeface="Arial"/>
              <a:ea typeface="Arial"/>
              <a:cs typeface="Arial"/>
              <a:sym typeface="Arial"/>
            </a:endParaRPr>
          </a:p>
        </p:txBody>
      </p:sp>
      <p:sp>
        <p:nvSpPr>
          <p:cNvPr id="743" name="Google Shape;743;p78"/>
          <p:cNvSpPr/>
          <p:nvPr/>
        </p:nvSpPr>
        <p:spPr>
          <a:xfrm>
            <a:off x="3072514" y="4508913"/>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3</a:t>
            </a:r>
            <a:endParaRPr sz="1400" b="1" i="0" u="none" strike="noStrike" cap="none">
              <a:solidFill>
                <a:schemeClr val="lt1"/>
              </a:solidFill>
              <a:latin typeface="Arial"/>
              <a:ea typeface="Arial"/>
              <a:cs typeface="Arial"/>
              <a:sym typeface="Arial"/>
            </a:endParaRPr>
          </a:p>
        </p:txBody>
      </p:sp>
      <p:sp>
        <p:nvSpPr>
          <p:cNvPr id="744" name="Google Shape;744;p78"/>
          <p:cNvSpPr/>
          <p:nvPr/>
        </p:nvSpPr>
        <p:spPr>
          <a:xfrm>
            <a:off x="4277587" y="5929342"/>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4</a:t>
            </a:r>
            <a:endParaRPr sz="1400" b="1" i="0" u="none" strike="noStrike" cap="none">
              <a:solidFill>
                <a:schemeClr val="lt1"/>
              </a:solidFill>
              <a:latin typeface="Arial"/>
              <a:ea typeface="Arial"/>
              <a:cs typeface="Arial"/>
              <a:sym typeface="Arial"/>
            </a:endParaRPr>
          </a:p>
        </p:txBody>
      </p:sp>
      <p:sp>
        <p:nvSpPr>
          <p:cNvPr id="745" name="Google Shape;745;p78"/>
          <p:cNvSpPr txBox="1"/>
          <p:nvPr/>
        </p:nvSpPr>
        <p:spPr>
          <a:xfrm>
            <a:off x="797139" y="3814823"/>
            <a:ext cx="186986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Người dùng gửi hostname không chính xác - \\DtaServer</a:t>
            </a:r>
            <a:endParaRPr sz="1200" b="0" i="0" u="none" strike="noStrike" cap="none">
              <a:solidFill>
                <a:srgbClr val="000000"/>
              </a:solidFill>
              <a:latin typeface="Tahoma"/>
              <a:ea typeface="Tahoma"/>
              <a:cs typeface="Tahoma"/>
              <a:sym typeface="Tahoma"/>
            </a:endParaRPr>
          </a:p>
        </p:txBody>
      </p:sp>
      <p:sp>
        <p:nvSpPr>
          <p:cNvPr id="746" name="Google Shape;746;p78"/>
          <p:cNvSpPr txBox="1"/>
          <p:nvPr/>
        </p:nvSpPr>
        <p:spPr>
          <a:xfrm>
            <a:off x="795528" y="4945409"/>
            <a:ext cx="215845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sng" strike="noStrike" cap="none">
                <a:solidFill>
                  <a:schemeClr val="hlink"/>
                </a:solidFill>
                <a:latin typeface="Tahoma"/>
                <a:ea typeface="Tahoma"/>
                <a:cs typeface="Tahoma"/>
                <a:sym typeface="Tahoma"/>
                <a:hlinkClick r:id="rId7"/>
              </a:rPr>
              <a:t>\\DtaServer-NOT</a:t>
            </a:r>
            <a:r>
              <a:rPr lang="en-US" sz="1200" b="0" i="0" u="none" strike="noStrike" cap="none">
                <a:solidFill>
                  <a:srgbClr val="000000"/>
                </a:solidFill>
                <a:latin typeface="Tahoma"/>
                <a:ea typeface="Tahoma"/>
                <a:cs typeface="Tahoma"/>
                <a:sym typeface="Tahoma"/>
              </a:rPr>
              <a:t> FOUND</a:t>
            </a:r>
            <a:endParaRPr sz="1200" b="0" i="0" u="none" strike="noStrike" cap="none">
              <a:solidFill>
                <a:srgbClr val="000000"/>
              </a:solidFill>
              <a:latin typeface="Tahoma"/>
              <a:ea typeface="Tahoma"/>
              <a:cs typeface="Tahoma"/>
              <a:sym typeface="Tahoma"/>
            </a:endParaRPr>
          </a:p>
        </p:txBody>
      </p:sp>
      <p:sp>
        <p:nvSpPr>
          <p:cNvPr id="747" name="Google Shape;747;p78"/>
          <p:cNvSpPr txBox="1"/>
          <p:nvPr/>
        </p:nvSpPr>
        <p:spPr>
          <a:xfrm>
            <a:off x="733313" y="5456172"/>
            <a:ext cx="1997511" cy="10156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Kẻ tấn công phẩn hồi rằng hắn biết </a:t>
            </a:r>
            <a:r>
              <a:rPr lang="en-US" sz="1200" b="0" i="0" u="sng" strike="noStrike" cap="none">
                <a:solidFill>
                  <a:schemeClr val="hlink"/>
                </a:solidFill>
                <a:latin typeface="Tahoma"/>
                <a:ea typeface="Tahoma"/>
                <a:cs typeface="Tahoma"/>
                <a:sym typeface="Tahoma"/>
                <a:hlinkClick r:id="rId7"/>
              </a:rPr>
              <a:t>\\DtaServer</a:t>
            </a:r>
            <a:r>
              <a:rPr lang="en-US" sz="1200" b="0" i="0" u="none" strike="noStrike" cap="none">
                <a:solidFill>
                  <a:srgbClr val="000000"/>
                </a:solidFill>
                <a:latin typeface="Tahoma"/>
                <a:ea typeface="Tahoma"/>
                <a:cs typeface="Tahoma"/>
                <a:sym typeface="Tahoma"/>
              </a:rPr>
              <a:t>, chấp nhận mã hash NTLMv2 và sau đó gửi thông báo ERROR MSG</a:t>
            </a:r>
            <a:endParaRPr sz="1200" b="0" i="0" u="none" strike="noStrike" cap="none">
              <a:solidFill>
                <a:srgbClr val="000000"/>
              </a:solidFill>
              <a:latin typeface="Tahoma"/>
              <a:ea typeface="Tahoma"/>
              <a:cs typeface="Tahoma"/>
              <a:sym typeface="Tahoma"/>
            </a:endParaRPr>
          </a:p>
        </p:txBody>
      </p:sp>
      <p:sp>
        <p:nvSpPr>
          <p:cNvPr id="748" name="Google Shape;748;p78"/>
          <p:cNvSpPr txBox="1"/>
          <p:nvPr/>
        </p:nvSpPr>
        <p:spPr>
          <a:xfrm>
            <a:off x="1192744" y="3054154"/>
            <a:ext cx="1779055"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Người dùng phát một broadcast LMNR/NBT-NS để tìm nếu bất kì ai biết \\DtaServer</a:t>
            </a:r>
            <a:endParaRPr sz="1200" b="0" i="0" u="none" strike="noStrike" cap="none">
              <a:solidFill>
                <a:srgbClr val="000000"/>
              </a:solidFill>
              <a:latin typeface="Tahoma"/>
              <a:ea typeface="Tahoma"/>
              <a:cs typeface="Tahoma"/>
              <a:sym typeface="Tahoma"/>
            </a:endParaRPr>
          </a:p>
        </p:txBody>
      </p:sp>
      <p:sp>
        <p:nvSpPr>
          <p:cNvPr id="749" name="Google Shape;749;p78"/>
          <p:cNvSpPr txBox="1"/>
          <p:nvPr/>
        </p:nvSpPr>
        <p:spPr>
          <a:xfrm>
            <a:off x="6175664" y="1066800"/>
            <a:ext cx="579119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accent1"/>
                </a:solidFill>
                <a:latin typeface="Tahoma"/>
                <a:ea typeface="Tahoma"/>
                <a:cs typeface="Tahoma"/>
                <a:sym typeface="Tahoma"/>
              </a:rPr>
              <a:t>Công cụ đầu độc LMNR/NBT-NS: Responder</a:t>
            </a:r>
            <a:endParaRPr sz="1400" b="1" i="0" u="none" strike="noStrike" cap="none">
              <a:solidFill>
                <a:schemeClr val="accent1"/>
              </a:solidFill>
              <a:latin typeface="Tahoma"/>
              <a:ea typeface="Tahoma"/>
              <a:cs typeface="Tahoma"/>
              <a:sym typeface="Tahoma"/>
            </a:endParaRPr>
          </a:p>
        </p:txBody>
      </p:sp>
      <p:sp>
        <p:nvSpPr>
          <p:cNvPr id="750" name="Google Shape;750;p78"/>
          <p:cNvSpPr txBox="1"/>
          <p:nvPr/>
        </p:nvSpPr>
        <p:spPr>
          <a:xfrm>
            <a:off x="5976304" y="5553350"/>
            <a:ext cx="210942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accent1"/>
                </a:solidFill>
                <a:latin typeface="Tahoma"/>
                <a:ea typeface="Tahoma"/>
                <a:cs typeface="Tahoma"/>
                <a:sym typeface="Tahoma"/>
              </a:rPr>
              <a:t>Công cụ đầu độc LMNR/NBT-NS</a:t>
            </a:r>
            <a:endParaRPr sz="1400" b="1" i="0" u="none" strike="noStrike" cap="none">
              <a:solidFill>
                <a:schemeClr val="accent1"/>
              </a:solidFill>
              <a:latin typeface="Tahoma"/>
              <a:ea typeface="Tahoma"/>
              <a:cs typeface="Tahoma"/>
              <a:sym typeface="Tahoma"/>
            </a:endParaRPr>
          </a:p>
        </p:txBody>
      </p:sp>
      <p:sp>
        <p:nvSpPr>
          <p:cNvPr id="751" name="Google Shape;751;p78"/>
          <p:cNvSpPr txBox="1"/>
          <p:nvPr/>
        </p:nvSpPr>
        <p:spPr>
          <a:xfrm>
            <a:off x="7903079" y="5414850"/>
            <a:ext cx="4411073" cy="9233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Metasploit (</a:t>
            </a:r>
            <a:r>
              <a:rPr lang="en-US" sz="1400" b="0" i="0" u="sng" strike="noStrike" cap="none">
                <a:solidFill>
                  <a:schemeClr val="hlink"/>
                </a:solidFill>
                <a:latin typeface="Arial"/>
                <a:ea typeface="Arial"/>
                <a:cs typeface="Arial"/>
                <a:sym typeface="Arial"/>
                <a:hlinkClick r:id="rId8"/>
              </a:rPr>
              <a:t>http://www.metasploit.com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NBNSpoof (</a:t>
            </a:r>
            <a:r>
              <a:rPr lang="en-US" sz="1400" b="0" i="0" u="sng" strike="noStrike" cap="none">
                <a:solidFill>
                  <a:schemeClr val="hlink"/>
                </a:solidFill>
                <a:latin typeface="Arial"/>
                <a:ea typeface="Arial"/>
                <a:cs typeface="Arial"/>
                <a:sym typeface="Arial"/>
                <a:hlinkClick r:id="rId9"/>
              </a:rPr>
              <a:t>https://github.com</a:t>
            </a:r>
            <a:r>
              <a:rPr lang="en-US" sz="1400" b="0" i="0" u="none" strike="noStrike" cap="none">
                <a:solidFill>
                  <a:srgbClr val="000000"/>
                </a:solidFill>
                <a:latin typeface="Arial"/>
                <a:ea typeface="Arial"/>
                <a:cs typeface="Arial"/>
                <a:sym typeface="Arial"/>
              </a:rPr>
              <a:t>)</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Inveigh (https://github.com)</a:t>
            </a:r>
            <a:endParaRPr sz="1400" b="0" i="0" u="none" strike="noStrike" cap="none">
              <a:solidFill>
                <a:srgbClr val="000000"/>
              </a:solidFill>
              <a:latin typeface="Arial"/>
              <a:ea typeface="Arial"/>
              <a:cs typeface="Arial"/>
              <a:sym typeface="Arial"/>
            </a:endParaRPr>
          </a:p>
        </p:txBody>
      </p:sp>
      <p:pic>
        <p:nvPicPr>
          <p:cNvPr id="752" name="Google Shape;752;p78"/>
          <p:cNvPicPr preferRelativeResize="0"/>
          <p:nvPr/>
        </p:nvPicPr>
        <p:blipFill rotWithShape="1">
          <a:blip r:embed="rId10">
            <a:alphaModFix/>
          </a:blip>
          <a:srcRect/>
          <a:stretch/>
        </p:blipFill>
        <p:spPr>
          <a:xfrm>
            <a:off x="7129272" y="1497193"/>
            <a:ext cx="3821527" cy="3862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Tấn công trực tuyến bị động: Wire Sniffing</a:t>
            </a:r>
            <a:endParaRPr>
              <a:latin typeface="Arial"/>
              <a:ea typeface="Arial"/>
              <a:cs typeface="Arial"/>
              <a:sym typeface="Arial"/>
            </a:endParaRPr>
          </a:p>
        </p:txBody>
      </p:sp>
      <p:sp>
        <p:nvSpPr>
          <p:cNvPr id="759" name="Google Shape;759;p7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17</a:t>
            </a:fld>
            <a:endParaRPr/>
          </a:p>
        </p:txBody>
      </p:sp>
      <p:sp>
        <p:nvSpPr>
          <p:cNvPr id="760" name="Google Shape;760;p79"/>
          <p:cNvSpPr txBox="1"/>
          <p:nvPr/>
        </p:nvSpPr>
        <p:spPr>
          <a:xfrm>
            <a:off x="975575" y="753784"/>
            <a:ext cx="10210800" cy="193899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Tahoma"/>
                <a:ea typeface="Tahoma"/>
                <a:cs typeface="Tahoma"/>
                <a:sym typeface="Tahoma"/>
              </a:rPr>
              <a:t>Kẻ tấn công chạy </a:t>
            </a:r>
            <a:r>
              <a:rPr lang="en-US" sz="2000" b="0" i="0" u="none" strike="noStrike" cap="none">
                <a:solidFill>
                  <a:srgbClr val="FF0000"/>
                </a:solidFill>
                <a:latin typeface="Tahoma"/>
                <a:ea typeface="Tahoma"/>
                <a:cs typeface="Tahoma"/>
                <a:sym typeface="Tahoma"/>
              </a:rPr>
              <a:t>công cụ packet sniffer </a:t>
            </a:r>
            <a:r>
              <a:rPr lang="en-US" sz="2000" b="0" i="0" u="none" strike="noStrike" cap="none">
                <a:solidFill>
                  <a:srgbClr val="000000"/>
                </a:solidFill>
                <a:latin typeface="Tahoma"/>
                <a:ea typeface="Tahoma"/>
                <a:cs typeface="Tahoma"/>
                <a:sym typeface="Tahoma"/>
              </a:rPr>
              <a:t>trong mạng nội bộ (LAN) để truy cập và ghi lại lưu lượng mạng</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Tahoma"/>
                <a:ea typeface="Tahoma"/>
                <a:cs typeface="Tahoma"/>
                <a:sym typeface="Tahoma"/>
              </a:rPr>
              <a:t>Dữ liệu thu thập được có thể chứa </a:t>
            </a:r>
            <a:r>
              <a:rPr lang="en-US" sz="2000" b="0" i="0" u="none" strike="noStrike" cap="none">
                <a:solidFill>
                  <a:srgbClr val="FF0000"/>
                </a:solidFill>
                <a:latin typeface="Tahoma"/>
                <a:ea typeface="Tahoma"/>
                <a:cs typeface="Tahoma"/>
                <a:sym typeface="Tahoma"/>
              </a:rPr>
              <a:t>thông tin nhạy cảm </a:t>
            </a:r>
            <a:r>
              <a:rPr lang="en-US" sz="2000" b="0" i="0" u="none" strike="noStrike" cap="none">
                <a:solidFill>
                  <a:srgbClr val="000000"/>
                </a:solidFill>
                <a:latin typeface="Tahoma"/>
                <a:ea typeface="Tahoma"/>
                <a:cs typeface="Tahoma"/>
                <a:sym typeface="Tahoma"/>
              </a:rPr>
              <a:t>như là </a:t>
            </a:r>
            <a:r>
              <a:rPr lang="en-US" sz="2000" b="0" i="0" u="none" strike="noStrike" cap="none">
                <a:solidFill>
                  <a:srgbClr val="FF0000"/>
                </a:solidFill>
                <a:latin typeface="Tahoma"/>
                <a:ea typeface="Tahoma"/>
                <a:cs typeface="Tahoma"/>
                <a:sym typeface="Tahoma"/>
              </a:rPr>
              <a:t>mật khẩu </a:t>
            </a:r>
            <a:r>
              <a:rPr lang="en-US" sz="2000" b="0" i="0" u="none" strike="noStrike" cap="none">
                <a:solidFill>
                  <a:srgbClr val="000000"/>
                </a:solidFill>
                <a:latin typeface="Tahoma"/>
                <a:ea typeface="Tahoma"/>
                <a:cs typeface="Tahoma"/>
                <a:sym typeface="Tahoma"/>
              </a:rPr>
              <a:t>(FTP, rlogin session, etc) và email</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Tahoma"/>
                <a:ea typeface="Tahoma"/>
                <a:cs typeface="Tahoma"/>
                <a:sym typeface="Tahoma"/>
              </a:rPr>
              <a:t>Thông tin đăng nhập được sử dụng để </a:t>
            </a:r>
            <a:r>
              <a:rPr lang="en-US" sz="2000" b="0" i="0" u="none" strike="noStrike" cap="none">
                <a:solidFill>
                  <a:srgbClr val="FF0000"/>
                </a:solidFill>
                <a:latin typeface="Tahoma"/>
                <a:ea typeface="Tahoma"/>
                <a:cs typeface="Tahoma"/>
                <a:sym typeface="Tahoma"/>
              </a:rPr>
              <a:t>thu được quyền truy nhập trái phép</a:t>
            </a:r>
            <a:r>
              <a:rPr lang="en-US" sz="2000" b="0" i="0" u="none" strike="noStrike" cap="none">
                <a:solidFill>
                  <a:srgbClr val="000000"/>
                </a:solidFill>
                <a:latin typeface="Tahoma"/>
                <a:ea typeface="Tahoma"/>
                <a:cs typeface="Tahoma"/>
                <a:sym typeface="Tahoma"/>
              </a:rPr>
              <a:t> đến hệ thống mục tiêu</a:t>
            </a:r>
            <a:endParaRPr sz="2000" b="0" i="0" u="none" strike="noStrike" cap="none">
              <a:solidFill>
                <a:srgbClr val="000000"/>
              </a:solidFill>
              <a:latin typeface="Tahoma"/>
              <a:ea typeface="Tahoma"/>
              <a:cs typeface="Tahoma"/>
              <a:sym typeface="Tahoma"/>
            </a:endParaRPr>
          </a:p>
        </p:txBody>
      </p:sp>
      <p:sp>
        <p:nvSpPr>
          <p:cNvPr id="761" name="Google Shape;761;p79"/>
          <p:cNvSpPr/>
          <p:nvPr/>
        </p:nvSpPr>
        <p:spPr>
          <a:xfrm>
            <a:off x="28977" y="4030384"/>
            <a:ext cx="12163023" cy="533400"/>
          </a:xfrm>
          <a:prstGeom prst="rect">
            <a:avLst/>
          </a:prstGeom>
          <a:solidFill>
            <a:srgbClr val="FFC0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79"/>
          <p:cNvSpPr/>
          <p:nvPr/>
        </p:nvSpPr>
        <p:spPr>
          <a:xfrm>
            <a:off x="8534400" y="2497435"/>
            <a:ext cx="2194774" cy="2049184"/>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3" name="Google Shape;763;p79"/>
          <p:cNvSpPr/>
          <p:nvPr/>
        </p:nvSpPr>
        <p:spPr>
          <a:xfrm>
            <a:off x="9117437" y="3026727"/>
            <a:ext cx="1028699" cy="986492"/>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p79"/>
          <p:cNvSpPr/>
          <p:nvPr/>
        </p:nvSpPr>
        <p:spPr>
          <a:xfrm>
            <a:off x="9601200" y="4030384"/>
            <a:ext cx="2590801" cy="516235"/>
          </a:xfrm>
          <a:prstGeom prst="rect">
            <a:avLst/>
          </a:prstGeom>
          <a:gradFill>
            <a:gsLst>
              <a:gs pos="0">
                <a:srgbClr val="7C7C7C"/>
              </a:gs>
              <a:gs pos="50000">
                <a:srgbClr val="B4B4B4"/>
              </a:gs>
              <a:gs pos="100000">
                <a:srgbClr val="D8D8D8"/>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65" name="Google Shape;765;p79"/>
          <p:cNvPicPr preferRelativeResize="0"/>
          <p:nvPr/>
        </p:nvPicPr>
        <p:blipFill rotWithShape="1">
          <a:blip r:embed="rId3">
            <a:alphaModFix/>
          </a:blip>
          <a:srcRect/>
          <a:stretch/>
        </p:blipFill>
        <p:spPr>
          <a:xfrm>
            <a:off x="9149389" y="3037576"/>
            <a:ext cx="964794" cy="964794"/>
          </a:xfrm>
          <a:prstGeom prst="rect">
            <a:avLst/>
          </a:prstGeom>
          <a:noFill/>
          <a:ln>
            <a:noFill/>
          </a:ln>
        </p:spPr>
      </p:pic>
      <p:sp>
        <p:nvSpPr>
          <p:cNvPr id="766" name="Google Shape;766;p79"/>
          <p:cNvSpPr txBox="1"/>
          <p:nvPr/>
        </p:nvSpPr>
        <p:spPr>
          <a:xfrm>
            <a:off x="838200" y="4112418"/>
            <a:ext cx="19811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Tahoma"/>
                <a:ea typeface="Tahoma"/>
                <a:cs typeface="Tahoma"/>
                <a:sym typeface="Tahoma"/>
              </a:rPr>
              <a:t>Wire Sniffing</a:t>
            </a:r>
            <a:endParaRPr sz="1400" b="1" i="0" u="none" strike="noStrike" cap="none">
              <a:solidFill>
                <a:srgbClr val="FF0000"/>
              </a:solidFill>
              <a:latin typeface="Tahoma"/>
              <a:ea typeface="Tahoma"/>
              <a:cs typeface="Tahoma"/>
              <a:sym typeface="Tahoma"/>
            </a:endParaRPr>
          </a:p>
        </p:txBody>
      </p:sp>
      <p:sp>
        <p:nvSpPr>
          <p:cNvPr id="767" name="Google Shape;767;p79"/>
          <p:cNvSpPr txBox="1"/>
          <p:nvPr/>
        </p:nvSpPr>
        <p:spPr>
          <a:xfrm>
            <a:off x="4339643" y="4112418"/>
            <a:ext cx="263802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Tính toán phức tạp</a:t>
            </a:r>
            <a:endParaRPr sz="1400" b="1" i="0" u="none" strike="noStrike" cap="none">
              <a:solidFill>
                <a:srgbClr val="000000"/>
              </a:solidFill>
              <a:latin typeface="Tahoma"/>
              <a:ea typeface="Tahoma"/>
              <a:cs typeface="Tahoma"/>
              <a:sym typeface="Tahoma"/>
            </a:endParaRPr>
          </a:p>
        </p:txBody>
      </p:sp>
      <p:sp>
        <p:nvSpPr>
          <p:cNvPr id="768" name="Google Shape;768;p79"/>
          <p:cNvSpPr txBox="1"/>
          <p:nvPr/>
        </p:nvSpPr>
        <p:spPr>
          <a:xfrm>
            <a:off x="9631786" y="4112418"/>
            <a:ext cx="2637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Khó </a:t>
            </a:r>
            <a:r>
              <a:rPr lang="en-US" b="1">
                <a:latin typeface="Tahoma"/>
                <a:ea typeface="Tahoma"/>
                <a:cs typeface="Tahoma"/>
                <a:sym typeface="Tahoma"/>
              </a:rPr>
              <a:t>thực hiện</a:t>
            </a:r>
            <a:endParaRPr sz="1400" b="1" i="0" u="none" strike="noStrike" cap="none">
              <a:solidFill>
                <a:srgbClr val="000000"/>
              </a:solidFill>
              <a:latin typeface="Tahoma"/>
              <a:ea typeface="Tahoma"/>
              <a:cs typeface="Tahoma"/>
              <a:sym typeface="Tahoma"/>
            </a:endParaRPr>
          </a:p>
        </p:txBody>
      </p:sp>
      <p:sp>
        <p:nvSpPr>
          <p:cNvPr id="769" name="Google Shape;769;p79"/>
          <p:cNvSpPr/>
          <p:nvPr/>
        </p:nvSpPr>
        <p:spPr>
          <a:xfrm>
            <a:off x="8933400" y="2692775"/>
            <a:ext cx="1303266" cy="243201"/>
          </a:xfrm>
          <a:prstGeom prst="rect">
            <a:avLst/>
          </a:prstGeom>
        </p:spPr>
        <p:txBody>
          <a:bodyPr>
            <a:prstTxWarp prst="textPlain">
              <a:avLst/>
            </a:prstTxWarp>
          </a:bodyPr>
          <a:lstStyle/>
          <a:p>
            <a:pPr lvl="0" algn="l"/>
            <a:r>
              <a:rPr b="1" i="0">
                <a:ln>
                  <a:noFill/>
                </a:ln>
                <a:solidFill>
                  <a:schemeClr val="lt1"/>
                </a:solidFill>
                <a:latin typeface="Tahoma"/>
              </a:rPr>
              <a:t>Những công cụ sẵn có</a:t>
            </a:r>
          </a:p>
        </p:txBody>
      </p:sp>
      <p:cxnSp>
        <p:nvCxnSpPr>
          <p:cNvPr id="770" name="Google Shape;770;p79"/>
          <p:cNvCxnSpPr/>
          <p:nvPr/>
        </p:nvCxnSpPr>
        <p:spPr>
          <a:xfrm>
            <a:off x="2450205" y="4343400"/>
            <a:ext cx="1816995" cy="0"/>
          </a:xfrm>
          <a:prstGeom prst="straightConnector1">
            <a:avLst/>
          </a:prstGeom>
          <a:noFill/>
          <a:ln w="31750" cap="flat" cmpd="sng">
            <a:solidFill>
              <a:srgbClr val="4A7DBA"/>
            </a:solidFill>
            <a:prstDash val="dash"/>
            <a:round/>
            <a:headEnd type="none" w="sm" len="sm"/>
            <a:tailEnd type="triangle" w="med" len="med"/>
          </a:ln>
        </p:spPr>
      </p:cxnSp>
      <p:cxnSp>
        <p:nvCxnSpPr>
          <p:cNvPr id="771" name="Google Shape;771;p79"/>
          <p:cNvCxnSpPr/>
          <p:nvPr/>
        </p:nvCxnSpPr>
        <p:spPr>
          <a:xfrm>
            <a:off x="6705600" y="4343400"/>
            <a:ext cx="2133600" cy="0"/>
          </a:xfrm>
          <a:prstGeom prst="straightConnector1">
            <a:avLst/>
          </a:prstGeom>
          <a:noFill/>
          <a:ln w="31750" cap="flat" cmpd="sng">
            <a:solidFill>
              <a:srgbClr val="4A7DBA"/>
            </a:solidFill>
            <a:prstDash val="dash"/>
            <a:round/>
            <a:headEnd type="none" w="sm" len="sm"/>
            <a:tailEnd type="triangle" w="med" len="med"/>
          </a:ln>
        </p:spPr>
      </p:cxnSp>
      <p:pic>
        <p:nvPicPr>
          <p:cNvPr id="772" name="Google Shape;772;p79"/>
          <p:cNvPicPr preferRelativeResize="0"/>
          <p:nvPr/>
        </p:nvPicPr>
        <p:blipFill rotWithShape="1">
          <a:blip r:embed="rId4">
            <a:alphaModFix/>
          </a:blip>
          <a:srcRect/>
          <a:stretch/>
        </p:blipFill>
        <p:spPr>
          <a:xfrm>
            <a:off x="5306508" y="4825891"/>
            <a:ext cx="970730" cy="970730"/>
          </a:xfrm>
          <a:prstGeom prst="rect">
            <a:avLst/>
          </a:prstGeom>
          <a:noFill/>
          <a:ln>
            <a:noFill/>
          </a:ln>
        </p:spPr>
      </p:pic>
      <p:pic>
        <p:nvPicPr>
          <p:cNvPr id="773" name="Google Shape;773;p79"/>
          <p:cNvPicPr preferRelativeResize="0"/>
          <p:nvPr/>
        </p:nvPicPr>
        <p:blipFill rotWithShape="1">
          <a:blip r:embed="rId5">
            <a:alphaModFix/>
          </a:blip>
          <a:srcRect/>
          <a:stretch/>
        </p:blipFill>
        <p:spPr>
          <a:xfrm>
            <a:off x="830687" y="4825891"/>
            <a:ext cx="970729" cy="970729"/>
          </a:xfrm>
          <a:prstGeom prst="rect">
            <a:avLst/>
          </a:prstGeom>
          <a:noFill/>
          <a:ln>
            <a:noFill/>
          </a:ln>
        </p:spPr>
      </p:pic>
      <p:pic>
        <p:nvPicPr>
          <p:cNvPr id="774" name="Google Shape;774;p79"/>
          <p:cNvPicPr preferRelativeResize="0"/>
          <p:nvPr/>
        </p:nvPicPr>
        <p:blipFill rotWithShape="1">
          <a:blip r:embed="rId6">
            <a:alphaModFix/>
          </a:blip>
          <a:srcRect/>
          <a:stretch/>
        </p:blipFill>
        <p:spPr>
          <a:xfrm>
            <a:off x="9760342" y="4827788"/>
            <a:ext cx="968832" cy="968832"/>
          </a:xfrm>
          <a:prstGeom prst="rect">
            <a:avLst/>
          </a:prstGeom>
          <a:noFill/>
          <a:ln>
            <a:noFill/>
          </a:ln>
        </p:spPr>
      </p:pic>
      <p:cxnSp>
        <p:nvCxnSpPr>
          <p:cNvPr id="775" name="Google Shape;775;p79"/>
          <p:cNvCxnSpPr/>
          <p:nvPr/>
        </p:nvCxnSpPr>
        <p:spPr>
          <a:xfrm>
            <a:off x="1801416" y="5376723"/>
            <a:ext cx="3505092" cy="33477"/>
          </a:xfrm>
          <a:prstGeom prst="straightConnector1">
            <a:avLst/>
          </a:prstGeom>
          <a:noFill/>
          <a:ln w="31750" cap="flat" cmpd="sng">
            <a:solidFill>
              <a:srgbClr val="4A7DBA"/>
            </a:solidFill>
            <a:prstDash val="dash"/>
            <a:round/>
            <a:headEnd type="none" w="sm" len="sm"/>
            <a:tailEnd type="none" w="sm" len="sm"/>
          </a:ln>
        </p:spPr>
      </p:cxnSp>
      <p:cxnSp>
        <p:nvCxnSpPr>
          <p:cNvPr id="776" name="Google Shape;776;p79"/>
          <p:cNvCxnSpPr/>
          <p:nvPr/>
        </p:nvCxnSpPr>
        <p:spPr>
          <a:xfrm>
            <a:off x="6266244" y="5375653"/>
            <a:ext cx="3505092" cy="33477"/>
          </a:xfrm>
          <a:prstGeom prst="straightConnector1">
            <a:avLst/>
          </a:prstGeom>
          <a:noFill/>
          <a:ln w="31750" cap="flat" cmpd="sng">
            <a:solidFill>
              <a:srgbClr val="4A7DBA"/>
            </a:solidFill>
            <a:prstDash val="dash"/>
            <a:round/>
            <a:headEnd type="none" w="sm" len="sm"/>
            <a:tailEnd type="none" w="sm" len="sm"/>
          </a:ln>
        </p:spPr>
      </p:cxnSp>
      <p:sp>
        <p:nvSpPr>
          <p:cNvPr id="777" name="Google Shape;777;p79"/>
          <p:cNvSpPr txBox="1"/>
          <p:nvPr/>
        </p:nvSpPr>
        <p:spPr>
          <a:xfrm>
            <a:off x="5089340" y="5901392"/>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Kẻ tấn công</a:t>
            </a:r>
            <a:endParaRPr sz="1600" b="1" i="0" u="none" strike="noStrike" cap="none">
              <a:solidFill>
                <a:srgbClr val="000000"/>
              </a:solidFill>
              <a:latin typeface="Tahoma"/>
              <a:ea typeface="Tahoma"/>
              <a:cs typeface="Tahoma"/>
              <a:sym typeface="Tahoma"/>
            </a:endParaRPr>
          </a:p>
        </p:txBody>
      </p:sp>
      <p:sp>
        <p:nvSpPr>
          <p:cNvPr id="778" name="Google Shape;778;p79"/>
          <p:cNvSpPr txBox="1"/>
          <p:nvPr/>
        </p:nvSpPr>
        <p:spPr>
          <a:xfrm>
            <a:off x="9660667" y="5901392"/>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Nạn nhân</a:t>
            </a:r>
            <a:endParaRPr sz="1600" b="1" i="0" u="none" strike="noStrike" cap="none">
              <a:solidFill>
                <a:srgbClr val="000000"/>
              </a:solidFill>
              <a:latin typeface="Tahoma"/>
              <a:ea typeface="Tahoma"/>
              <a:cs typeface="Tahoma"/>
              <a:sym typeface="Tahoma"/>
            </a:endParaRPr>
          </a:p>
        </p:txBody>
      </p:sp>
      <p:sp>
        <p:nvSpPr>
          <p:cNvPr id="779" name="Google Shape;779;p79"/>
          <p:cNvSpPr txBox="1"/>
          <p:nvPr/>
        </p:nvSpPr>
        <p:spPr>
          <a:xfrm>
            <a:off x="750454" y="5868083"/>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Nạn nhân</a:t>
            </a:r>
            <a:endParaRPr sz="1600" b="1" i="0" u="none" strike="noStrike" cap="none">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80"/>
          <p:cNvSpPr txBox="1">
            <a:spLocks noGrp="1"/>
          </p:cNvSpPr>
          <p:nvPr>
            <p:ph type="title"/>
          </p:nvPr>
        </p:nvSpPr>
        <p:spPr>
          <a:xfrm>
            <a:off x="0" y="10750"/>
            <a:ext cx="12192000" cy="756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sz="2900">
                <a:latin typeface="Arial"/>
                <a:ea typeface="Arial"/>
                <a:cs typeface="Arial"/>
                <a:sym typeface="Arial"/>
              </a:rPr>
              <a:t>Tấn công trực tuyến bị động: Man-in-the-Middle và tấn công phát lại</a:t>
            </a:r>
            <a:endParaRPr sz="2900">
              <a:latin typeface="Arial"/>
              <a:ea typeface="Arial"/>
              <a:cs typeface="Arial"/>
              <a:sym typeface="Arial"/>
            </a:endParaRPr>
          </a:p>
        </p:txBody>
      </p:sp>
      <p:sp>
        <p:nvSpPr>
          <p:cNvPr id="786" name="Google Shape;786;p8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18</a:t>
            </a:fld>
            <a:endParaRPr/>
          </a:p>
        </p:txBody>
      </p:sp>
      <p:pic>
        <p:nvPicPr>
          <p:cNvPr id="787" name="Google Shape;787;p80"/>
          <p:cNvPicPr preferRelativeResize="0"/>
          <p:nvPr/>
        </p:nvPicPr>
        <p:blipFill rotWithShape="1">
          <a:blip r:embed="rId3">
            <a:alphaModFix/>
          </a:blip>
          <a:srcRect/>
          <a:stretch/>
        </p:blipFill>
        <p:spPr>
          <a:xfrm>
            <a:off x="5676901" y="2209800"/>
            <a:ext cx="838200" cy="838200"/>
          </a:xfrm>
          <a:prstGeom prst="rect">
            <a:avLst/>
          </a:prstGeom>
          <a:noFill/>
          <a:ln>
            <a:noFill/>
          </a:ln>
        </p:spPr>
      </p:pic>
      <p:pic>
        <p:nvPicPr>
          <p:cNvPr id="788" name="Google Shape;788;p80"/>
          <p:cNvPicPr preferRelativeResize="0"/>
          <p:nvPr/>
        </p:nvPicPr>
        <p:blipFill rotWithShape="1">
          <a:blip r:embed="rId4">
            <a:alphaModFix/>
          </a:blip>
          <a:srcRect/>
          <a:stretch/>
        </p:blipFill>
        <p:spPr>
          <a:xfrm>
            <a:off x="1153196" y="1447800"/>
            <a:ext cx="860202" cy="860202"/>
          </a:xfrm>
          <a:prstGeom prst="rect">
            <a:avLst/>
          </a:prstGeom>
          <a:noFill/>
          <a:ln>
            <a:noFill/>
          </a:ln>
        </p:spPr>
      </p:pic>
      <p:pic>
        <p:nvPicPr>
          <p:cNvPr id="789" name="Google Shape;789;p80"/>
          <p:cNvPicPr preferRelativeResize="0"/>
          <p:nvPr/>
        </p:nvPicPr>
        <p:blipFill rotWithShape="1">
          <a:blip r:embed="rId5">
            <a:alphaModFix/>
          </a:blip>
          <a:srcRect/>
          <a:stretch/>
        </p:blipFill>
        <p:spPr>
          <a:xfrm>
            <a:off x="10264998" y="1447800"/>
            <a:ext cx="860202" cy="860202"/>
          </a:xfrm>
          <a:prstGeom prst="rect">
            <a:avLst/>
          </a:prstGeom>
          <a:noFill/>
          <a:ln>
            <a:noFill/>
          </a:ln>
        </p:spPr>
      </p:pic>
      <p:cxnSp>
        <p:nvCxnSpPr>
          <p:cNvPr id="790" name="Google Shape;790;p80"/>
          <p:cNvCxnSpPr/>
          <p:nvPr/>
        </p:nvCxnSpPr>
        <p:spPr>
          <a:xfrm rot="10800000" flipH="1">
            <a:off x="2013397" y="1768698"/>
            <a:ext cx="7968803" cy="1073"/>
          </a:xfrm>
          <a:prstGeom prst="straightConnector1">
            <a:avLst/>
          </a:prstGeom>
          <a:noFill/>
          <a:ln w="31750" cap="flat" cmpd="sng">
            <a:solidFill>
              <a:srgbClr val="4A7DBA"/>
            </a:solidFill>
            <a:prstDash val="dash"/>
            <a:round/>
            <a:headEnd type="none" w="sm" len="sm"/>
            <a:tailEnd type="triangle" w="med" len="med"/>
          </a:ln>
        </p:spPr>
      </p:cxnSp>
      <p:cxnSp>
        <p:nvCxnSpPr>
          <p:cNvPr id="791" name="Google Shape;791;p80"/>
          <p:cNvCxnSpPr/>
          <p:nvPr/>
        </p:nvCxnSpPr>
        <p:spPr>
          <a:xfrm>
            <a:off x="8453909" y="2128234"/>
            <a:ext cx="1485899" cy="1"/>
          </a:xfrm>
          <a:prstGeom prst="straightConnector1">
            <a:avLst/>
          </a:prstGeom>
          <a:noFill/>
          <a:ln w="31750" cap="flat" cmpd="sng">
            <a:solidFill>
              <a:srgbClr val="FF0000"/>
            </a:solidFill>
            <a:prstDash val="dash"/>
            <a:round/>
            <a:headEnd type="none" w="sm" len="sm"/>
            <a:tailEnd type="triangle" w="med" len="med"/>
          </a:ln>
        </p:spPr>
      </p:cxnSp>
      <p:cxnSp>
        <p:nvCxnSpPr>
          <p:cNvPr id="792" name="Google Shape;792;p80"/>
          <p:cNvCxnSpPr/>
          <p:nvPr/>
        </p:nvCxnSpPr>
        <p:spPr>
          <a:xfrm>
            <a:off x="3429000" y="2628900"/>
            <a:ext cx="2240388" cy="1"/>
          </a:xfrm>
          <a:prstGeom prst="straightConnector1">
            <a:avLst/>
          </a:prstGeom>
          <a:noFill/>
          <a:ln w="31750" cap="flat" cmpd="sng">
            <a:solidFill>
              <a:srgbClr val="FF0000"/>
            </a:solidFill>
            <a:prstDash val="dash"/>
            <a:round/>
            <a:headEnd type="none" w="sm" len="sm"/>
            <a:tailEnd type="triangle" w="med" len="med"/>
          </a:ln>
        </p:spPr>
      </p:cxnSp>
      <p:cxnSp>
        <p:nvCxnSpPr>
          <p:cNvPr id="793" name="Google Shape;793;p80"/>
          <p:cNvCxnSpPr>
            <a:stCxn id="787" idx="3"/>
          </p:cNvCxnSpPr>
          <p:nvPr/>
        </p:nvCxnSpPr>
        <p:spPr>
          <a:xfrm>
            <a:off x="6515101" y="2628900"/>
            <a:ext cx="1938900" cy="0"/>
          </a:xfrm>
          <a:prstGeom prst="straightConnector1">
            <a:avLst/>
          </a:prstGeom>
          <a:noFill/>
          <a:ln w="31750" cap="flat" cmpd="sng">
            <a:solidFill>
              <a:srgbClr val="FF0000"/>
            </a:solidFill>
            <a:prstDash val="dash"/>
            <a:round/>
            <a:headEnd type="none" w="sm" len="sm"/>
            <a:tailEnd type="none" w="sm" len="sm"/>
          </a:ln>
        </p:spPr>
      </p:cxnSp>
      <p:cxnSp>
        <p:nvCxnSpPr>
          <p:cNvPr id="794" name="Google Shape;794;p80"/>
          <p:cNvCxnSpPr/>
          <p:nvPr/>
        </p:nvCxnSpPr>
        <p:spPr>
          <a:xfrm>
            <a:off x="3421486" y="1761185"/>
            <a:ext cx="1" cy="867715"/>
          </a:xfrm>
          <a:prstGeom prst="straightConnector1">
            <a:avLst/>
          </a:prstGeom>
          <a:noFill/>
          <a:ln w="31750" cap="flat" cmpd="sng">
            <a:solidFill>
              <a:srgbClr val="FF0000"/>
            </a:solidFill>
            <a:prstDash val="dash"/>
            <a:round/>
            <a:headEnd type="none" w="sm" len="sm"/>
            <a:tailEnd type="none" w="sm" len="sm"/>
          </a:ln>
        </p:spPr>
      </p:cxnSp>
      <p:cxnSp>
        <p:nvCxnSpPr>
          <p:cNvPr id="795" name="Google Shape;795;p80"/>
          <p:cNvCxnSpPr/>
          <p:nvPr/>
        </p:nvCxnSpPr>
        <p:spPr>
          <a:xfrm>
            <a:off x="8453908" y="2128234"/>
            <a:ext cx="1" cy="516229"/>
          </a:xfrm>
          <a:prstGeom prst="straightConnector1">
            <a:avLst/>
          </a:prstGeom>
          <a:noFill/>
          <a:ln w="31750" cap="flat" cmpd="sng">
            <a:solidFill>
              <a:srgbClr val="FF0000"/>
            </a:solidFill>
            <a:prstDash val="dash"/>
            <a:round/>
            <a:headEnd type="none" w="sm" len="sm"/>
            <a:tailEnd type="none" w="sm" len="sm"/>
          </a:ln>
        </p:spPr>
      </p:cxnSp>
      <p:sp>
        <p:nvSpPr>
          <p:cNvPr id="796" name="Google Shape;796;p80"/>
          <p:cNvSpPr txBox="1"/>
          <p:nvPr/>
        </p:nvSpPr>
        <p:spPr>
          <a:xfrm>
            <a:off x="4816698" y="1398188"/>
            <a:ext cx="23622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Kết nối gốc</a:t>
            </a:r>
            <a:endParaRPr sz="1600" b="0" i="0" u="none" strike="noStrike" cap="none">
              <a:solidFill>
                <a:srgbClr val="000000"/>
              </a:solidFill>
              <a:latin typeface="Tahoma"/>
              <a:ea typeface="Tahoma"/>
              <a:cs typeface="Tahoma"/>
              <a:sym typeface="Tahoma"/>
            </a:endParaRPr>
          </a:p>
        </p:txBody>
      </p:sp>
      <p:sp>
        <p:nvSpPr>
          <p:cNvPr id="797" name="Google Shape;797;p80"/>
          <p:cNvSpPr txBox="1"/>
          <p:nvPr/>
        </p:nvSpPr>
        <p:spPr>
          <a:xfrm>
            <a:off x="3539275" y="2251120"/>
            <a:ext cx="199622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Nghe lén</a:t>
            </a:r>
            <a:endParaRPr sz="1600" b="0" i="0" u="none" strike="noStrike" cap="none">
              <a:solidFill>
                <a:srgbClr val="000000"/>
              </a:solidFill>
              <a:latin typeface="Tahoma"/>
              <a:ea typeface="Tahoma"/>
              <a:cs typeface="Tahoma"/>
              <a:sym typeface="Tahoma"/>
            </a:endParaRPr>
          </a:p>
        </p:txBody>
      </p:sp>
      <p:sp>
        <p:nvSpPr>
          <p:cNvPr id="798" name="Google Shape;798;p80"/>
          <p:cNvSpPr txBox="1"/>
          <p:nvPr/>
        </p:nvSpPr>
        <p:spPr>
          <a:xfrm>
            <a:off x="6076951" y="2250073"/>
            <a:ext cx="23622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MITM/Phát lại</a:t>
            </a:r>
            <a:endParaRPr sz="1600" b="0" i="0" u="none" strike="noStrike" cap="none">
              <a:solidFill>
                <a:srgbClr val="000000"/>
              </a:solidFill>
              <a:latin typeface="Tahoma"/>
              <a:ea typeface="Tahoma"/>
              <a:cs typeface="Tahoma"/>
              <a:sym typeface="Tahoma"/>
            </a:endParaRPr>
          </a:p>
        </p:txBody>
      </p:sp>
      <p:sp>
        <p:nvSpPr>
          <p:cNvPr id="799" name="Google Shape;799;p80"/>
          <p:cNvSpPr txBox="1"/>
          <p:nvPr/>
        </p:nvSpPr>
        <p:spPr>
          <a:xfrm>
            <a:off x="5997798" y="2644463"/>
            <a:ext cx="23622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Lưu lượng</a:t>
            </a:r>
            <a:endParaRPr sz="1600" b="0" i="0" u="none" strike="noStrike" cap="none">
              <a:solidFill>
                <a:srgbClr val="000000"/>
              </a:solidFill>
              <a:latin typeface="Tahoma"/>
              <a:ea typeface="Tahoma"/>
              <a:cs typeface="Tahoma"/>
              <a:sym typeface="Tahoma"/>
            </a:endParaRPr>
          </a:p>
        </p:txBody>
      </p:sp>
      <p:sp>
        <p:nvSpPr>
          <p:cNvPr id="800" name="Google Shape;800;p80"/>
          <p:cNvSpPr txBox="1"/>
          <p:nvPr/>
        </p:nvSpPr>
        <p:spPr>
          <a:xfrm>
            <a:off x="5393468" y="3117843"/>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Kẻ tấn công</a:t>
            </a:r>
            <a:endParaRPr sz="1600" b="1" i="0" u="none" strike="noStrike" cap="none">
              <a:solidFill>
                <a:srgbClr val="000000"/>
              </a:solidFill>
              <a:latin typeface="Tahoma"/>
              <a:ea typeface="Tahoma"/>
              <a:cs typeface="Tahoma"/>
              <a:sym typeface="Tahoma"/>
            </a:endParaRPr>
          </a:p>
        </p:txBody>
      </p:sp>
      <p:sp>
        <p:nvSpPr>
          <p:cNvPr id="801" name="Google Shape;801;p80"/>
          <p:cNvSpPr txBox="1"/>
          <p:nvPr/>
        </p:nvSpPr>
        <p:spPr>
          <a:xfrm>
            <a:off x="1070020" y="2404111"/>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Nạn nhân</a:t>
            </a:r>
            <a:endParaRPr sz="1600" b="1" i="0" u="none" strike="noStrike" cap="none">
              <a:solidFill>
                <a:srgbClr val="000000"/>
              </a:solidFill>
              <a:latin typeface="Tahoma"/>
              <a:ea typeface="Tahoma"/>
              <a:cs typeface="Tahoma"/>
              <a:sym typeface="Tahoma"/>
            </a:endParaRPr>
          </a:p>
        </p:txBody>
      </p:sp>
      <p:sp>
        <p:nvSpPr>
          <p:cNvPr id="802" name="Google Shape;802;p80"/>
          <p:cNvSpPr txBox="1"/>
          <p:nvPr/>
        </p:nvSpPr>
        <p:spPr>
          <a:xfrm>
            <a:off x="9992566" y="2419350"/>
            <a:ext cx="1405065"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Web Server</a:t>
            </a:r>
            <a:endParaRPr sz="1600" b="1" i="0" u="none" strike="noStrike" cap="none">
              <a:solidFill>
                <a:srgbClr val="000000"/>
              </a:solidFill>
              <a:latin typeface="Tahoma"/>
              <a:ea typeface="Tahoma"/>
              <a:cs typeface="Tahoma"/>
              <a:sym typeface="Tahoma"/>
            </a:endParaRPr>
          </a:p>
        </p:txBody>
      </p:sp>
      <p:sp>
        <p:nvSpPr>
          <p:cNvPr id="803" name="Google Shape;803;p80"/>
          <p:cNvSpPr/>
          <p:nvPr/>
        </p:nvSpPr>
        <p:spPr>
          <a:xfrm>
            <a:off x="914400" y="3541776"/>
            <a:ext cx="5174086" cy="2935224"/>
          </a:xfrm>
          <a:prstGeom prst="rect">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285750" marR="0" lvl="0" indent="-311150" algn="l" rtl="0">
              <a:lnSpc>
                <a:spcPct val="150000"/>
              </a:lnSpc>
              <a:spcBef>
                <a:spcPts val="0"/>
              </a:spcBef>
              <a:spcAft>
                <a:spcPts val="0"/>
              </a:spcAft>
              <a:buClr>
                <a:srgbClr val="000000"/>
              </a:buClr>
              <a:buSzPts val="1800"/>
              <a:buFont typeface="Tahoma"/>
              <a:buChar char="▪"/>
            </a:pPr>
            <a:r>
              <a:rPr lang="en-US" sz="1800" i="0" u="none" strike="noStrike" cap="none">
                <a:solidFill>
                  <a:schemeClr val="dk1"/>
                </a:solidFill>
                <a:latin typeface="Tahoma"/>
                <a:ea typeface="Tahoma"/>
                <a:cs typeface="Tahoma"/>
                <a:sym typeface="Tahoma"/>
              </a:rPr>
              <a:t>Trong tấn công MITM, kẻ tấn có được khả năng </a:t>
            </a:r>
            <a:r>
              <a:rPr lang="en-US" sz="1800" i="0" u="none" strike="noStrike" cap="none">
                <a:solidFill>
                  <a:srgbClr val="FF0000"/>
                </a:solidFill>
                <a:latin typeface="Tahoma"/>
                <a:ea typeface="Tahoma"/>
                <a:cs typeface="Tahoma"/>
                <a:sym typeface="Tahoma"/>
              </a:rPr>
              <a:t>truy cập </a:t>
            </a:r>
            <a:r>
              <a:rPr lang="en-US" sz="1800" i="0" u="none" strike="noStrike" cap="none">
                <a:solidFill>
                  <a:schemeClr val="dk1"/>
                </a:solidFill>
                <a:latin typeface="Tahoma"/>
                <a:ea typeface="Tahoma"/>
                <a:cs typeface="Tahoma"/>
                <a:sym typeface="Tahoma"/>
              </a:rPr>
              <a:t>đến kênh liên lạc giữa nạn nhân và server để trích xuất thông tin</a:t>
            </a:r>
            <a:endParaRPr sz="1800">
              <a:latin typeface="Tahoma"/>
              <a:ea typeface="Tahoma"/>
              <a:cs typeface="Tahoma"/>
              <a:sym typeface="Tahoma"/>
            </a:endParaRPr>
          </a:p>
          <a:p>
            <a:pPr marL="285750" marR="0" lvl="0" indent="-311150" algn="l" rtl="0">
              <a:lnSpc>
                <a:spcPct val="150000"/>
              </a:lnSpc>
              <a:spcBef>
                <a:spcPts val="0"/>
              </a:spcBef>
              <a:spcAft>
                <a:spcPts val="0"/>
              </a:spcAft>
              <a:buClr>
                <a:srgbClr val="000000"/>
              </a:buClr>
              <a:buSzPts val="1800"/>
              <a:buFont typeface="Tahoma"/>
              <a:buChar char="▪"/>
            </a:pPr>
            <a:r>
              <a:rPr lang="en-US" sz="1800" i="0" u="none" strike="noStrike" cap="none">
                <a:solidFill>
                  <a:schemeClr val="dk1"/>
                </a:solidFill>
                <a:latin typeface="Tahoma"/>
                <a:ea typeface="Tahoma"/>
                <a:cs typeface="Tahoma"/>
                <a:sym typeface="Tahoma"/>
              </a:rPr>
              <a:t>Trong tấn công phát lại, gói tin và tokens xác thực được thu lại sử dụng trình </a:t>
            </a:r>
            <a:r>
              <a:rPr lang="en-US" sz="1800" i="0" u="none" strike="noStrike" cap="none">
                <a:solidFill>
                  <a:srgbClr val="FF0000"/>
                </a:solidFill>
                <a:latin typeface="Tahoma"/>
                <a:ea typeface="Tahoma"/>
                <a:cs typeface="Tahoma"/>
                <a:sym typeface="Tahoma"/>
              </a:rPr>
              <a:t>nghe lén</a:t>
            </a:r>
            <a:r>
              <a:rPr lang="en-US" sz="1800" i="0" u="none" strike="noStrike" cap="none">
                <a:solidFill>
                  <a:schemeClr val="dk1"/>
                </a:solidFill>
                <a:latin typeface="Tahoma"/>
                <a:ea typeface="Tahoma"/>
                <a:cs typeface="Tahoma"/>
                <a:sym typeface="Tahoma"/>
              </a:rPr>
              <a:t>. Sau khi thông tin liên quan được trích xuất, tokens được đặt trở lại mạng để lấy quyền truy cập</a:t>
            </a:r>
            <a:endParaRPr sz="1800" i="0" u="none" strike="noStrike" cap="none">
              <a:solidFill>
                <a:schemeClr val="dk1"/>
              </a:solidFill>
              <a:latin typeface="Tahoma"/>
              <a:ea typeface="Tahoma"/>
              <a:cs typeface="Tahoma"/>
              <a:sym typeface="Tahoma"/>
            </a:endParaRPr>
          </a:p>
        </p:txBody>
      </p:sp>
      <p:sp>
        <p:nvSpPr>
          <p:cNvPr id="804" name="Google Shape;804;p80"/>
          <p:cNvSpPr/>
          <p:nvPr/>
        </p:nvSpPr>
        <p:spPr>
          <a:xfrm>
            <a:off x="6202502" y="3541776"/>
            <a:ext cx="5174086" cy="2935224"/>
          </a:xfrm>
          <a:prstGeom prst="rect">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400" b="1" i="0" u="none" strike="noStrike" cap="none">
                <a:solidFill>
                  <a:schemeClr val="dk1"/>
                </a:solidFill>
                <a:latin typeface="Tahoma"/>
                <a:ea typeface="Tahoma"/>
                <a:cs typeface="Tahoma"/>
                <a:sym typeface="Tahoma"/>
              </a:rPr>
              <a:t>Tóm lược</a:t>
            </a:r>
            <a:endParaRPr sz="2400" b="1" i="0" u="none" strike="noStrike" cap="none">
              <a:solidFill>
                <a:schemeClr val="dk1"/>
              </a:solidFill>
              <a:latin typeface="Tahoma"/>
              <a:ea typeface="Tahoma"/>
              <a:cs typeface="Tahoma"/>
              <a:sym typeface="Tahoma"/>
            </a:endParaRPr>
          </a:p>
          <a:p>
            <a:pPr marL="285750" marR="0" lvl="0" indent="-311150" algn="l" rtl="0">
              <a:lnSpc>
                <a:spcPct val="150000"/>
              </a:lnSpc>
              <a:spcBef>
                <a:spcPts val="0"/>
              </a:spcBef>
              <a:spcAft>
                <a:spcPts val="0"/>
              </a:spcAft>
              <a:buClr>
                <a:srgbClr val="000000"/>
              </a:buClr>
              <a:buSzPts val="1800"/>
              <a:buFont typeface="Tahoma"/>
              <a:buChar char="▪"/>
            </a:pPr>
            <a:r>
              <a:rPr lang="en-US" sz="1800" i="0" u="none" strike="noStrike" cap="none">
                <a:solidFill>
                  <a:schemeClr val="dk1"/>
                </a:solidFill>
                <a:latin typeface="Tahoma"/>
                <a:ea typeface="Tahoma"/>
                <a:cs typeface="Tahoma"/>
                <a:sym typeface="Tahoma"/>
              </a:rPr>
              <a:t>Tương đối khó thực hiện</a:t>
            </a:r>
            <a:endParaRPr sz="1800">
              <a:latin typeface="Tahoma"/>
              <a:ea typeface="Tahoma"/>
              <a:cs typeface="Tahoma"/>
              <a:sym typeface="Tahoma"/>
            </a:endParaRPr>
          </a:p>
          <a:p>
            <a:pPr marL="285750" marR="0" lvl="0" indent="-311150" algn="l" rtl="0">
              <a:lnSpc>
                <a:spcPct val="150000"/>
              </a:lnSpc>
              <a:spcBef>
                <a:spcPts val="0"/>
              </a:spcBef>
              <a:spcAft>
                <a:spcPts val="0"/>
              </a:spcAft>
              <a:buClr>
                <a:srgbClr val="000000"/>
              </a:buClr>
              <a:buSzPts val="1800"/>
              <a:buFont typeface="Tahoma"/>
              <a:buChar char="▪"/>
            </a:pPr>
            <a:r>
              <a:rPr lang="en-US" sz="1800" i="0" u="none" strike="noStrike" cap="none">
                <a:solidFill>
                  <a:schemeClr val="dk1"/>
                </a:solidFill>
                <a:latin typeface="Tahoma"/>
                <a:ea typeface="Tahoma"/>
                <a:cs typeface="Tahoma"/>
                <a:sym typeface="Tahoma"/>
              </a:rPr>
              <a:t>Cần có sự tin tưởng từ hai phía</a:t>
            </a:r>
            <a:endParaRPr sz="1800">
              <a:latin typeface="Tahoma"/>
              <a:ea typeface="Tahoma"/>
              <a:cs typeface="Tahoma"/>
              <a:sym typeface="Tahoma"/>
            </a:endParaRPr>
          </a:p>
          <a:p>
            <a:pPr marL="285750" marR="0" lvl="0" indent="-311150" algn="l" rtl="0">
              <a:lnSpc>
                <a:spcPct val="150000"/>
              </a:lnSpc>
              <a:spcBef>
                <a:spcPts val="0"/>
              </a:spcBef>
              <a:spcAft>
                <a:spcPts val="0"/>
              </a:spcAft>
              <a:buClr>
                <a:srgbClr val="000000"/>
              </a:buClr>
              <a:buSzPts val="1800"/>
              <a:buFont typeface="Tahoma"/>
              <a:buChar char="▪"/>
            </a:pPr>
            <a:r>
              <a:rPr lang="en-US" sz="1800" i="0" u="none" strike="noStrike" cap="none">
                <a:solidFill>
                  <a:schemeClr val="dk1"/>
                </a:solidFill>
                <a:latin typeface="Tahoma"/>
                <a:ea typeface="Tahoma"/>
                <a:cs typeface="Tahoma"/>
                <a:sym typeface="Tahoma"/>
              </a:rPr>
              <a:t>Có thể không thành công do phát hiện lưu </a:t>
            </a:r>
            <a:r>
              <a:rPr lang="en-US" sz="1800">
                <a:solidFill>
                  <a:schemeClr val="dk1"/>
                </a:solidFill>
                <a:latin typeface="Tahoma"/>
                <a:ea typeface="Tahoma"/>
                <a:cs typeface="Tahoma"/>
                <a:sym typeface="Tahoma"/>
              </a:rPr>
              <a:t>lượng</a:t>
            </a:r>
            <a:r>
              <a:rPr lang="en-US" sz="1800" i="0" u="none" strike="noStrike" cap="none">
                <a:solidFill>
                  <a:schemeClr val="dk1"/>
                </a:solidFill>
                <a:latin typeface="Tahoma"/>
                <a:ea typeface="Tahoma"/>
                <a:cs typeface="Tahoma"/>
                <a:sym typeface="Tahoma"/>
              </a:rPr>
              <a:t> truy cập trái phép</a:t>
            </a:r>
            <a:endParaRPr sz="1800">
              <a:latin typeface="Tahoma"/>
              <a:ea typeface="Tahoma"/>
              <a:cs typeface="Tahoma"/>
              <a:sym typeface="Tahoma"/>
            </a:endParaRPr>
          </a:p>
          <a:p>
            <a:pPr marL="285750" marR="0" lvl="0" indent="-196850" algn="l" rtl="0">
              <a:lnSpc>
                <a:spcPct val="150000"/>
              </a:lnSpc>
              <a:spcBef>
                <a:spcPts val="0"/>
              </a:spcBef>
              <a:spcAft>
                <a:spcPts val="0"/>
              </a:spcAft>
              <a:buClr>
                <a:srgbClr val="000000"/>
              </a:buClr>
              <a:buSzPts val="1400"/>
              <a:buFont typeface="Noto Sans Symbols"/>
              <a:buNone/>
            </a:pPr>
            <a:endParaRPr sz="1400" b="0" i="0" u="none" strike="noStrike" cap="none">
              <a:solidFill>
                <a:schemeClr val="dk1"/>
              </a:solidFill>
              <a:latin typeface="Tahoma"/>
              <a:ea typeface="Tahoma"/>
              <a:cs typeface="Tahoma"/>
              <a:sym typeface="Tahoma"/>
            </a:endParaRPr>
          </a:p>
          <a:p>
            <a:pPr marL="285750" marR="0" lvl="0" indent="-196850" algn="l" rtl="0">
              <a:lnSpc>
                <a:spcPct val="150000"/>
              </a:lnSpc>
              <a:spcBef>
                <a:spcPts val="0"/>
              </a:spcBef>
              <a:spcAft>
                <a:spcPts val="0"/>
              </a:spcAft>
              <a:buClr>
                <a:srgbClr val="000000"/>
              </a:buClr>
              <a:buSzPts val="1400"/>
              <a:buFont typeface="Noto Sans Symbols"/>
              <a:buNone/>
            </a:pPr>
            <a:endParaRPr sz="1400" b="0" i="0" u="none" strike="noStrike" cap="none">
              <a:solidFill>
                <a:schemeClr val="dk1"/>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81"/>
          <p:cNvSpPr txBox="1">
            <a:spLocks noGrp="1"/>
          </p:cNvSpPr>
          <p:nvPr>
            <p:ph type="title"/>
          </p:nvPr>
        </p:nvSpPr>
        <p:spPr>
          <a:xfrm>
            <a:off x="-75" y="0"/>
            <a:ext cx="12192000" cy="713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Tấn công ngoại tuyến: Tấn công Rainbow Table</a:t>
            </a:r>
            <a:endParaRPr>
              <a:latin typeface="Arial"/>
              <a:ea typeface="Arial"/>
              <a:cs typeface="Arial"/>
              <a:sym typeface="Arial"/>
            </a:endParaRPr>
          </a:p>
        </p:txBody>
      </p:sp>
      <p:sp>
        <p:nvSpPr>
          <p:cNvPr id="811" name="Google Shape;811;p8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19</a:t>
            </a:fld>
            <a:endParaRPr/>
          </a:p>
        </p:txBody>
      </p:sp>
      <p:sp>
        <p:nvSpPr>
          <p:cNvPr id="812" name="Google Shape;812;p81"/>
          <p:cNvSpPr/>
          <p:nvPr/>
        </p:nvSpPr>
        <p:spPr>
          <a:xfrm>
            <a:off x="685800" y="1612778"/>
            <a:ext cx="3429000" cy="2730623"/>
          </a:xfrm>
          <a:prstGeom prst="rect">
            <a:avLst/>
          </a:prstGeom>
          <a:gradFill>
            <a:gsLst>
              <a:gs pos="0">
                <a:srgbClr val="7C7C7C"/>
              </a:gs>
              <a:gs pos="50000">
                <a:srgbClr val="B4B4B4"/>
              </a:gs>
              <a:gs pos="100000">
                <a:srgbClr val="D8D8D8"/>
              </a:gs>
            </a:gsLst>
            <a:lin ang="16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i="0" u="none" strike="noStrike" cap="none">
                <a:solidFill>
                  <a:schemeClr val="dk1"/>
                </a:solidFill>
                <a:latin typeface="Tahoma"/>
                <a:ea typeface="Tahoma"/>
                <a:cs typeface="Tahoma"/>
                <a:sym typeface="Tahoma"/>
              </a:rPr>
              <a:t>Rainbow table là một bảng tính toán trước của danh sách các từ như file từ điển hay danh sách brute force và giá trị của chúng</a:t>
            </a:r>
            <a:endParaRPr sz="1800">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p:txBody>
      </p:sp>
      <p:sp>
        <p:nvSpPr>
          <p:cNvPr id="813" name="Google Shape;813;p81"/>
          <p:cNvSpPr/>
          <p:nvPr/>
        </p:nvSpPr>
        <p:spPr>
          <a:xfrm>
            <a:off x="685800" y="990600"/>
            <a:ext cx="3429000" cy="622177"/>
          </a:xfrm>
          <a:prstGeom prst="rect">
            <a:avLst/>
          </a:prstGeom>
          <a:gradFill>
            <a:gsLst>
              <a:gs pos="0">
                <a:srgbClr val="766D7E"/>
              </a:gs>
              <a:gs pos="50000">
                <a:srgbClr val="A99EB6"/>
              </a:gs>
              <a:gs pos="100000">
                <a:srgbClr val="CBBEDA"/>
              </a:gs>
            </a:gsLst>
            <a:lin ang="135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Tahoma"/>
                <a:ea typeface="Tahoma"/>
                <a:cs typeface="Tahoma"/>
                <a:sym typeface="Tahoma"/>
              </a:rPr>
              <a:t>Rainbow Table</a:t>
            </a:r>
            <a:endParaRPr sz="2000" b="1" i="0" u="none" strike="noStrike" cap="none">
              <a:solidFill>
                <a:schemeClr val="dk1"/>
              </a:solidFill>
              <a:latin typeface="Tahoma"/>
              <a:ea typeface="Tahoma"/>
              <a:cs typeface="Tahoma"/>
              <a:sym typeface="Tahoma"/>
            </a:endParaRPr>
          </a:p>
        </p:txBody>
      </p:sp>
      <p:sp>
        <p:nvSpPr>
          <p:cNvPr id="814" name="Google Shape;814;p81"/>
          <p:cNvSpPr/>
          <p:nvPr/>
        </p:nvSpPr>
        <p:spPr>
          <a:xfrm>
            <a:off x="4343400" y="1612778"/>
            <a:ext cx="3429000" cy="2730623"/>
          </a:xfrm>
          <a:prstGeom prst="rect">
            <a:avLst/>
          </a:prstGeom>
          <a:gradFill>
            <a:gsLst>
              <a:gs pos="0">
                <a:srgbClr val="7C7C7C"/>
              </a:gs>
              <a:gs pos="50000">
                <a:srgbClr val="B4B4B4"/>
              </a:gs>
              <a:gs pos="100000">
                <a:srgbClr val="D8D8D8"/>
              </a:gs>
            </a:gsLst>
            <a:lin ang="16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Chặn bắt mã hash của mật khẩu và so sánh chúng với bảng mã hash tính toán trước, nếu có một kết quả trùng khớp thì mật khẩu sẽ bị bẻ khóa</a:t>
            </a:r>
            <a:endParaRPr sz="1800"/>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p:txBody>
      </p:sp>
      <p:sp>
        <p:nvSpPr>
          <p:cNvPr id="815" name="Google Shape;815;p81"/>
          <p:cNvSpPr/>
          <p:nvPr/>
        </p:nvSpPr>
        <p:spPr>
          <a:xfrm>
            <a:off x="4343400" y="990600"/>
            <a:ext cx="3429000" cy="622177"/>
          </a:xfrm>
          <a:prstGeom prst="rect">
            <a:avLst/>
          </a:prstGeom>
          <a:gradFill>
            <a:gsLst>
              <a:gs pos="0">
                <a:srgbClr val="7C7C7C"/>
              </a:gs>
              <a:gs pos="50000">
                <a:srgbClr val="B4B4B4"/>
              </a:gs>
              <a:gs pos="100000">
                <a:srgbClr val="D8D8D8"/>
              </a:gs>
            </a:gsLst>
            <a:lin ang="108014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Tahoma"/>
                <a:ea typeface="Tahoma"/>
                <a:cs typeface="Tahoma"/>
                <a:sym typeface="Tahoma"/>
              </a:rPr>
              <a:t>So sánh mã Hash</a:t>
            </a:r>
            <a:endParaRPr sz="2000" b="1" i="0" u="none" strike="noStrike" cap="none">
              <a:solidFill>
                <a:schemeClr val="dk1"/>
              </a:solidFill>
              <a:latin typeface="Tahoma"/>
              <a:ea typeface="Tahoma"/>
              <a:cs typeface="Tahoma"/>
              <a:sym typeface="Tahoma"/>
            </a:endParaRPr>
          </a:p>
        </p:txBody>
      </p:sp>
      <p:sp>
        <p:nvSpPr>
          <p:cNvPr id="816" name="Google Shape;816;p81"/>
          <p:cNvSpPr/>
          <p:nvPr/>
        </p:nvSpPr>
        <p:spPr>
          <a:xfrm>
            <a:off x="8001000" y="1612778"/>
            <a:ext cx="3429000" cy="2730623"/>
          </a:xfrm>
          <a:prstGeom prst="rect">
            <a:avLst/>
          </a:prstGeom>
          <a:gradFill>
            <a:gsLst>
              <a:gs pos="0">
                <a:srgbClr val="7C7C7C"/>
              </a:gs>
              <a:gs pos="50000">
                <a:srgbClr val="B4B4B4"/>
              </a:gs>
              <a:gs pos="100000">
                <a:srgbClr val="D8D8D8"/>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Dễ dàng khôi phục mật khẩu bằng cách so sánh mật khẩu hash với bảng tính toán trước</a:t>
            </a:r>
            <a:endParaRPr sz="1800"/>
          </a:p>
          <a:p>
            <a:pPr marL="0" marR="0" lvl="0" indent="0" algn="ctr"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p:txBody>
      </p:sp>
      <p:sp>
        <p:nvSpPr>
          <p:cNvPr id="817" name="Google Shape;817;p81"/>
          <p:cNvSpPr/>
          <p:nvPr/>
        </p:nvSpPr>
        <p:spPr>
          <a:xfrm>
            <a:off x="8001000" y="990600"/>
            <a:ext cx="3429000" cy="622177"/>
          </a:xfrm>
          <a:prstGeom prst="rect">
            <a:avLst/>
          </a:prstGeom>
          <a:gradFill>
            <a:gsLst>
              <a:gs pos="0">
                <a:srgbClr val="FFD3AB"/>
              </a:gs>
              <a:gs pos="50000">
                <a:srgbClr val="FFE2CA"/>
              </a:gs>
              <a:gs pos="100000">
                <a:srgbClr val="FFF0E4"/>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Tahoma"/>
                <a:ea typeface="Tahoma"/>
                <a:cs typeface="Tahoma"/>
                <a:sym typeface="Tahoma"/>
              </a:rPr>
              <a:t>Dễ dàng khôi phục</a:t>
            </a:r>
            <a:endParaRPr sz="2000" b="1" i="0" u="none" strike="noStrike" cap="none">
              <a:solidFill>
                <a:schemeClr val="dk1"/>
              </a:solidFill>
              <a:latin typeface="Tahoma"/>
              <a:ea typeface="Tahoma"/>
              <a:cs typeface="Tahoma"/>
              <a:sym typeface="Tahoma"/>
            </a:endParaRPr>
          </a:p>
        </p:txBody>
      </p:sp>
      <p:pic>
        <p:nvPicPr>
          <p:cNvPr id="818" name="Google Shape;818;p81"/>
          <p:cNvPicPr preferRelativeResize="0"/>
          <p:nvPr/>
        </p:nvPicPr>
        <p:blipFill rotWithShape="1">
          <a:blip r:embed="rId3">
            <a:alphaModFix/>
          </a:blip>
          <a:srcRect/>
          <a:stretch/>
        </p:blipFill>
        <p:spPr>
          <a:xfrm>
            <a:off x="1981200" y="3352801"/>
            <a:ext cx="762000" cy="762000"/>
          </a:xfrm>
          <a:prstGeom prst="rect">
            <a:avLst/>
          </a:prstGeom>
          <a:noFill/>
          <a:ln>
            <a:noFill/>
          </a:ln>
        </p:spPr>
      </p:pic>
      <p:pic>
        <p:nvPicPr>
          <p:cNvPr id="819" name="Google Shape;819;p81"/>
          <p:cNvPicPr preferRelativeResize="0"/>
          <p:nvPr/>
        </p:nvPicPr>
        <p:blipFill rotWithShape="1">
          <a:blip r:embed="rId4">
            <a:alphaModFix/>
          </a:blip>
          <a:srcRect/>
          <a:stretch/>
        </p:blipFill>
        <p:spPr>
          <a:xfrm>
            <a:off x="5824122" y="3266061"/>
            <a:ext cx="881478" cy="881478"/>
          </a:xfrm>
          <a:prstGeom prst="rect">
            <a:avLst/>
          </a:prstGeom>
          <a:noFill/>
          <a:ln>
            <a:noFill/>
          </a:ln>
        </p:spPr>
      </p:pic>
      <p:pic>
        <p:nvPicPr>
          <p:cNvPr id="820" name="Google Shape;820;p81"/>
          <p:cNvPicPr preferRelativeResize="0"/>
          <p:nvPr/>
        </p:nvPicPr>
        <p:blipFill rotWithShape="1">
          <a:blip r:embed="rId5">
            <a:alphaModFix/>
          </a:blip>
          <a:srcRect/>
          <a:stretch/>
        </p:blipFill>
        <p:spPr>
          <a:xfrm>
            <a:off x="9448799" y="3360569"/>
            <a:ext cx="762001" cy="830431"/>
          </a:xfrm>
          <a:prstGeom prst="rect">
            <a:avLst/>
          </a:prstGeom>
          <a:noFill/>
          <a:ln>
            <a:noFill/>
          </a:ln>
        </p:spPr>
      </p:pic>
      <p:sp>
        <p:nvSpPr>
          <p:cNvPr id="821" name="Google Shape;821;p81"/>
          <p:cNvSpPr/>
          <p:nvPr/>
        </p:nvSpPr>
        <p:spPr>
          <a:xfrm>
            <a:off x="0" y="4343401"/>
            <a:ext cx="12192001" cy="457199"/>
          </a:xfrm>
          <a:prstGeom prst="rect">
            <a:avLst/>
          </a:prstGeom>
          <a:gradFill>
            <a:gsLst>
              <a:gs pos="0">
                <a:srgbClr val="284971"/>
              </a:gs>
              <a:gs pos="50000">
                <a:srgbClr val="3B6AA4"/>
              </a:gs>
              <a:gs pos="100000">
                <a:srgbClr val="4680C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Mã hash tính toán trước</a:t>
            </a:r>
            <a:endParaRPr sz="1400" b="1" i="0" u="none" strike="noStrike" cap="none">
              <a:solidFill>
                <a:schemeClr val="lt1"/>
              </a:solidFill>
              <a:latin typeface="Tahoma"/>
              <a:ea typeface="Tahoma"/>
              <a:cs typeface="Tahoma"/>
              <a:sym typeface="Tahoma"/>
            </a:endParaRPr>
          </a:p>
        </p:txBody>
      </p:sp>
      <p:sp>
        <p:nvSpPr>
          <p:cNvPr id="822" name="Google Shape;822;p81"/>
          <p:cNvSpPr/>
          <p:nvPr/>
        </p:nvSpPr>
        <p:spPr>
          <a:xfrm>
            <a:off x="1447800" y="4920804"/>
            <a:ext cx="1828800" cy="304800"/>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Tahoma"/>
                <a:ea typeface="Tahoma"/>
                <a:cs typeface="Tahoma"/>
                <a:sym typeface="Tahoma"/>
              </a:rPr>
              <a:t>asdfxgt</a:t>
            </a:r>
            <a:endParaRPr sz="1400" b="0" i="0" u="none" strike="noStrike" cap="none">
              <a:solidFill>
                <a:schemeClr val="dk1"/>
              </a:solidFill>
              <a:latin typeface="Tahoma"/>
              <a:ea typeface="Tahoma"/>
              <a:cs typeface="Tahoma"/>
              <a:sym typeface="Tahoma"/>
            </a:endParaRPr>
          </a:p>
        </p:txBody>
      </p:sp>
      <p:sp>
        <p:nvSpPr>
          <p:cNvPr id="823" name="Google Shape;823;p81"/>
          <p:cNvSpPr/>
          <p:nvPr/>
        </p:nvSpPr>
        <p:spPr>
          <a:xfrm>
            <a:off x="1447800" y="5399642"/>
            <a:ext cx="1828800" cy="30480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Tahoma"/>
                <a:ea typeface="Tahoma"/>
                <a:cs typeface="Tahoma"/>
                <a:sym typeface="Tahoma"/>
              </a:rPr>
              <a:t>13astd</a:t>
            </a:r>
            <a:endParaRPr sz="1400" b="0" i="0" u="none" strike="noStrike" cap="none">
              <a:solidFill>
                <a:schemeClr val="dk1"/>
              </a:solidFill>
              <a:latin typeface="Tahoma"/>
              <a:ea typeface="Tahoma"/>
              <a:cs typeface="Tahoma"/>
              <a:sym typeface="Tahoma"/>
            </a:endParaRPr>
          </a:p>
        </p:txBody>
      </p:sp>
      <p:sp>
        <p:nvSpPr>
          <p:cNvPr id="824" name="Google Shape;824;p81"/>
          <p:cNvSpPr/>
          <p:nvPr/>
        </p:nvSpPr>
        <p:spPr>
          <a:xfrm>
            <a:off x="1447800" y="5882938"/>
            <a:ext cx="1828800" cy="304800"/>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Tahoma"/>
                <a:ea typeface="Tahoma"/>
                <a:cs typeface="Tahoma"/>
                <a:sym typeface="Tahoma"/>
              </a:rPr>
              <a:t>3agxtgt</a:t>
            </a:r>
            <a:endParaRPr sz="1400" b="0" i="0" u="none" strike="noStrike" cap="none">
              <a:solidFill>
                <a:schemeClr val="dk1"/>
              </a:solidFill>
              <a:latin typeface="Tahoma"/>
              <a:ea typeface="Tahoma"/>
              <a:cs typeface="Tahoma"/>
              <a:sym typeface="Tahoma"/>
            </a:endParaRPr>
          </a:p>
        </p:txBody>
      </p:sp>
      <p:sp>
        <p:nvSpPr>
          <p:cNvPr id="825" name="Google Shape;825;p81"/>
          <p:cNvSpPr/>
          <p:nvPr/>
        </p:nvSpPr>
        <p:spPr>
          <a:xfrm>
            <a:off x="1452581" y="6360317"/>
            <a:ext cx="1828800" cy="30480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Tahoma"/>
                <a:ea typeface="Tahoma"/>
                <a:cs typeface="Tahoma"/>
                <a:sym typeface="Tahoma"/>
              </a:rPr>
              <a:t>s2asgx</a:t>
            </a:r>
            <a:endParaRPr sz="1400" b="0" i="0" u="none" strike="noStrike" cap="none">
              <a:solidFill>
                <a:schemeClr val="dk1"/>
              </a:solidFill>
              <a:latin typeface="Tahoma"/>
              <a:ea typeface="Tahoma"/>
              <a:cs typeface="Tahoma"/>
              <a:sym typeface="Tahoma"/>
            </a:endParaRPr>
          </a:p>
        </p:txBody>
      </p:sp>
      <p:sp>
        <p:nvSpPr>
          <p:cNvPr id="826" name="Google Shape;826;p81"/>
          <p:cNvSpPr txBox="1"/>
          <p:nvPr/>
        </p:nvSpPr>
        <p:spPr>
          <a:xfrm>
            <a:off x="6570216" y="4889501"/>
            <a:ext cx="40796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912ec803b2ce49e4a541068d495ab57</a:t>
            </a:r>
            <a:endParaRPr sz="1400" b="0" i="0" u="none" strike="noStrike" cap="none">
              <a:solidFill>
                <a:srgbClr val="000000"/>
              </a:solidFill>
              <a:latin typeface="Arial"/>
              <a:ea typeface="Arial"/>
              <a:cs typeface="Arial"/>
              <a:sym typeface="Arial"/>
            </a:endParaRPr>
          </a:p>
        </p:txBody>
      </p:sp>
      <p:sp>
        <p:nvSpPr>
          <p:cNvPr id="827" name="Google Shape;827;p81"/>
          <p:cNvSpPr txBox="1"/>
          <p:nvPr/>
        </p:nvSpPr>
        <p:spPr>
          <a:xfrm>
            <a:off x="6578354" y="5845251"/>
            <a:ext cx="40796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af2c9cdd787c8a354109cad6b929333e</a:t>
            </a:r>
            <a:endParaRPr/>
          </a:p>
        </p:txBody>
      </p:sp>
      <p:sp>
        <p:nvSpPr>
          <p:cNvPr id="828" name="Google Shape;828;p81"/>
          <p:cNvSpPr/>
          <p:nvPr/>
        </p:nvSpPr>
        <p:spPr>
          <a:xfrm>
            <a:off x="6570216" y="5367376"/>
            <a:ext cx="384624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9da861ca710dd37a637fee71047990ad</a:t>
            </a:r>
            <a:endParaRPr sz="1400" b="0" i="0" u="none" strike="noStrike" cap="none">
              <a:solidFill>
                <a:srgbClr val="000000"/>
              </a:solidFill>
              <a:latin typeface="Arial"/>
              <a:ea typeface="Arial"/>
              <a:cs typeface="Arial"/>
              <a:sym typeface="Arial"/>
            </a:endParaRPr>
          </a:p>
        </p:txBody>
      </p:sp>
      <p:sp>
        <p:nvSpPr>
          <p:cNvPr id="829" name="Google Shape;829;p81"/>
          <p:cNvSpPr/>
          <p:nvPr/>
        </p:nvSpPr>
        <p:spPr>
          <a:xfrm>
            <a:off x="6619924" y="6323126"/>
            <a:ext cx="381899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a1ca710dd37a637fee71047990aedcba</a:t>
            </a:r>
            <a:endParaRPr sz="1400" b="0" i="0" u="none" strike="noStrike" cap="none">
              <a:solidFill>
                <a:srgbClr val="000000"/>
              </a:solidFill>
              <a:latin typeface="Arial"/>
              <a:ea typeface="Arial"/>
              <a:cs typeface="Arial"/>
              <a:sym typeface="Arial"/>
            </a:endParaRPr>
          </a:p>
        </p:txBody>
      </p:sp>
      <p:cxnSp>
        <p:nvCxnSpPr>
          <p:cNvPr id="830" name="Google Shape;830;p81"/>
          <p:cNvCxnSpPr/>
          <p:nvPr/>
        </p:nvCxnSpPr>
        <p:spPr>
          <a:xfrm>
            <a:off x="3436769" y="5073204"/>
            <a:ext cx="2988261" cy="0"/>
          </a:xfrm>
          <a:prstGeom prst="straightConnector1">
            <a:avLst/>
          </a:prstGeom>
          <a:noFill/>
          <a:ln w="31750" cap="flat" cmpd="sng">
            <a:solidFill>
              <a:srgbClr val="4A7DBA"/>
            </a:solidFill>
            <a:prstDash val="dash"/>
            <a:round/>
            <a:headEnd type="none" w="sm" len="sm"/>
            <a:tailEnd type="triangle" w="med" len="med"/>
          </a:ln>
        </p:spPr>
      </p:cxnSp>
      <p:cxnSp>
        <p:nvCxnSpPr>
          <p:cNvPr id="831" name="Google Shape;831;p81"/>
          <p:cNvCxnSpPr/>
          <p:nvPr/>
        </p:nvCxnSpPr>
        <p:spPr>
          <a:xfrm>
            <a:off x="3436769" y="5545770"/>
            <a:ext cx="2988261" cy="0"/>
          </a:xfrm>
          <a:prstGeom prst="straightConnector1">
            <a:avLst/>
          </a:prstGeom>
          <a:noFill/>
          <a:ln w="31750" cap="flat" cmpd="sng">
            <a:solidFill>
              <a:srgbClr val="4A7DBA"/>
            </a:solidFill>
            <a:prstDash val="dash"/>
            <a:round/>
            <a:headEnd type="none" w="sm" len="sm"/>
            <a:tailEnd type="triangle" w="med" len="med"/>
          </a:ln>
        </p:spPr>
      </p:cxnSp>
      <p:cxnSp>
        <p:nvCxnSpPr>
          <p:cNvPr id="832" name="Google Shape;832;p81"/>
          <p:cNvCxnSpPr/>
          <p:nvPr/>
        </p:nvCxnSpPr>
        <p:spPr>
          <a:xfrm>
            <a:off x="3436768" y="6029917"/>
            <a:ext cx="2988261" cy="0"/>
          </a:xfrm>
          <a:prstGeom prst="straightConnector1">
            <a:avLst/>
          </a:prstGeom>
          <a:noFill/>
          <a:ln w="31750" cap="flat" cmpd="sng">
            <a:solidFill>
              <a:srgbClr val="4A7DBA"/>
            </a:solidFill>
            <a:prstDash val="dash"/>
            <a:round/>
            <a:headEnd type="none" w="sm" len="sm"/>
            <a:tailEnd type="triangle" w="med" len="med"/>
          </a:ln>
        </p:spPr>
      </p:cxnSp>
      <p:cxnSp>
        <p:nvCxnSpPr>
          <p:cNvPr id="833" name="Google Shape;833;p81"/>
          <p:cNvCxnSpPr/>
          <p:nvPr/>
        </p:nvCxnSpPr>
        <p:spPr>
          <a:xfrm>
            <a:off x="3436767" y="6530357"/>
            <a:ext cx="2988261" cy="0"/>
          </a:xfrm>
          <a:prstGeom prst="straightConnector1">
            <a:avLst/>
          </a:prstGeom>
          <a:noFill/>
          <a:ln w="31750" cap="flat" cmpd="sng">
            <a:solidFill>
              <a:srgbClr val="4A7DBA"/>
            </a:solidFill>
            <a:prstDash val="dash"/>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64"/>
          <p:cNvGrpSpPr/>
          <p:nvPr/>
        </p:nvGrpSpPr>
        <p:grpSpPr>
          <a:xfrm>
            <a:off x="1828800" y="276259"/>
            <a:ext cx="8610600" cy="6326231"/>
            <a:chOff x="0" y="47659"/>
            <a:chExt cx="8610600" cy="6326231"/>
          </a:xfrm>
        </p:grpSpPr>
        <p:sp>
          <p:nvSpPr>
            <p:cNvPr id="354" name="Google Shape;354;p64"/>
            <p:cNvSpPr/>
            <p:nvPr/>
          </p:nvSpPr>
          <p:spPr>
            <a:xfrm rot="5400000">
              <a:off x="4308630" y="-3461771"/>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55" name="Google Shape;355;p64"/>
            <p:cNvSpPr txBox="1"/>
            <p:nvPr/>
          </p:nvSpPr>
          <p:spPr>
            <a:xfrm>
              <a:off x="799201" y="86347"/>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Phương thức CEH Hacking</a:t>
              </a:r>
              <a:endParaRPr sz="3600" i="0" u="none" strike="noStrike" cap="none">
                <a:solidFill>
                  <a:schemeClr val="dk1"/>
                </a:solidFill>
                <a:latin typeface="Tahoma"/>
                <a:ea typeface="Tahoma"/>
                <a:cs typeface="Tahoma"/>
                <a:sym typeface="Tahoma"/>
              </a:endParaRPr>
            </a:p>
          </p:txBody>
        </p:sp>
        <p:sp>
          <p:nvSpPr>
            <p:cNvPr id="356" name="Google Shape;356;p64"/>
            <p:cNvSpPr/>
            <p:nvPr/>
          </p:nvSpPr>
          <p:spPr>
            <a:xfrm>
              <a:off x="0" y="901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57" name="Google Shape;357;p64"/>
            <p:cNvSpPr txBox="1"/>
            <p:nvPr/>
          </p:nvSpPr>
          <p:spPr>
            <a:xfrm>
              <a:off x="97533" y="1877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1</a:t>
              </a:r>
              <a:endParaRPr sz="3600" i="0" u="none" strike="noStrike" cap="none">
                <a:solidFill>
                  <a:srgbClr val="000000"/>
                </a:solidFill>
                <a:latin typeface="Tahoma"/>
                <a:ea typeface="Tahoma"/>
                <a:cs typeface="Tahoma"/>
                <a:sym typeface="Tahoma"/>
              </a:endParaRPr>
            </a:p>
          </p:txBody>
        </p:sp>
        <p:sp>
          <p:nvSpPr>
            <p:cNvPr id="358" name="Google Shape;358;p64"/>
            <p:cNvSpPr/>
            <p:nvPr/>
          </p:nvSpPr>
          <p:spPr>
            <a:xfrm rot="5400000">
              <a:off x="4308630" y="-2536031"/>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59" name="Google Shape;359;p64"/>
            <p:cNvSpPr txBox="1"/>
            <p:nvPr/>
          </p:nvSpPr>
          <p:spPr>
            <a:xfrm>
              <a:off x="799201" y="1012087"/>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Bẻ khóa mật khẩu</a:t>
              </a:r>
              <a:endParaRPr sz="3600" i="0" u="none" strike="noStrike" cap="none">
                <a:solidFill>
                  <a:schemeClr val="dk1"/>
                </a:solidFill>
                <a:latin typeface="Tahoma"/>
                <a:ea typeface="Tahoma"/>
                <a:cs typeface="Tahoma"/>
                <a:sym typeface="Tahoma"/>
              </a:endParaRPr>
            </a:p>
          </p:txBody>
        </p:sp>
        <p:sp>
          <p:nvSpPr>
            <p:cNvPr id="360" name="Google Shape;360;p64"/>
            <p:cNvSpPr/>
            <p:nvPr/>
          </p:nvSpPr>
          <p:spPr>
            <a:xfrm>
              <a:off x="0" y="101591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61" name="Google Shape;361;p64"/>
            <p:cNvSpPr txBox="1"/>
            <p:nvPr/>
          </p:nvSpPr>
          <p:spPr>
            <a:xfrm>
              <a:off x="97533" y="111345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2  </a:t>
              </a:r>
              <a:endParaRPr sz="3600" i="0" u="none" strike="noStrike" cap="none">
                <a:solidFill>
                  <a:schemeClr val="lt1"/>
                </a:solidFill>
                <a:latin typeface="Tahoma"/>
                <a:ea typeface="Tahoma"/>
                <a:cs typeface="Tahoma"/>
                <a:sym typeface="Tahoma"/>
              </a:endParaRPr>
            </a:p>
          </p:txBody>
        </p:sp>
        <p:sp>
          <p:nvSpPr>
            <p:cNvPr id="362" name="Google Shape;362;p64"/>
            <p:cNvSpPr/>
            <p:nvPr/>
          </p:nvSpPr>
          <p:spPr>
            <a:xfrm rot="5400000">
              <a:off x="4308630" y="-163104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63" name="Google Shape;363;p64"/>
            <p:cNvSpPr txBox="1"/>
            <p:nvPr/>
          </p:nvSpPr>
          <p:spPr>
            <a:xfrm>
              <a:off x="799201" y="1917078"/>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Leo thang đặc quyền</a:t>
              </a:r>
              <a:endParaRPr sz="3600" i="0" u="none" strike="noStrike" cap="none">
                <a:solidFill>
                  <a:schemeClr val="dk1"/>
                </a:solidFill>
                <a:latin typeface="Tahoma"/>
                <a:ea typeface="Tahoma"/>
                <a:cs typeface="Tahoma"/>
                <a:sym typeface="Tahoma"/>
              </a:endParaRPr>
            </a:p>
          </p:txBody>
        </p:sp>
        <p:sp>
          <p:nvSpPr>
            <p:cNvPr id="364" name="Google Shape;364;p64"/>
            <p:cNvSpPr/>
            <p:nvPr/>
          </p:nvSpPr>
          <p:spPr>
            <a:xfrm>
              <a:off x="0" y="194166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65" name="Google Shape;365;p64"/>
            <p:cNvSpPr txBox="1"/>
            <p:nvPr/>
          </p:nvSpPr>
          <p:spPr>
            <a:xfrm>
              <a:off x="97533" y="203919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3</a:t>
              </a:r>
              <a:endParaRPr sz="3600" i="0" u="none" strike="noStrike" cap="none">
                <a:solidFill>
                  <a:schemeClr val="lt1"/>
                </a:solidFill>
                <a:latin typeface="Tahoma"/>
                <a:ea typeface="Tahoma"/>
                <a:cs typeface="Tahoma"/>
                <a:sym typeface="Tahoma"/>
              </a:endParaRPr>
            </a:p>
          </p:txBody>
        </p:sp>
        <p:sp>
          <p:nvSpPr>
            <p:cNvPr id="366" name="Google Shape;366;p64"/>
            <p:cNvSpPr/>
            <p:nvPr/>
          </p:nvSpPr>
          <p:spPr>
            <a:xfrm rot="5400000">
              <a:off x="4308630" y="-70530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67" name="Google Shape;367;p64"/>
            <p:cNvSpPr txBox="1"/>
            <p:nvPr/>
          </p:nvSpPr>
          <p:spPr>
            <a:xfrm>
              <a:off x="799201" y="2842818"/>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Thực thi các ứng dụng</a:t>
              </a:r>
              <a:endParaRPr sz="3600" i="0" u="none" strike="noStrike" cap="none">
                <a:solidFill>
                  <a:schemeClr val="dk1"/>
                </a:solidFill>
                <a:latin typeface="Tahoma"/>
                <a:ea typeface="Tahoma"/>
                <a:cs typeface="Tahoma"/>
                <a:sym typeface="Tahoma"/>
              </a:endParaRPr>
            </a:p>
          </p:txBody>
        </p:sp>
        <p:sp>
          <p:nvSpPr>
            <p:cNvPr id="368" name="Google Shape;368;p64"/>
            <p:cNvSpPr/>
            <p:nvPr/>
          </p:nvSpPr>
          <p:spPr>
            <a:xfrm>
              <a:off x="0" y="286740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69" name="Google Shape;369;p64"/>
            <p:cNvSpPr txBox="1"/>
            <p:nvPr/>
          </p:nvSpPr>
          <p:spPr>
            <a:xfrm>
              <a:off x="97533" y="296493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4</a:t>
              </a:r>
              <a:endParaRPr sz="3600" i="0" u="none" strike="noStrike" cap="none">
                <a:solidFill>
                  <a:schemeClr val="lt1"/>
                </a:solidFill>
                <a:latin typeface="Tahoma"/>
                <a:ea typeface="Tahoma"/>
                <a:cs typeface="Tahoma"/>
                <a:sym typeface="Tahoma"/>
              </a:endParaRPr>
            </a:p>
          </p:txBody>
        </p:sp>
        <p:sp>
          <p:nvSpPr>
            <p:cNvPr id="370" name="Google Shape;370;p64"/>
            <p:cNvSpPr/>
            <p:nvPr/>
          </p:nvSpPr>
          <p:spPr>
            <a:xfrm rot="5400000">
              <a:off x="4308630" y="22044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71" name="Google Shape;371;p64"/>
            <p:cNvSpPr txBox="1"/>
            <p:nvPr/>
          </p:nvSpPr>
          <p:spPr>
            <a:xfrm>
              <a:off x="799201" y="3768559"/>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Ẩn file</a:t>
              </a:r>
              <a:endParaRPr sz="3600" i="0" u="none" strike="noStrike" cap="none">
                <a:solidFill>
                  <a:schemeClr val="dk1"/>
                </a:solidFill>
                <a:latin typeface="Tahoma"/>
                <a:ea typeface="Tahoma"/>
                <a:cs typeface="Tahoma"/>
                <a:sym typeface="Tahoma"/>
              </a:endParaRPr>
            </a:p>
          </p:txBody>
        </p:sp>
        <p:sp>
          <p:nvSpPr>
            <p:cNvPr id="372" name="Google Shape;372;p64"/>
            <p:cNvSpPr/>
            <p:nvPr/>
          </p:nvSpPr>
          <p:spPr>
            <a:xfrm>
              <a:off x="0" y="379314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73" name="Google Shape;373;p64"/>
            <p:cNvSpPr txBox="1"/>
            <p:nvPr/>
          </p:nvSpPr>
          <p:spPr>
            <a:xfrm>
              <a:off x="97533" y="389067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5</a:t>
              </a:r>
              <a:endParaRPr sz="3600" i="0" u="none" strike="noStrike" cap="none">
                <a:solidFill>
                  <a:schemeClr val="lt1"/>
                </a:solidFill>
                <a:latin typeface="Tahoma"/>
                <a:ea typeface="Tahoma"/>
                <a:cs typeface="Tahoma"/>
                <a:sym typeface="Tahoma"/>
              </a:endParaRPr>
            </a:p>
          </p:txBody>
        </p:sp>
        <p:sp>
          <p:nvSpPr>
            <p:cNvPr id="374" name="Google Shape;374;p64"/>
            <p:cNvSpPr/>
            <p:nvPr/>
          </p:nvSpPr>
          <p:spPr>
            <a:xfrm rot="5400000">
              <a:off x="4308630" y="1146179"/>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75" name="Google Shape;375;p64"/>
            <p:cNvSpPr txBox="1"/>
            <p:nvPr/>
          </p:nvSpPr>
          <p:spPr>
            <a:xfrm>
              <a:off x="799201" y="4694298"/>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a:solidFill>
                    <a:schemeClr val="dk1"/>
                  </a:solidFill>
                  <a:latin typeface="Tahoma"/>
                  <a:ea typeface="Tahoma"/>
                  <a:cs typeface="Tahoma"/>
                  <a:sym typeface="Tahoma"/>
                </a:rPr>
                <a:t>Xóa dấu vết</a:t>
              </a:r>
              <a:endParaRPr sz="3600" i="0" u="none" strike="noStrike" cap="none">
                <a:solidFill>
                  <a:schemeClr val="dk1"/>
                </a:solidFill>
                <a:latin typeface="Tahoma"/>
                <a:ea typeface="Tahoma"/>
                <a:cs typeface="Tahoma"/>
                <a:sym typeface="Tahoma"/>
              </a:endParaRPr>
            </a:p>
          </p:txBody>
        </p:sp>
        <p:sp>
          <p:nvSpPr>
            <p:cNvPr id="376" name="Google Shape;376;p64"/>
            <p:cNvSpPr/>
            <p:nvPr/>
          </p:nvSpPr>
          <p:spPr>
            <a:xfrm>
              <a:off x="0" y="47188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77" name="Google Shape;377;p64"/>
            <p:cNvSpPr txBox="1"/>
            <p:nvPr/>
          </p:nvSpPr>
          <p:spPr>
            <a:xfrm>
              <a:off x="97533" y="48164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6</a:t>
              </a:r>
              <a:endParaRPr sz="3600" i="0" u="none" strike="noStrike" cap="none">
                <a:solidFill>
                  <a:schemeClr val="lt1"/>
                </a:solidFill>
                <a:latin typeface="Tahoma"/>
                <a:ea typeface="Tahoma"/>
                <a:cs typeface="Tahoma"/>
                <a:sym typeface="Tahoma"/>
              </a:endParaRPr>
            </a:p>
          </p:txBody>
        </p:sp>
        <p:sp>
          <p:nvSpPr>
            <p:cNvPr id="378" name="Google Shape;378;p64"/>
            <p:cNvSpPr/>
            <p:nvPr/>
          </p:nvSpPr>
          <p:spPr>
            <a:xfrm rot="5400000">
              <a:off x="4308630" y="207192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79" name="Google Shape;379;p64"/>
            <p:cNvSpPr txBox="1"/>
            <p:nvPr/>
          </p:nvSpPr>
          <p:spPr>
            <a:xfrm>
              <a:off x="799201" y="5620039"/>
              <a:ext cx="77727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600">
                  <a:solidFill>
                    <a:schemeClr val="dk1"/>
                  </a:solidFill>
                  <a:latin typeface="Tahoma"/>
                  <a:ea typeface="Tahoma"/>
                  <a:cs typeface="Tahoma"/>
                  <a:sym typeface="Tahoma"/>
                </a:rPr>
                <a:t>Kiểm thử thâm nhập</a:t>
              </a:r>
              <a:endParaRPr sz="3600" i="0" u="none" strike="noStrike" cap="none">
                <a:solidFill>
                  <a:srgbClr val="000000"/>
                </a:solidFill>
                <a:latin typeface="Tahoma"/>
                <a:ea typeface="Tahoma"/>
                <a:cs typeface="Tahoma"/>
                <a:sym typeface="Tahoma"/>
              </a:endParaRPr>
            </a:p>
          </p:txBody>
        </p:sp>
        <p:sp>
          <p:nvSpPr>
            <p:cNvPr id="380" name="Google Shape;380;p64"/>
            <p:cNvSpPr/>
            <p:nvPr/>
          </p:nvSpPr>
          <p:spPr>
            <a:xfrm>
              <a:off x="0" y="564462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81" name="Google Shape;381;p64"/>
            <p:cNvSpPr txBox="1"/>
            <p:nvPr/>
          </p:nvSpPr>
          <p:spPr>
            <a:xfrm>
              <a:off x="97533" y="574215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7</a:t>
              </a:r>
              <a:endParaRPr sz="3600" i="0" u="none" strike="noStrike" cap="none">
                <a:solidFill>
                  <a:schemeClr val="lt1"/>
                </a:solidFill>
                <a:latin typeface="Tahoma"/>
                <a:ea typeface="Tahoma"/>
                <a:cs typeface="Tahoma"/>
                <a:sym typeface="Tahoma"/>
              </a:endParaRPr>
            </a:p>
          </p:txBody>
        </p:sp>
      </p:gr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82"/>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sz="3200">
                <a:latin typeface="Arial"/>
                <a:ea typeface="Arial"/>
                <a:cs typeface="Arial"/>
                <a:sym typeface="Arial"/>
              </a:rPr>
              <a:t>Công cụ tạo bảng Rainbow: rtgen và Winrtgen</a:t>
            </a:r>
            <a:endParaRPr sz="3200">
              <a:latin typeface="Arial"/>
              <a:ea typeface="Arial"/>
              <a:cs typeface="Arial"/>
              <a:sym typeface="Arial"/>
            </a:endParaRPr>
          </a:p>
        </p:txBody>
      </p:sp>
      <p:sp>
        <p:nvSpPr>
          <p:cNvPr id="839" name="Google Shape;839;p8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20</a:t>
            </a:fld>
            <a:endParaRPr/>
          </a:p>
        </p:txBody>
      </p:sp>
      <p:sp>
        <p:nvSpPr>
          <p:cNvPr id="840" name="Google Shape;840;p82"/>
          <p:cNvSpPr/>
          <p:nvPr/>
        </p:nvSpPr>
        <p:spPr>
          <a:xfrm>
            <a:off x="685800" y="946956"/>
            <a:ext cx="5334000" cy="5029200"/>
          </a:xfrm>
          <a:prstGeom prst="rect">
            <a:avLst/>
          </a:prstGeom>
          <a:gradFill>
            <a:gsLst>
              <a:gs pos="0">
                <a:srgbClr val="D7D7D7"/>
              </a:gs>
              <a:gs pos="50000">
                <a:srgbClr val="E5E5E5"/>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82"/>
          <p:cNvSpPr/>
          <p:nvPr/>
        </p:nvSpPr>
        <p:spPr>
          <a:xfrm>
            <a:off x="6248400" y="946956"/>
            <a:ext cx="5334000" cy="5029200"/>
          </a:xfrm>
          <a:prstGeom prst="rect">
            <a:avLst/>
          </a:prstGeom>
          <a:gradFill>
            <a:gsLst>
              <a:gs pos="0">
                <a:srgbClr val="D7D7D7"/>
              </a:gs>
              <a:gs pos="50000">
                <a:srgbClr val="E5E5E5"/>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2" name="Google Shape;842;p82"/>
          <p:cNvSpPr txBox="1"/>
          <p:nvPr/>
        </p:nvSpPr>
        <p:spPr>
          <a:xfrm>
            <a:off x="1905000" y="1066800"/>
            <a:ext cx="29718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accent1"/>
                </a:solidFill>
                <a:latin typeface="Tahoma"/>
                <a:ea typeface="Tahoma"/>
                <a:cs typeface="Tahoma"/>
                <a:sym typeface="Tahoma"/>
              </a:rPr>
              <a:t>rtgen</a:t>
            </a:r>
            <a:endParaRPr sz="2400" b="1" i="0" u="none" strike="noStrike" cap="none">
              <a:solidFill>
                <a:schemeClr val="accent1"/>
              </a:solidFill>
              <a:latin typeface="Tahoma"/>
              <a:ea typeface="Tahoma"/>
              <a:cs typeface="Tahoma"/>
              <a:sym typeface="Tahoma"/>
            </a:endParaRPr>
          </a:p>
        </p:txBody>
      </p:sp>
      <p:sp>
        <p:nvSpPr>
          <p:cNvPr id="843" name="Google Shape;843;p82"/>
          <p:cNvSpPr txBox="1"/>
          <p:nvPr/>
        </p:nvSpPr>
        <p:spPr>
          <a:xfrm>
            <a:off x="7429500" y="1066799"/>
            <a:ext cx="29718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accent1"/>
                </a:solidFill>
                <a:latin typeface="Tahoma"/>
                <a:ea typeface="Tahoma"/>
                <a:cs typeface="Tahoma"/>
                <a:sym typeface="Tahoma"/>
              </a:rPr>
              <a:t>Winrtgen</a:t>
            </a:r>
            <a:endParaRPr sz="2400" b="1" i="0" u="none" strike="noStrike" cap="none">
              <a:solidFill>
                <a:schemeClr val="accent1"/>
              </a:solidFill>
              <a:latin typeface="Tahoma"/>
              <a:ea typeface="Tahoma"/>
              <a:cs typeface="Tahoma"/>
              <a:sym typeface="Tahoma"/>
            </a:endParaRPr>
          </a:p>
        </p:txBody>
      </p:sp>
      <p:sp>
        <p:nvSpPr>
          <p:cNvPr id="844" name="Google Shape;844;p82"/>
          <p:cNvSpPr txBox="1"/>
          <p:nvPr/>
        </p:nvSpPr>
        <p:spPr>
          <a:xfrm>
            <a:off x="685800" y="1528464"/>
            <a:ext cx="5334000" cy="1308300"/>
          </a:xfrm>
          <a:prstGeom prst="rect">
            <a:avLst/>
          </a:prstGeom>
          <a:noFill/>
          <a:ln>
            <a:noFill/>
          </a:ln>
        </p:spPr>
        <p:txBody>
          <a:bodyPr spcFirstLastPara="1" wrap="square" lIns="91425" tIns="45700" rIns="91425" bIns="45700" anchor="t" anchorCtr="0">
            <a:spAutoFit/>
          </a:bodyPr>
          <a:lstStyle/>
          <a:p>
            <a:pPr marL="285750" marR="0" lvl="0" indent="-292100" algn="l" rtl="0">
              <a:lnSpc>
                <a:spcPct val="100000"/>
              </a:lnSpc>
              <a:spcBef>
                <a:spcPts val="0"/>
              </a:spcBef>
              <a:spcAft>
                <a:spcPts val="0"/>
              </a:spcAft>
              <a:buClr>
                <a:srgbClr val="000000"/>
              </a:buClr>
              <a:buSzPts val="1700"/>
              <a:buFont typeface="Noto Sans Symbols"/>
              <a:buChar char="▪"/>
            </a:pPr>
            <a:r>
              <a:rPr lang="en-US" sz="1700" b="0" i="0" u="none" strike="noStrike" cap="none">
                <a:solidFill>
                  <a:srgbClr val="000000"/>
                </a:solidFill>
                <a:latin typeface="Tahoma"/>
                <a:ea typeface="Tahoma"/>
                <a:cs typeface="Tahoma"/>
                <a:sym typeface="Tahoma"/>
              </a:rPr>
              <a:t>Chương trình rtgen cần </a:t>
            </a:r>
            <a:r>
              <a:rPr lang="en-US" sz="1700" b="0" i="0" u="none" strike="noStrike" cap="none">
                <a:solidFill>
                  <a:srgbClr val="FF0000"/>
                </a:solidFill>
                <a:latin typeface="Tahoma"/>
                <a:ea typeface="Tahoma"/>
                <a:cs typeface="Tahoma"/>
                <a:sym typeface="Tahoma"/>
              </a:rPr>
              <a:t>một vài tham số </a:t>
            </a:r>
            <a:r>
              <a:rPr lang="en-US" sz="1700" b="0" i="0" u="none" strike="noStrike" cap="none">
                <a:solidFill>
                  <a:srgbClr val="000000"/>
                </a:solidFill>
                <a:latin typeface="Tahoma"/>
                <a:ea typeface="Tahoma"/>
                <a:cs typeface="Tahoma"/>
                <a:sym typeface="Tahoma"/>
              </a:rPr>
              <a:t>để tạo ra bảng Rainbow, cú pháp câu lệnh như sau:</a:t>
            </a:r>
            <a:endParaRPr sz="1500"/>
          </a:p>
          <a:p>
            <a:pPr marL="0" marR="0" lvl="0" indent="0" algn="l" rtl="0">
              <a:lnSpc>
                <a:spcPct val="100000"/>
              </a:lnSpc>
              <a:spcBef>
                <a:spcPts val="0"/>
              </a:spcBef>
              <a:spcAft>
                <a:spcPts val="0"/>
              </a:spcAft>
              <a:buNone/>
            </a:pPr>
            <a:r>
              <a:rPr lang="en-US" sz="1500" b="0" i="0" u="none" strike="noStrike" cap="none">
                <a:solidFill>
                  <a:srgbClr val="FF0000"/>
                </a:solidFill>
                <a:latin typeface="Consolas"/>
                <a:ea typeface="Consolas"/>
                <a:cs typeface="Consolas"/>
                <a:sym typeface="Consolas"/>
              </a:rPr>
              <a:t>Cú pháp: </a:t>
            </a:r>
            <a:r>
              <a:rPr lang="en-US" sz="1500" b="0" i="0" u="none" strike="noStrike" cap="none">
                <a:solidFill>
                  <a:srgbClr val="000000"/>
                </a:solidFill>
                <a:latin typeface="Consolas"/>
                <a:ea typeface="Consolas"/>
                <a:cs typeface="Consolas"/>
                <a:sym typeface="Consolas"/>
              </a:rPr>
              <a:t>rtgen hash_algorithm charset plaintext_len_min plaintext_len_max table_index chain_len chain_num part_index</a:t>
            </a:r>
            <a:endParaRPr sz="1500" b="0" i="0" u="none" strike="noStrike" cap="none">
              <a:solidFill>
                <a:srgbClr val="000000"/>
              </a:solidFill>
              <a:latin typeface="Consolas"/>
              <a:ea typeface="Consolas"/>
              <a:cs typeface="Consolas"/>
              <a:sym typeface="Consolas"/>
            </a:endParaRPr>
          </a:p>
        </p:txBody>
      </p:sp>
      <p:sp>
        <p:nvSpPr>
          <p:cNvPr id="845" name="Google Shape;845;p82"/>
          <p:cNvSpPr txBox="1"/>
          <p:nvPr/>
        </p:nvSpPr>
        <p:spPr>
          <a:xfrm>
            <a:off x="6248400" y="1528464"/>
            <a:ext cx="5334000" cy="132343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600" b="0" i="0" u="none" strike="noStrike" cap="none">
                <a:solidFill>
                  <a:srgbClr val="000000"/>
                </a:solidFill>
                <a:latin typeface="Tahoma"/>
                <a:ea typeface="Tahoma"/>
                <a:cs typeface="Tahoma"/>
                <a:sym typeface="Tahoma"/>
              </a:rPr>
              <a:t>Winrtgen là một </a:t>
            </a:r>
            <a:r>
              <a:rPr lang="en-US" sz="1600" b="0" i="0" u="none" strike="noStrike" cap="none">
                <a:solidFill>
                  <a:srgbClr val="FF0000"/>
                </a:solidFill>
                <a:latin typeface="Tahoma"/>
                <a:ea typeface="Tahoma"/>
                <a:cs typeface="Tahoma"/>
                <a:sym typeface="Tahoma"/>
              </a:rPr>
              <a:t>công cụ tạo bảng Rainbow </a:t>
            </a:r>
            <a:r>
              <a:rPr lang="en-US" sz="1600" b="0" i="0" u="none" strike="noStrike" cap="none">
                <a:solidFill>
                  <a:srgbClr val="000000"/>
                </a:solidFill>
                <a:latin typeface="Tahoma"/>
                <a:ea typeface="Tahoma"/>
                <a:cs typeface="Tahoma"/>
                <a:sym typeface="Tahoma"/>
              </a:rPr>
              <a:t>có giao diện người dùng hỗ trợ LM, FastLM, NTLM, LMCHALL, HalflMCHALL, NTLMCHALL, MSCACHE, MD2, MD4, MD5, SHA1, RIPEMD160, MySQLSHA1, CiscoPIX, ORACLE, SHA-2 (256), SHA-2 (384), và SHA-2 (512)</a:t>
            </a:r>
            <a:endParaRPr sz="1600" b="0" i="0" u="none" strike="noStrike" cap="none">
              <a:solidFill>
                <a:srgbClr val="000000"/>
              </a:solidFill>
              <a:latin typeface="Tahoma"/>
              <a:ea typeface="Tahoma"/>
              <a:cs typeface="Tahoma"/>
              <a:sym typeface="Tahoma"/>
            </a:endParaRPr>
          </a:p>
        </p:txBody>
      </p:sp>
      <p:pic>
        <p:nvPicPr>
          <p:cNvPr id="846" name="Google Shape;846;p82"/>
          <p:cNvPicPr preferRelativeResize="0"/>
          <p:nvPr/>
        </p:nvPicPr>
        <p:blipFill rotWithShape="1">
          <a:blip r:embed="rId3">
            <a:alphaModFix/>
          </a:blip>
          <a:srcRect/>
          <a:stretch/>
        </p:blipFill>
        <p:spPr>
          <a:xfrm>
            <a:off x="685800" y="2982626"/>
            <a:ext cx="5257800" cy="1736471"/>
          </a:xfrm>
          <a:prstGeom prst="rect">
            <a:avLst/>
          </a:prstGeom>
          <a:noFill/>
          <a:ln>
            <a:noFill/>
          </a:ln>
        </p:spPr>
      </p:pic>
      <p:sp>
        <p:nvSpPr>
          <p:cNvPr id="847" name="Google Shape;847;p82"/>
          <p:cNvSpPr/>
          <p:nvPr/>
        </p:nvSpPr>
        <p:spPr>
          <a:xfrm>
            <a:off x="2740210" y="4719097"/>
            <a:ext cx="335579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http://project-rainbowcrack.com/</a:t>
            </a:r>
            <a:endParaRPr/>
          </a:p>
        </p:txBody>
      </p:sp>
      <p:pic>
        <p:nvPicPr>
          <p:cNvPr id="848" name="Google Shape;848;p82"/>
          <p:cNvPicPr preferRelativeResize="0"/>
          <p:nvPr/>
        </p:nvPicPr>
        <p:blipFill rotWithShape="1">
          <a:blip r:embed="rId4">
            <a:alphaModFix/>
          </a:blip>
          <a:srcRect/>
          <a:stretch/>
        </p:blipFill>
        <p:spPr>
          <a:xfrm>
            <a:off x="6807427" y="2885753"/>
            <a:ext cx="4215946" cy="3210246"/>
          </a:xfrm>
          <a:prstGeom prst="rect">
            <a:avLst/>
          </a:prstGeom>
          <a:noFill/>
          <a:ln>
            <a:noFill/>
          </a:ln>
        </p:spPr>
      </p:pic>
      <p:sp>
        <p:nvSpPr>
          <p:cNvPr id="849" name="Google Shape;849;p82"/>
          <p:cNvSpPr/>
          <p:nvPr/>
        </p:nvSpPr>
        <p:spPr>
          <a:xfrm>
            <a:off x="10131980" y="6052646"/>
            <a:ext cx="76367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oxid.it</a:t>
            </a:r>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3"/>
          <p:cNvSpPr txBox="1">
            <a:spLocks noGrp="1"/>
          </p:cNvSpPr>
          <p:nvPr>
            <p:ph type="title"/>
          </p:nvPr>
        </p:nvSpPr>
        <p:spPr>
          <a:xfrm>
            <a:off x="0" y="-10668"/>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Tấn công ngoại tuyến: Tấn công mạng phân tán</a:t>
            </a:r>
            <a:endParaRPr>
              <a:latin typeface="Arial"/>
              <a:ea typeface="Arial"/>
              <a:cs typeface="Arial"/>
              <a:sym typeface="Arial"/>
            </a:endParaRPr>
          </a:p>
        </p:txBody>
      </p:sp>
      <p:sp>
        <p:nvSpPr>
          <p:cNvPr id="856" name="Google Shape;856;p8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21</a:t>
            </a:fld>
            <a:endParaRPr/>
          </a:p>
        </p:txBody>
      </p:sp>
      <p:sp>
        <p:nvSpPr>
          <p:cNvPr id="857" name="Google Shape;857;p83"/>
          <p:cNvSpPr/>
          <p:nvPr/>
        </p:nvSpPr>
        <p:spPr>
          <a:xfrm>
            <a:off x="1143000" y="854916"/>
            <a:ext cx="10004988" cy="838200"/>
          </a:xfrm>
          <a:prstGeom prst="roundRect">
            <a:avLst>
              <a:gd name="adj" fmla="val 16667"/>
            </a:avLst>
          </a:prstGeom>
          <a:solidFill>
            <a:schemeClr val="lt1"/>
          </a:solidFill>
          <a:ln w="25400" cap="flat" cmpd="sng">
            <a:solidFill>
              <a:schemeClr val="lt1"/>
            </a:solidFill>
            <a:prstDash val="solid"/>
            <a:round/>
            <a:headEnd type="none" w="sm" len="sm"/>
            <a:tailEnd type="none" w="sm" len="sm"/>
          </a:ln>
          <a:effectLst>
            <a:outerShdw blurRad="50800" dist="50800" dir="5400000" sx="3000" sy="3000" algn="ctr" rotWithShape="0">
              <a:srgbClr val="000000">
                <a:alpha val="42745"/>
              </a:srgbClr>
            </a:outerShdw>
          </a:effectLst>
        </p:spPr>
        <p:txBody>
          <a:bodyPr spcFirstLastPara="1" wrap="square" lIns="91425" tIns="45700" rIns="91425" bIns="45700" anchor="ctr" anchorCtr="0">
            <a:noAutofit/>
          </a:bodyPr>
          <a:lstStyle/>
          <a:p>
            <a:pPr marL="342900" marR="0" lvl="0" indent="-374650" algn="l" rtl="0">
              <a:lnSpc>
                <a:spcPct val="100000"/>
              </a:lnSpc>
              <a:spcBef>
                <a:spcPts val="0"/>
              </a:spcBef>
              <a:spcAft>
                <a:spcPts val="0"/>
              </a:spcAft>
              <a:buClr>
                <a:srgbClr val="000000"/>
              </a:buClr>
              <a:buSzPts val="1900"/>
              <a:buFont typeface="Noto Sans Symbols"/>
              <a:buChar char="▪"/>
            </a:pPr>
            <a:r>
              <a:rPr lang="en-US" sz="1900" b="0" i="0" u="none" strike="noStrike" cap="none">
                <a:solidFill>
                  <a:schemeClr val="dk1"/>
                </a:solidFill>
                <a:latin typeface="Tahoma"/>
                <a:ea typeface="Tahoma"/>
                <a:cs typeface="Tahoma"/>
                <a:sym typeface="Tahoma"/>
              </a:rPr>
              <a:t>Kỹ thuật tấn công mạng phân tán (DNA) được sử dùng để khôi phục mật khẩu từ mã hash hoặc file mật khẩu được bảo vệ sử dụng sức mạnh nhàn </a:t>
            </a:r>
            <a:r>
              <a:rPr lang="en-US" sz="1900">
                <a:solidFill>
                  <a:schemeClr val="dk1"/>
                </a:solidFill>
                <a:latin typeface="Tahoma"/>
                <a:ea typeface="Tahoma"/>
                <a:cs typeface="Tahoma"/>
                <a:sym typeface="Tahoma"/>
              </a:rPr>
              <a:t>rỗi</a:t>
            </a:r>
            <a:r>
              <a:rPr lang="en-US" sz="1900" b="0" i="0" u="none" strike="noStrike" cap="none">
                <a:solidFill>
                  <a:schemeClr val="dk1"/>
                </a:solidFill>
                <a:latin typeface="Tahoma"/>
                <a:ea typeface="Tahoma"/>
                <a:cs typeface="Tahoma"/>
                <a:sym typeface="Tahoma"/>
              </a:rPr>
              <a:t> của các máy tính thông qua internet để bẻ khóa mật khẩu</a:t>
            </a:r>
            <a:endParaRPr sz="1900" b="0" i="0" u="none" strike="noStrike" cap="none">
              <a:solidFill>
                <a:schemeClr val="dk1"/>
              </a:solidFill>
              <a:latin typeface="Tahoma"/>
              <a:ea typeface="Tahoma"/>
              <a:cs typeface="Tahoma"/>
              <a:sym typeface="Tahoma"/>
            </a:endParaRPr>
          </a:p>
        </p:txBody>
      </p:sp>
      <p:sp>
        <p:nvSpPr>
          <p:cNvPr id="858" name="Google Shape;858;p83"/>
          <p:cNvSpPr/>
          <p:nvPr/>
        </p:nvSpPr>
        <p:spPr>
          <a:xfrm>
            <a:off x="558147" y="1905000"/>
            <a:ext cx="11075706" cy="990600"/>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859" name="Google Shape;859;p83"/>
          <p:cNvSpPr/>
          <p:nvPr/>
        </p:nvSpPr>
        <p:spPr>
          <a:xfrm>
            <a:off x="558147" y="3048000"/>
            <a:ext cx="11075706" cy="990600"/>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860" name="Google Shape;860;p83"/>
          <p:cNvSpPr/>
          <p:nvPr/>
        </p:nvSpPr>
        <p:spPr>
          <a:xfrm>
            <a:off x="558147" y="4191000"/>
            <a:ext cx="11075706" cy="990600"/>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861" name="Google Shape;861;p83"/>
          <p:cNvSpPr/>
          <p:nvPr/>
        </p:nvSpPr>
        <p:spPr>
          <a:xfrm>
            <a:off x="558147" y="5334000"/>
            <a:ext cx="11075706" cy="990600"/>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862" name="Google Shape;862;p83"/>
          <p:cNvSpPr/>
          <p:nvPr/>
        </p:nvSpPr>
        <p:spPr>
          <a:xfrm>
            <a:off x="1371600" y="1905000"/>
            <a:ext cx="8001000" cy="990600"/>
          </a:xfrm>
          <a:prstGeom prst="rect">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DNA Manager được cài đặt tại </a:t>
            </a:r>
            <a:r>
              <a:rPr lang="en-US" sz="1800" b="0" i="0" u="none" strike="noStrike" cap="none">
                <a:solidFill>
                  <a:srgbClr val="FF0000"/>
                </a:solidFill>
                <a:latin typeface="Tahoma"/>
                <a:ea typeface="Tahoma"/>
                <a:cs typeface="Tahoma"/>
                <a:sym typeface="Tahoma"/>
              </a:rPr>
              <a:t>vị trí trung tâm</a:t>
            </a:r>
            <a:r>
              <a:rPr lang="en-US" sz="1800" b="0" i="0" u="none" strike="noStrike" cap="none">
                <a:solidFill>
                  <a:schemeClr val="dk1"/>
                </a:solidFill>
                <a:latin typeface="Tahoma"/>
                <a:ea typeface="Tahoma"/>
                <a:cs typeface="Tahoma"/>
                <a:sym typeface="Tahoma"/>
              </a:rPr>
              <a:t>, nơi mà máy DNA trạm có thể kết nối thông qua internet</a:t>
            </a:r>
            <a:endParaRPr sz="1800" b="0" i="0" u="none" strike="noStrike" cap="none">
              <a:solidFill>
                <a:schemeClr val="dk1"/>
              </a:solidFill>
              <a:latin typeface="Tahoma"/>
              <a:ea typeface="Tahoma"/>
              <a:cs typeface="Tahoma"/>
              <a:sym typeface="Tahoma"/>
            </a:endParaRPr>
          </a:p>
        </p:txBody>
      </p:sp>
      <p:sp>
        <p:nvSpPr>
          <p:cNvPr id="863" name="Google Shape;863;p83"/>
          <p:cNvSpPr/>
          <p:nvPr/>
        </p:nvSpPr>
        <p:spPr>
          <a:xfrm>
            <a:off x="1371600" y="3048000"/>
            <a:ext cx="8001000" cy="990600"/>
          </a:xfrm>
          <a:prstGeom prst="rect">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DNA Manager kết nối cuộc tấn công và </a:t>
            </a:r>
            <a:r>
              <a:rPr lang="en-US" sz="1800" b="0" i="0" u="none" strike="noStrike" cap="none">
                <a:solidFill>
                  <a:srgbClr val="FF0000"/>
                </a:solidFill>
                <a:latin typeface="Tahoma"/>
                <a:ea typeface="Tahoma"/>
                <a:cs typeface="Tahoma"/>
                <a:sym typeface="Tahoma"/>
              </a:rPr>
              <a:t>chia nhỏ từ khóa tìm kiếm </a:t>
            </a:r>
            <a:r>
              <a:rPr lang="en-US" sz="1800" b="0" i="0" u="none" strike="noStrike" cap="none">
                <a:solidFill>
                  <a:schemeClr val="dk1"/>
                </a:solidFill>
                <a:latin typeface="Tahoma"/>
                <a:ea typeface="Tahoma"/>
                <a:cs typeface="Tahoma"/>
                <a:sym typeface="Tahoma"/>
              </a:rPr>
              <a:t>đến các máy trạm phân tán trên mạng internet</a:t>
            </a:r>
            <a:endParaRPr sz="1800" b="0" i="0" u="none" strike="noStrike" cap="none">
              <a:solidFill>
                <a:schemeClr val="dk1"/>
              </a:solidFill>
              <a:latin typeface="Tahoma"/>
              <a:ea typeface="Tahoma"/>
              <a:cs typeface="Tahoma"/>
              <a:sym typeface="Tahoma"/>
            </a:endParaRPr>
          </a:p>
        </p:txBody>
      </p:sp>
      <p:sp>
        <p:nvSpPr>
          <p:cNvPr id="864" name="Google Shape;864;p83"/>
          <p:cNvSpPr/>
          <p:nvPr/>
        </p:nvSpPr>
        <p:spPr>
          <a:xfrm>
            <a:off x="1371600" y="4191000"/>
            <a:ext cx="8001000" cy="990600"/>
          </a:xfrm>
          <a:prstGeom prst="rect">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Máy trạm DNA chỉ </a:t>
            </a:r>
            <a:r>
              <a:rPr lang="en-US" sz="1800" b="0" i="0" u="none" strike="noStrike" cap="none">
                <a:solidFill>
                  <a:srgbClr val="FF0000"/>
                </a:solidFill>
                <a:latin typeface="Tahoma"/>
                <a:ea typeface="Tahoma"/>
                <a:cs typeface="Tahoma"/>
                <a:sym typeface="Tahoma"/>
              </a:rPr>
              <a:t>chạy nền</a:t>
            </a:r>
            <a:r>
              <a:rPr lang="en-US" sz="1800" b="0" i="0" u="none" strike="noStrike" cap="none">
                <a:solidFill>
                  <a:schemeClr val="dk1"/>
                </a:solidFill>
                <a:latin typeface="Tahoma"/>
                <a:ea typeface="Tahoma"/>
                <a:cs typeface="Tahoma"/>
                <a:sym typeface="Tahoma"/>
              </a:rPr>
              <a:t> trong lúc chúng không được sử dụng</a:t>
            </a:r>
            <a:endParaRPr sz="1800" b="0" i="0" u="none" strike="noStrike" cap="none">
              <a:solidFill>
                <a:schemeClr val="dk1"/>
              </a:solidFill>
              <a:latin typeface="Tahoma"/>
              <a:ea typeface="Tahoma"/>
              <a:cs typeface="Tahoma"/>
              <a:sym typeface="Tahoma"/>
            </a:endParaRPr>
          </a:p>
        </p:txBody>
      </p:sp>
      <p:sp>
        <p:nvSpPr>
          <p:cNvPr id="865" name="Google Shape;865;p83"/>
          <p:cNvSpPr/>
          <p:nvPr/>
        </p:nvSpPr>
        <p:spPr>
          <a:xfrm>
            <a:off x="1371600" y="5334000"/>
            <a:ext cx="8001000" cy="990600"/>
          </a:xfrm>
          <a:prstGeom prst="rect">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Chương trình kết kết hợp khả năng của tất cả các máy trạm được kết nối trong mạng để </a:t>
            </a:r>
            <a:r>
              <a:rPr lang="en-US" sz="1800" b="0" i="0" u="none" strike="noStrike" cap="none">
                <a:solidFill>
                  <a:srgbClr val="FF0000"/>
                </a:solidFill>
                <a:latin typeface="Tahoma"/>
                <a:ea typeface="Tahoma"/>
                <a:cs typeface="Tahoma"/>
                <a:sym typeface="Tahoma"/>
              </a:rPr>
              <a:t>bẻ khóa mật khẩu</a:t>
            </a:r>
            <a:endParaRPr sz="1800" b="0" i="0" u="none" strike="noStrike" cap="none">
              <a:solidFill>
                <a:srgbClr val="FF0000"/>
              </a:solidFill>
              <a:latin typeface="Tahoma"/>
              <a:ea typeface="Tahoma"/>
              <a:cs typeface="Tahoma"/>
              <a:sym typeface="Tahoma"/>
            </a:endParaRPr>
          </a:p>
        </p:txBody>
      </p:sp>
      <p:pic>
        <p:nvPicPr>
          <p:cNvPr id="866" name="Google Shape;866;p83"/>
          <p:cNvPicPr preferRelativeResize="0"/>
          <p:nvPr/>
        </p:nvPicPr>
        <p:blipFill rotWithShape="1">
          <a:blip r:embed="rId3">
            <a:alphaModFix/>
          </a:blip>
          <a:srcRect/>
          <a:stretch/>
        </p:blipFill>
        <p:spPr>
          <a:xfrm>
            <a:off x="9930244" y="3106814"/>
            <a:ext cx="844262" cy="844262"/>
          </a:xfrm>
          <a:prstGeom prst="rect">
            <a:avLst/>
          </a:prstGeom>
          <a:noFill/>
          <a:ln>
            <a:noFill/>
          </a:ln>
        </p:spPr>
      </p:pic>
      <p:pic>
        <p:nvPicPr>
          <p:cNvPr id="867" name="Google Shape;867;p83"/>
          <p:cNvPicPr preferRelativeResize="0"/>
          <p:nvPr/>
        </p:nvPicPr>
        <p:blipFill rotWithShape="1">
          <a:blip r:embed="rId4">
            <a:alphaModFix/>
          </a:blip>
          <a:srcRect/>
          <a:stretch/>
        </p:blipFill>
        <p:spPr>
          <a:xfrm>
            <a:off x="9930244" y="1983637"/>
            <a:ext cx="833326" cy="833326"/>
          </a:xfrm>
          <a:prstGeom prst="rect">
            <a:avLst/>
          </a:prstGeom>
          <a:noFill/>
          <a:ln>
            <a:noFill/>
          </a:ln>
        </p:spPr>
      </p:pic>
      <p:pic>
        <p:nvPicPr>
          <p:cNvPr id="868" name="Google Shape;868;p83"/>
          <p:cNvPicPr preferRelativeResize="0"/>
          <p:nvPr/>
        </p:nvPicPr>
        <p:blipFill rotWithShape="1">
          <a:blip r:embed="rId5">
            <a:alphaModFix/>
          </a:blip>
          <a:srcRect/>
          <a:stretch/>
        </p:blipFill>
        <p:spPr>
          <a:xfrm>
            <a:off x="10006164" y="4234657"/>
            <a:ext cx="838200" cy="838200"/>
          </a:xfrm>
          <a:prstGeom prst="rect">
            <a:avLst/>
          </a:prstGeom>
          <a:noFill/>
          <a:ln>
            <a:noFill/>
          </a:ln>
        </p:spPr>
      </p:pic>
      <p:pic>
        <p:nvPicPr>
          <p:cNvPr id="869" name="Google Shape;869;p83"/>
          <p:cNvPicPr preferRelativeResize="0"/>
          <p:nvPr/>
        </p:nvPicPr>
        <p:blipFill rotWithShape="1">
          <a:blip r:embed="rId6">
            <a:alphaModFix/>
          </a:blip>
          <a:srcRect/>
          <a:stretch/>
        </p:blipFill>
        <p:spPr>
          <a:xfrm>
            <a:off x="10006164" y="5399112"/>
            <a:ext cx="838200" cy="83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4"/>
          <p:cNvSpPr txBox="1">
            <a:spLocks noGrp="1"/>
          </p:cNvSpPr>
          <p:nvPr>
            <p:ph type="title"/>
          </p:nvPr>
        </p:nvSpPr>
        <p:spPr>
          <a:xfrm>
            <a:off x="0" y="0"/>
            <a:ext cx="12192000" cy="713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Công cụ khôi phục mật khẩu</a:t>
            </a:r>
            <a:endParaRPr>
              <a:latin typeface="Arial"/>
              <a:ea typeface="Arial"/>
              <a:cs typeface="Arial"/>
              <a:sym typeface="Arial"/>
            </a:endParaRPr>
          </a:p>
        </p:txBody>
      </p:sp>
      <p:sp>
        <p:nvSpPr>
          <p:cNvPr id="876" name="Google Shape;876;p8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22</a:t>
            </a:fld>
            <a:endParaRPr/>
          </a:p>
        </p:txBody>
      </p:sp>
      <p:sp>
        <p:nvSpPr>
          <p:cNvPr id="877" name="Google Shape;877;p84"/>
          <p:cNvSpPr/>
          <p:nvPr/>
        </p:nvSpPr>
        <p:spPr>
          <a:xfrm>
            <a:off x="228600" y="838200"/>
            <a:ext cx="7226146" cy="1222845"/>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accent1"/>
                </a:solidFill>
                <a:latin typeface="Tahoma"/>
                <a:ea typeface="Tahoma"/>
                <a:cs typeface="Tahoma"/>
                <a:sym typeface="Tahoma"/>
              </a:rPr>
              <a:t>Công cụ khôi phục mật khẩu phân tán Elcomsoft</a:t>
            </a:r>
            <a:endParaRPr/>
          </a:p>
          <a:p>
            <a:pPr marL="285750" marR="0" lvl="0" indent="-311150" algn="l" rtl="0">
              <a:lnSpc>
                <a:spcPct val="10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Tahoma"/>
                <a:ea typeface="Tahoma"/>
                <a:cs typeface="Tahoma"/>
                <a:sym typeface="Tahoma"/>
              </a:rPr>
              <a:t>Công cụ khôi phục mật khẩu Elcomsoft có thể bẻ khóa mật </a:t>
            </a:r>
            <a:r>
              <a:rPr lang="en-US" sz="1800" b="0" i="0" u="none" strike="noStrike" cap="none">
                <a:solidFill>
                  <a:srgbClr val="FF0000"/>
                </a:solidFill>
                <a:latin typeface="Tahoma"/>
                <a:ea typeface="Tahoma"/>
                <a:cs typeface="Tahoma"/>
                <a:sym typeface="Tahoma"/>
              </a:rPr>
              <a:t>khẩu phức tạp</a:t>
            </a:r>
            <a:r>
              <a:rPr lang="en-US" sz="1800" b="0" i="0" u="none" strike="noStrike" cap="none">
                <a:solidFill>
                  <a:schemeClr val="dk1"/>
                </a:solidFill>
                <a:latin typeface="Tahoma"/>
                <a:ea typeface="Tahoma"/>
                <a:cs typeface="Tahoma"/>
                <a:sym typeface="Tahoma"/>
              </a:rPr>
              <a:t>, khôi phục </a:t>
            </a:r>
            <a:r>
              <a:rPr lang="en-US" sz="1800" b="0" i="0" u="none" strike="noStrike" cap="none">
                <a:solidFill>
                  <a:srgbClr val="FF0000"/>
                </a:solidFill>
                <a:latin typeface="Tahoma"/>
                <a:ea typeface="Tahoma"/>
                <a:cs typeface="Tahoma"/>
                <a:sym typeface="Tahoma"/>
              </a:rPr>
              <a:t>key mã khóa </a:t>
            </a:r>
            <a:r>
              <a:rPr lang="en-US" sz="1800" b="0" i="0" u="none" strike="noStrike" cap="none">
                <a:solidFill>
                  <a:schemeClr val="dk1"/>
                </a:solidFill>
                <a:latin typeface="Tahoma"/>
                <a:ea typeface="Tahoma"/>
                <a:cs typeface="Tahoma"/>
                <a:sym typeface="Tahoma"/>
              </a:rPr>
              <a:t>phức tạp, và </a:t>
            </a:r>
            <a:r>
              <a:rPr lang="en-US" sz="1800" b="0" i="0" u="none" strike="noStrike" cap="none">
                <a:solidFill>
                  <a:srgbClr val="FF0000"/>
                </a:solidFill>
                <a:latin typeface="Tahoma"/>
                <a:ea typeface="Tahoma"/>
                <a:cs typeface="Tahoma"/>
                <a:sym typeface="Tahoma"/>
              </a:rPr>
              <a:t>bẻ khóa tài liệu </a:t>
            </a:r>
            <a:r>
              <a:rPr lang="en-US" sz="1800" b="0" i="0" u="none" strike="noStrike" cap="none">
                <a:solidFill>
                  <a:schemeClr val="dk1"/>
                </a:solidFill>
                <a:latin typeface="Tahoma"/>
                <a:ea typeface="Tahoma"/>
                <a:cs typeface="Tahoma"/>
                <a:sym typeface="Tahoma"/>
              </a:rPr>
              <a:t>trong môi trường của ứng dụng</a:t>
            </a:r>
            <a:endParaRPr sz="1800" b="0" i="0" u="none" strike="noStrike" cap="none">
              <a:solidFill>
                <a:schemeClr val="dk1"/>
              </a:solidFill>
              <a:latin typeface="Tahoma"/>
              <a:ea typeface="Tahoma"/>
              <a:cs typeface="Tahoma"/>
              <a:sym typeface="Tahoma"/>
            </a:endParaRPr>
          </a:p>
        </p:txBody>
      </p:sp>
      <p:sp>
        <p:nvSpPr>
          <p:cNvPr id="878" name="Google Shape;878;p84"/>
          <p:cNvSpPr/>
          <p:nvPr/>
        </p:nvSpPr>
        <p:spPr>
          <a:xfrm>
            <a:off x="7578475" y="846275"/>
            <a:ext cx="4141800" cy="9756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879" name="Google Shape;879;p84"/>
          <p:cNvSpPr txBox="1"/>
          <p:nvPr/>
        </p:nvSpPr>
        <p:spPr>
          <a:xfrm>
            <a:off x="8231593" y="996037"/>
            <a:ext cx="31935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Passware Kit Forensic</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https://www.passwere.com</a:t>
            </a:r>
            <a:endParaRPr sz="1400" b="0" i="0" u="none" strike="noStrike" cap="none">
              <a:solidFill>
                <a:srgbClr val="000000"/>
              </a:solidFill>
              <a:latin typeface="Tahoma"/>
              <a:ea typeface="Tahoma"/>
              <a:cs typeface="Tahoma"/>
              <a:sym typeface="Tahoma"/>
            </a:endParaRPr>
          </a:p>
        </p:txBody>
      </p:sp>
      <p:sp>
        <p:nvSpPr>
          <p:cNvPr id="880" name="Google Shape;880;p84"/>
          <p:cNvSpPr/>
          <p:nvPr/>
        </p:nvSpPr>
        <p:spPr>
          <a:xfrm>
            <a:off x="7578475" y="1976442"/>
            <a:ext cx="4151700" cy="9582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881" name="Google Shape;881;p84"/>
          <p:cNvSpPr txBox="1"/>
          <p:nvPr/>
        </p:nvSpPr>
        <p:spPr>
          <a:xfrm>
            <a:off x="8231593" y="2006859"/>
            <a:ext cx="36240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WINDOW PASSWORD RECOVERY TOOL ULTIMATE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https://www.tenorshare.com</a:t>
            </a:r>
            <a:endParaRPr sz="1400" b="0" i="0" u="none" strike="noStrike" cap="none">
              <a:solidFill>
                <a:srgbClr val="000000"/>
              </a:solidFill>
              <a:latin typeface="Tahoma"/>
              <a:ea typeface="Tahoma"/>
              <a:cs typeface="Tahoma"/>
              <a:sym typeface="Tahoma"/>
            </a:endParaRPr>
          </a:p>
        </p:txBody>
      </p:sp>
      <p:sp>
        <p:nvSpPr>
          <p:cNvPr id="882" name="Google Shape;882;p84"/>
          <p:cNvSpPr/>
          <p:nvPr/>
        </p:nvSpPr>
        <p:spPr>
          <a:xfrm>
            <a:off x="7578475" y="3071217"/>
            <a:ext cx="4141800" cy="9033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883" name="Google Shape;883;p84"/>
          <p:cNvSpPr txBox="1"/>
          <p:nvPr/>
        </p:nvSpPr>
        <p:spPr>
          <a:xfrm>
            <a:off x="8231593" y="3090081"/>
            <a:ext cx="31935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Stellar Phoenix Password Recovery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https://www.stellarinfo.com</a:t>
            </a:r>
            <a:endParaRPr sz="1400" b="0" i="0" u="none" strike="noStrike" cap="none">
              <a:solidFill>
                <a:srgbClr val="000000"/>
              </a:solidFill>
              <a:latin typeface="Tahoma"/>
              <a:ea typeface="Tahoma"/>
              <a:cs typeface="Tahoma"/>
              <a:sym typeface="Tahoma"/>
            </a:endParaRPr>
          </a:p>
        </p:txBody>
      </p:sp>
      <p:sp>
        <p:nvSpPr>
          <p:cNvPr id="884" name="Google Shape;884;p84"/>
          <p:cNvSpPr/>
          <p:nvPr/>
        </p:nvSpPr>
        <p:spPr>
          <a:xfrm>
            <a:off x="7578475" y="4087285"/>
            <a:ext cx="4151700" cy="9336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885" name="Google Shape;885;p84"/>
          <p:cNvSpPr txBox="1"/>
          <p:nvPr/>
        </p:nvSpPr>
        <p:spPr>
          <a:xfrm>
            <a:off x="8231593" y="4087284"/>
            <a:ext cx="38082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b="1">
              <a:latin typeface="Tahoma"/>
              <a:ea typeface="Tahoma"/>
              <a:cs typeface="Tahoma"/>
              <a:sym typeface="Tahoma"/>
            </a:endParaRPr>
          </a:p>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Window Password Recovery Tool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https://windowpasswordrecovery.com</a:t>
            </a:r>
            <a:endParaRPr sz="1400" b="0" i="0" u="none" strike="noStrike" cap="none">
              <a:solidFill>
                <a:srgbClr val="000000"/>
              </a:solidFill>
              <a:latin typeface="Tahoma"/>
              <a:ea typeface="Tahoma"/>
              <a:cs typeface="Tahoma"/>
              <a:sym typeface="Tahoma"/>
            </a:endParaRPr>
          </a:p>
        </p:txBody>
      </p:sp>
      <p:sp>
        <p:nvSpPr>
          <p:cNvPr id="886" name="Google Shape;886;p84"/>
          <p:cNvSpPr/>
          <p:nvPr/>
        </p:nvSpPr>
        <p:spPr>
          <a:xfrm>
            <a:off x="7578475" y="5172889"/>
            <a:ext cx="4151700" cy="9336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887" name="Google Shape;887;p84"/>
          <p:cNvSpPr txBox="1"/>
          <p:nvPr/>
        </p:nvSpPr>
        <p:spPr>
          <a:xfrm>
            <a:off x="8266163" y="5324932"/>
            <a:ext cx="31935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PCUnlocker</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https://www.top-password.com</a:t>
            </a:r>
            <a:endParaRPr sz="1400" b="0" i="0" u="none" strike="noStrike" cap="none">
              <a:solidFill>
                <a:srgbClr val="000000"/>
              </a:solidFill>
              <a:latin typeface="Tahoma"/>
              <a:ea typeface="Tahoma"/>
              <a:cs typeface="Tahoma"/>
              <a:sym typeface="Tahoma"/>
            </a:endParaRPr>
          </a:p>
        </p:txBody>
      </p:sp>
      <p:pic>
        <p:nvPicPr>
          <p:cNvPr id="888" name="Google Shape;888;p84"/>
          <p:cNvPicPr preferRelativeResize="0"/>
          <p:nvPr/>
        </p:nvPicPr>
        <p:blipFill rotWithShape="1">
          <a:blip r:embed="rId3">
            <a:alphaModFix/>
          </a:blip>
          <a:srcRect/>
          <a:stretch/>
        </p:blipFill>
        <p:spPr>
          <a:xfrm flipH="1">
            <a:off x="7671064" y="4282915"/>
            <a:ext cx="560529" cy="575871"/>
          </a:xfrm>
          <a:prstGeom prst="rect">
            <a:avLst/>
          </a:prstGeom>
          <a:noFill/>
          <a:ln>
            <a:noFill/>
          </a:ln>
        </p:spPr>
      </p:pic>
      <p:pic>
        <p:nvPicPr>
          <p:cNvPr id="889" name="Google Shape;889;p84"/>
          <p:cNvPicPr preferRelativeResize="0"/>
          <p:nvPr/>
        </p:nvPicPr>
        <p:blipFill rotWithShape="1">
          <a:blip r:embed="rId4">
            <a:alphaModFix/>
          </a:blip>
          <a:srcRect/>
          <a:stretch/>
        </p:blipFill>
        <p:spPr>
          <a:xfrm>
            <a:off x="7676422" y="5304637"/>
            <a:ext cx="555171" cy="570367"/>
          </a:xfrm>
          <a:prstGeom prst="rect">
            <a:avLst/>
          </a:prstGeom>
          <a:noFill/>
          <a:ln>
            <a:noFill/>
          </a:ln>
        </p:spPr>
      </p:pic>
      <p:pic>
        <p:nvPicPr>
          <p:cNvPr id="890" name="Google Shape;890;p84"/>
          <p:cNvPicPr preferRelativeResize="0"/>
          <p:nvPr/>
        </p:nvPicPr>
        <p:blipFill rotWithShape="1">
          <a:blip r:embed="rId5">
            <a:alphaModFix/>
          </a:blip>
          <a:srcRect/>
          <a:stretch/>
        </p:blipFill>
        <p:spPr>
          <a:xfrm>
            <a:off x="7682180" y="3236788"/>
            <a:ext cx="549413" cy="564451"/>
          </a:xfrm>
          <a:prstGeom prst="rect">
            <a:avLst/>
          </a:prstGeom>
          <a:noFill/>
          <a:ln>
            <a:noFill/>
          </a:ln>
        </p:spPr>
      </p:pic>
      <p:pic>
        <p:nvPicPr>
          <p:cNvPr id="891" name="Google Shape;891;p84"/>
          <p:cNvPicPr preferRelativeResize="0"/>
          <p:nvPr/>
        </p:nvPicPr>
        <p:blipFill rotWithShape="1">
          <a:blip r:embed="rId6">
            <a:alphaModFix/>
          </a:blip>
          <a:srcRect/>
          <a:stretch/>
        </p:blipFill>
        <p:spPr>
          <a:xfrm>
            <a:off x="7629765" y="2153907"/>
            <a:ext cx="601828" cy="618301"/>
          </a:xfrm>
          <a:prstGeom prst="rect">
            <a:avLst/>
          </a:prstGeom>
          <a:noFill/>
          <a:ln>
            <a:noFill/>
          </a:ln>
        </p:spPr>
      </p:pic>
      <p:pic>
        <p:nvPicPr>
          <p:cNvPr id="892" name="Google Shape;892;p84"/>
          <p:cNvPicPr preferRelativeResize="0"/>
          <p:nvPr/>
        </p:nvPicPr>
        <p:blipFill rotWithShape="1">
          <a:blip r:embed="rId7">
            <a:alphaModFix/>
          </a:blip>
          <a:srcRect/>
          <a:stretch/>
        </p:blipFill>
        <p:spPr>
          <a:xfrm>
            <a:off x="7584602" y="1015631"/>
            <a:ext cx="646991" cy="664701"/>
          </a:xfrm>
          <a:prstGeom prst="rect">
            <a:avLst/>
          </a:prstGeom>
          <a:noFill/>
          <a:ln>
            <a:noFill/>
          </a:ln>
        </p:spPr>
      </p:pic>
      <p:pic>
        <p:nvPicPr>
          <p:cNvPr id="893" name="Google Shape;893;p84"/>
          <p:cNvPicPr preferRelativeResize="0"/>
          <p:nvPr/>
        </p:nvPicPr>
        <p:blipFill rotWithShape="1">
          <a:blip r:embed="rId8">
            <a:alphaModFix/>
          </a:blip>
          <a:srcRect/>
          <a:stretch/>
        </p:blipFill>
        <p:spPr>
          <a:xfrm>
            <a:off x="763712" y="2099399"/>
            <a:ext cx="6155925" cy="4413925"/>
          </a:xfrm>
          <a:prstGeom prst="rect">
            <a:avLst/>
          </a:prstGeom>
          <a:noFill/>
          <a:ln>
            <a:noFill/>
          </a:ln>
        </p:spPr>
      </p:pic>
      <p:sp>
        <p:nvSpPr>
          <p:cNvPr id="894" name="Google Shape;894;p84"/>
          <p:cNvSpPr/>
          <p:nvPr/>
        </p:nvSpPr>
        <p:spPr>
          <a:xfrm>
            <a:off x="4085598" y="6361390"/>
            <a:ext cx="292650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https://www.elcomsoft.com/</a:t>
            </a:r>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85"/>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sz="3200">
                <a:latin typeface="Arial"/>
                <a:ea typeface="Arial"/>
                <a:cs typeface="Arial"/>
                <a:sym typeface="Arial"/>
              </a:rPr>
              <a:t>Cơ chế xác thực của Microsoft</a:t>
            </a:r>
            <a:endParaRPr sz="3200">
              <a:latin typeface="Arial"/>
              <a:ea typeface="Arial"/>
              <a:cs typeface="Arial"/>
              <a:sym typeface="Arial"/>
            </a:endParaRPr>
          </a:p>
        </p:txBody>
      </p:sp>
      <p:sp>
        <p:nvSpPr>
          <p:cNvPr id="901" name="Google Shape;901;p8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23</a:t>
            </a:fld>
            <a:endParaRPr/>
          </a:p>
        </p:txBody>
      </p:sp>
      <p:sp>
        <p:nvSpPr>
          <p:cNvPr id="902" name="Google Shape;902;p85"/>
          <p:cNvSpPr/>
          <p:nvPr/>
        </p:nvSpPr>
        <p:spPr>
          <a:xfrm>
            <a:off x="457200" y="990600"/>
            <a:ext cx="7467600" cy="1600200"/>
          </a:xfrm>
          <a:prstGeom prst="rect">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accent1"/>
                </a:solidFill>
                <a:latin typeface="Tahoma"/>
                <a:ea typeface="Tahoma"/>
                <a:cs typeface="Tahoma"/>
                <a:sym typeface="Tahoma"/>
              </a:rPr>
              <a:t>Security Account Manager (SAM) Database</a:t>
            </a:r>
            <a:endParaRPr sz="1800" b="1" i="0" u="none" strike="noStrike" cap="none">
              <a:solidFill>
                <a:schemeClr val="accent1"/>
              </a:solidFill>
              <a:latin typeface="Tahoma"/>
              <a:ea typeface="Tahoma"/>
              <a:cs typeface="Tahoma"/>
              <a:sym typeface="Tahoma"/>
            </a:endParaRPr>
          </a:p>
          <a:p>
            <a:pPr marL="0" marR="0" lvl="0" indent="0" algn="ctr" rtl="0">
              <a:lnSpc>
                <a:spcPct val="100000"/>
              </a:lnSpc>
              <a:spcBef>
                <a:spcPts val="0"/>
              </a:spcBef>
              <a:spcAft>
                <a:spcPts val="0"/>
              </a:spcAft>
              <a:buNone/>
            </a:pPr>
            <a:endParaRPr sz="1800" b="1">
              <a:solidFill>
                <a:schemeClr val="accent1"/>
              </a:solidFill>
              <a:latin typeface="Tahoma"/>
              <a:ea typeface="Tahoma"/>
              <a:cs typeface="Tahoma"/>
              <a:sym typeface="Tahoma"/>
            </a:endParaRPr>
          </a:p>
          <a:p>
            <a:pPr marL="0" marR="0" lvl="0" indent="0" algn="l" rtl="0">
              <a:lnSpc>
                <a:spcPct val="100000"/>
              </a:lnSpc>
              <a:spcBef>
                <a:spcPts val="0"/>
              </a:spcBef>
              <a:spcAft>
                <a:spcPts val="0"/>
              </a:spcAft>
              <a:buNone/>
            </a:pPr>
            <a:r>
              <a:rPr lang="en-US" sz="1900" b="0" i="0" u="none" strike="noStrike" cap="none">
                <a:solidFill>
                  <a:schemeClr val="dk1"/>
                </a:solidFill>
                <a:latin typeface="Tahoma"/>
                <a:ea typeface="Tahoma"/>
                <a:cs typeface="Tahoma"/>
                <a:sym typeface="Tahoma"/>
              </a:rPr>
              <a:t>Window lưu trữ mật khẩu người dùng tại cơ sở dữ liệu SAM, hoặc </a:t>
            </a:r>
            <a:r>
              <a:rPr lang="en-US" sz="1900" b="0" i="0" u="none" strike="noStrike" cap="none">
                <a:solidFill>
                  <a:srgbClr val="FF0000"/>
                </a:solidFill>
                <a:latin typeface="Tahoma"/>
                <a:ea typeface="Tahoma"/>
                <a:cs typeface="Tahoma"/>
                <a:sym typeface="Tahoma"/>
              </a:rPr>
              <a:t>cơ sở dữ liệu Active Directory</a:t>
            </a:r>
            <a:r>
              <a:rPr lang="en-US" sz="1900" b="0" i="0" u="none" strike="noStrike" cap="none">
                <a:solidFill>
                  <a:schemeClr val="dk1"/>
                </a:solidFill>
                <a:latin typeface="Tahoma"/>
                <a:ea typeface="Tahoma"/>
                <a:cs typeface="Tahoma"/>
                <a:sym typeface="Tahoma"/>
              </a:rPr>
              <a:t> trên domain. Mật khẩu không bao giờ lưu ở dạng rõ, mật khẩu được băm và lưu ở trên cơ sở dữ liệu SAM</a:t>
            </a:r>
            <a:endParaRPr sz="1900" b="0" i="0" u="none" strike="noStrike" cap="none">
              <a:solidFill>
                <a:schemeClr val="dk1"/>
              </a:solidFill>
              <a:latin typeface="Tahoma"/>
              <a:ea typeface="Tahoma"/>
              <a:cs typeface="Tahoma"/>
              <a:sym typeface="Tahoma"/>
            </a:endParaRPr>
          </a:p>
        </p:txBody>
      </p:sp>
      <p:sp>
        <p:nvSpPr>
          <p:cNvPr id="903" name="Google Shape;903;p85"/>
          <p:cNvSpPr/>
          <p:nvPr/>
        </p:nvSpPr>
        <p:spPr>
          <a:xfrm>
            <a:off x="457200" y="2743200"/>
            <a:ext cx="7467600" cy="1600200"/>
          </a:xfrm>
          <a:prstGeom prst="rect">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accent1"/>
                </a:solidFill>
                <a:latin typeface="Tahoma"/>
                <a:ea typeface="Tahoma"/>
                <a:cs typeface="Tahoma"/>
                <a:sym typeface="Tahoma"/>
              </a:rPr>
              <a:t>Cơ chế xác thực NTLM</a:t>
            </a:r>
            <a:endParaRPr sz="1800" b="1" i="0" u="none" strike="noStrike" cap="none">
              <a:solidFill>
                <a:schemeClr val="accent1"/>
              </a:solidFill>
              <a:latin typeface="Tahoma"/>
              <a:ea typeface="Tahoma"/>
              <a:cs typeface="Tahoma"/>
              <a:sym typeface="Tahoma"/>
            </a:endParaRPr>
          </a:p>
          <a:p>
            <a:pPr marL="0" marR="0" lvl="0" indent="0" algn="ctr" rtl="0">
              <a:lnSpc>
                <a:spcPct val="100000"/>
              </a:lnSpc>
              <a:spcBef>
                <a:spcPts val="0"/>
              </a:spcBef>
              <a:spcAft>
                <a:spcPts val="0"/>
              </a:spcAft>
              <a:buNone/>
            </a:pPr>
            <a:endParaRPr sz="1800" b="1">
              <a:solidFill>
                <a:schemeClr val="accent1"/>
              </a:solidFill>
              <a:latin typeface="Tahoma"/>
              <a:ea typeface="Tahoma"/>
              <a:cs typeface="Tahoma"/>
              <a:sym typeface="Tahoma"/>
            </a:endParaRPr>
          </a:p>
          <a:p>
            <a:pPr marL="0" marR="0" lvl="0" indent="0" algn="l" rtl="0">
              <a:lnSpc>
                <a:spcPct val="100000"/>
              </a:lnSpc>
              <a:spcBef>
                <a:spcPts val="0"/>
              </a:spcBef>
              <a:spcAft>
                <a:spcPts val="0"/>
              </a:spcAft>
              <a:buNone/>
            </a:pPr>
            <a:r>
              <a:rPr lang="en-US" sz="1900" b="0" i="0" u="none" strike="noStrike" cap="none">
                <a:solidFill>
                  <a:schemeClr val="dk1"/>
                </a:solidFill>
                <a:latin typeface="Tahoma"/>
                <a:ea typeface="Tahoma"/>
                <a:cs typeface="Tahoma"/>
                <a:sym typeface="Tahoma"/>
              </a:rPr>
              <a:t>Phương thức xác thực NTLM gồm hai loại là: </a:t>
            </a:r>
            <a:r>
              <a:rPr lang="en-US" sz="1900" b="0" i="0" u="none" strike="noStrike" cap="none">
                <a:solidFill>
                  <a:srgbClr val="FF0000"/>
                </a:solidFill>
                <a:latin typeface="Tahoma"/>
                <a:ea typeface="Tahoma"/>
                <a:cs typeface="Tahoma"/>
                <a:sym typeface="Tahoma"/>
              </a:rPr>
              <a:t>Phương thức xác thực NTLM</a:t>
            </a:r>
            <a:r>
              <a:rPr lang="en-US" sz="1900" b="0" i="0" u="none" strike="noStrike" cap="none">
                <a:solidFill>
                  <a:schemeClr val="dk1"/>
                </a:solidFill>
                <a:latin typeface="Tahoma"/>
                <a:ea typeface="Tahoma"/>
                <a:cs typeface="Tahoma"/>
                <a:sym typeface="Tahoma"/>
              </a:rPr>
              <a:t> và </a:t>
            </a:r>
            <a:r>
              <a:rPr lang="en-US" sz="1900" b="0" i="0" u="none" strike="noStrike" cap="none">
                <a:solidFill>
                  <a:srgbClr val="FF0000"/>
                </a:solidFill>
                <a:latin typeface="Tahoma"/>
                <a:ea typeface="Tahoma"/>
                <a:cs typeface="Tahoma"/>
                <a:sym typeface="Tahoma"/>
              </a:rPr>
              <a:t>phương thức xác thực LM</a:t>
            </a:r>
            <a:endParaRPr sz="1900" b="0" i="0" u="none" strike="noStrike" cap="none">
              <a:solidFill>
                <a:srgbClr val="FF0000"/>
              </a:solidFill>
              <a:latin typeface="Tahoma"/>
              <a:ea typeface="Tahoma"/>
              <a:cs typeface="Tahoma"/>
              <a:sym typeface="Tahoma"/>
            </a:endParaRPr>
          </a:p>
        </p:txBody>
      </p:sp>
      <p:sp>
        <p:nvSpPr>
          <p:cNvPr id="904" name="Google Shape;904;p85"/>
          <p:cNvSpPr/>
          <p:nvPr/>
        </p:nvSpPr>
        <p:spPr>
          <a:xfrm>
            <a:off x="465056" y="4495800"/>
            <a:ext cx="7467600" cy="1600200"/>
          </a:xfrm>
          <a:prstGeom prst="rect">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accent1"/>
                </a:solidFill>
                <a:latin typeface="Tahoma"/>
                <a:ea typeface="Tahoma"/>
                <a:cs typeface="Tahoma"/>
                <a:sym typeface="Tahoma"/>
              </a:rPr>
              <a:t>Cơ chế xác thực Kerberos</a:t>
            </a:r>
            <a:endParaRPr sz="1800"/>
          </a:p>
          <a:p>
            <a:pPr marL="285750" marR="0" lvl="0" indent="-19685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r>
              <a:rPr lang="en-US" sz="1900" b="0" i="0" u="none" strike="noStrike" cap="none">
                <a:solidFill>
                  <a:schemeClr val="dk1"/>
                </a:solidFill>
                <a:latin typeface="Tahoma"/>
                <a:ea typeface="Tahoma"/>
                <a:cs typeface="Tahoma"/>
                <a:sym typeface="Tahoma"/>
              </a:rPr>
              <a:t>Microsoft đã cập nhật phương thức xác thực mặc định sang Kerberos. Kerberos cung cấp phương thức xác thực mạnh mẽ hơn cho ứng dụng client/server hơn NTLM</a:t>
            </a:r>
            <a:endParaRPr sz="1900" b="0" i="0" u="none" strike="noStrike" cap="none">
              <a:solidFill>
                <a:schemeClr val="dk1"/>
              </a:solidFill>
              <a:latin typeface="Tahoma"/>
              <a:ea typeface="Tahoma"/>
              <a:cs typeface="Tahoma"/>
              <a:sym typeface="Tahoma"/>
            </a:endParaRPr>
          </a:p>
        </p:txBody>
      </p:sp>
      <p:pic>
        <p:nvPicPr>
          <p:cNvPr id="905" name="Google Shape;905;p85"/>
          <p:cNvPicPr preferRelativeResize="0"/>
          <p:nvPr/>
        </p:nvPicPr>
        <p:blipFill rotWithShape="1">
          <a:blip r:embed="rId3">
            <a:alphaModFix/>
          </a:blip>
          <a:srcRect/>
          <a:stretch/>
        </p:blipFill>
        <p:spPr>
          <a:xfrm>
            <a:off x="8001000" y="990600"/>
            <a:ext cx="4062484" cy="3581400"/>
          </a:xfrm>
          <a:prstGeom prst="rect">
            <a:avLst/>
          </a:prstGeom>
          <a:noFill/>
          <a:ln>
            <a:noFill/>
          </a:ln>
        </p:spPr>
      </p:pic>
      <p:pic>
        <p:nvPicPr>
          <p:cNvPr id="906" name="Google Shape;906;p85"/>
          <p:cNvPicPr preferRelativeResize="0"/>
          <p:nvPr/>
        </p:nvPicPr>
        <p:blipFill rotWithShape="1">
          <a:blip r:embed="rId4">
            <a:alphaModFix/>
          </a:blip>
          <a:srcRect/>
          <a:stretch/>
        </p:blipFill>
        <p:spPr>
          <a:xfrm>
            <a:off x="8382000" y="4572000"/>
            <a:ext cx="3090345" cy="16893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8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24</a:t>
            </a:fld>
            <a:endParaRPr/>
          </a:p>
        </p:txBody>
      </p:sp>
      <p:sp>
        <p:nvSpPr>
          <p:cNvPr id="913" name="Google Shape;913;p8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sz="3700">
                <a:latin typeface="Arial"/>
                <a:ea typeface="Arial"/>
                <a:cs typeface="Arial"/>
                <a:sym typeface="Arial"/>
              </a:rPr>
              <a:t>Cách mã băm mật khẩu được lưu trong Window SAM</a:t>
            </a:r>
            <a:endParaRPr sz="3700">
              <a:latin typeface="Arial"/>
              <a:ea typeface="Arial"/>
              <a:cs typeface="Arial"/>
              <a:sym typeface="Arial"/>
            </a:endParaRPr>
          </a:p>
        </p:txBody>
      </p:sp>
      <p:sp>
        <p:nvSpPr>
          <p:cNvPr id="914" name="Google Shape;914;p86"/>
          <p:cNvSpPr/>
          <p:nvPr/>
        </p:nvSpPr>
        <p:spPr>
          <a:xfrm>
            <a:off x="762000" y="914400"/>
            <a:ext cx="10363200" cy="1447800"/>
          </a:xfrm>
          <a:prstGeom prst="rect">
            <a:avLst/>
          </a:prstGeom>
          <a:noFill/>
          <a:ln w="25400" cap="flat" cmpd="sng">
            <a:solidFill>
              <a:schemeClr val="lt1"/>
            </a:solidFill>
            <a:prstDash val="solid"/>
            <a:round/>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915" name="Google Shape;915;p86"/>
          <p:cNvPicPr preferRelativeResize="0"/>
          <p:nvPr/>
        </p:nvPicPr>
        <p:blipFill rotWithShape="1">
          <a:blip r:embed="rId3">
            <a:alphaModFix/>
          </a:blip>
          <a:srcRect/>
          <a:stretch/>
        </p:blipFill>
        <p:spPr>
          <a:xfrm>
            <a:off x="1066800" y="1066799"/>
            <a:ext cx="914095" cy="914095"/>
          </a:xfrm>
          <a:prstGeom prst="rect">
            <a:avLst/>
          </a:prstGeom>
          <a:noFill/>
          <a:ln>
            <a:noFill/>
          </a:ln>
        </p:spPr>
      </p:pic>
      <p:pic>
        <p:nvPicPr>
          <p:cNvPr id="916" name="Google Shape;916;p86"/>
          <p:cNvPicPr preferRelativeResize="0"/>
          <p:nvPr/>
        </p:nvPicPr>
        <p:blipFill rotWithShape="1">
          <a:blip r:embed="rId4">
            <a:alphaModFix/>
          </a:blip>
          <a:srcRect/>
          <a:stretch/>
        </p:blipFill>
        <p:spPr>
          <a:xfrm>
            <a:off x="6248400" y="920139"/>
            <a:ext cx="762000" cy="762000"/>
          </a:xfrm>
          <a:prstGeom prst="rect">
            <a:avLst/>
          </a:prstGeom>
          <a:noFill/>
          <a:ln>
            <a:noFill/>
          </a:ln>
        </p:spPr>
      </p:pic>
      <p:pic>
        <p:nvPicPr>
          <p:cNvPr id="917" name="Google Shape;917;p86"/>
          <p:cNvPicPr preferRelativeResize="0"/>
          <p:nvPr/>
        </p:nvPicPr>
        <p:blipFill rotWithShape="1">
          <a:blip r:embed="rId4">
            <a:alphaModFix/>
          </a:blip>
          <a:srcRect/>
          <a:stretch/>
        </p:blipFill>
        <p:spPr>
          <a:xfrm>
            <a:off x="5867400" y="1523847"/>
            <a:ext cx="762000" cy="762000"/>
          </a:xfrm>
          <a:prstGeom prst="rect">
            <a:avLst/>
          </a:prstGeom>
          <a:noFill/>
          <a:ln>
            <a:noFill/>
          </a:ln>
        </p:spPr>
      </p:pic>
      <p:sp>
        <p:nvSpPr>
          <p:cNvPr id="918" name="Google Shape;918;p86"/>
          <p:cNvSpPr/>
          <p:nvPr/>
        </p:nvSpPr>
        <p:spPr>
          <a:xfrm>
            <a:off x="2037588" y="1388639"/>
            <a:ext cx="705612" cy="484632"/>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9" name="Google Shape;919;p86"/>
          <p:cNvSpPr txBox="1"/>
          <p:nvPr/>
        </p:nvSpPr>
        <p:spPr>
          <a:xfrm>
            <a:off x="2806963" y="1438245"/>
            <a:ext cx="19050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onsolas"/>
                <a:ea typeface="Consolas"/>
                <a:cs typeface="Consolas"/>
                <a:sym typeface="Consolas"/>
              </a:rPr>
              <a:t>Shiela/test</a:t>
            </a:r>
            <a:endParaRPr sz="2000" b="0" i="0" u="none" strike="noStrike" cap="none">
              <a:solidFill>
                <a:srgbClr val="000000"/>
              </a:solidFill>
              <a:latin typeface="Consolas"/>
              <a:ea typeface="Consolas"/>
              <a:cs typeface="Consolas"/>
              <a:sym typeface="Consolas"/>
            </a:endParaRPr>
          </a:p>
        </p:txBody>
      </p:sp>
      <p:sp>
        <p:nvSpPr>
          <p:cNvPr id="920" name="Google Shape;920;p86"/>
          <p:cNvSpPr/>
          <p:nvPr/>
        </p:nvSpPr>
        <p:spPr>
          <a:xfrm>
            <a:off x="4793794" y="1388639"/>
            <a:ext cx="705612" cy="484632"/>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1" name="Google Shape;921;p86"/>
          <p:cNvSpPr txBox="1"/>
          <p:nvPr/>
        </p:nvSpPr>
        <p:spPr>
          <a:xfrm>
            <a:off x="6972300" y="1438245"/>
            <a:ext cx="41529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Shiela:1005:NO PASSWORD***********</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****:0CB6948805F2A8280797B89537:::</a:t>
            </a:r>
            <a:endParaRPr sz="1600" b="0" i="0" u="none" strike="noStrike" cap="none">
              <a:solidFill>
                <a:srgbClr val="000000"/>
              </a:solidFill>
              <a:latin typeface="Consolas"/>
              <a:ea typeface="Consolas"/>
              <a:cs typeface="Consolas"/>
              <a:sym typeface="Consolas"/>
            </a:endParaRPr>
          </a:p>
        </p:txBody>
      </p:sp>
      <p:sp>
        <p:nvSpPr>
          <p:cNvPr id="922" name="Google Shape;922;p86"/>
          <p:cNvSpPr txBox="1"/>
          <p:nvPr/>
        </p:nvSpPr>
        <p:spPr>
          <a:xfrm>
            <a:off x="7162800" y="1066799"/>
            <a:ext cx="4267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Tahoma"/>
                <a:ea typeface="Tahoma"/>
                <a:cs typeface="Tahoma"/>
                <a:sym typeface="Tahoma"/>
              </a:rPr>
              <a:t>Mật khẩu băm dùng LM/NTLM</a:t>
            </a:r>
            <a:endParaRPr sz="1400" b="0" i="0" u="none" strike="noStrike" cap="none">
              <a:solidFill>
                <a:srgbClr val="FF0000"/>
              </a:solidFill>
              <a:latin typeface="Tahoma"/>
              <a:ea typeface="Tahoma"/>
              <a:cs typeface="Tahoma"/>
              <a:sym typeface="Tahoma"/>
            </a:endParaRPr>
          </a:p>
        </p:txBody>
      </p:sp>
      <p:sp>
        <p:nvSpPr>
          <p:cNvPr id="923" name="Google Shape;923;p86"/>
          <p:cNvSpPr/>
          <p:nvPr/>
        </p:nvSpPr>
        <p:spPr>
          <a:xfrm>
            <a:off x="769856" y="2491790"/>
            <a:ext cx="10363200" cy="3375610"/>
          </a:xfrm>
          <a:prstGeom prst="rect">
            <a:avLst/>
          </a:prstGeom>
          <a:gradFill>
            <a:gsLst>
              <a:gs pos="0">
                <a:srgbClr val="284971"/>
              </a:gs>
              <a:gs pos="50000">
                <a:srgbClr val="3B6AA4"/>
              </a:gs>
              <a:gs pos="100000">
                <a:srgbClr val="4680C5"/>
              </a:gs>
            </a:gsLst>
            <a:lin ang="108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24" name="Google Shape;924;p86"/>
          <p:cNvSpPr/>
          <p:nvPr/>
        </p:nvSpPr>
        <p:spPr>
          <a:xfrm>
            <a:off x="838200" y="2983873"/>
            <a:ext cx="10210800" cy="2825571"/>
          </a:xfrm>
          <a:prstGeom prst="rect">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25" name="Google Shape;925;p86"/>
          <p:cNvSpPr txBox="1"/>
          <p:nvPr/>
        </p:nvSpPr>
        <p:spPr>
          <a:xfrm>
            <a:off x="838200" y="2514599"/>
            <a:ext cx="1752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File SAM đặt tại</a:t>
            </a:r>
            <a:endParaRPr sz="1400" b="0" i="0" u="none" strike="noStrike" cap="none">
              <a:solidFill>
                <a:srgbClr val="000000"/>
              </a:solidFill>
              <a:latin typeface="Arial"/>
              <a:ea typeface="Arial"/>
              <a:cs typeface="Arial"/>
              <a:sym typeface="Arial"/>
            </a:endParaRPr>
          </a:p>
        </p:txBody>
      </p:sp>
      <p:sp>
        <p:nvSpPr>
          <p:cNvPr id="926" name="Google Shape;926;p86"/>
          <p:cNvSpPr/>
          <p:nvPr/>
        </p:nvSpPr>
        <p:spPr>
          <a:xfrm>
            <a:off x="2467466" y="2482718"/>
            <a:ext cx="8686800" cy="480674"/>
          </a:xfrm>
          <a:prstGeom prst="rect">
            <a:avLst/>
          </a:prstGeom>
          <a:gradFill>
            <a:gsLst>
              <a:gs pos="0">
                <a:srgbClr val="BFBFBF"/>
              </a:gs>
              <a:gs pos="52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7" name="Google Shape;927;p86"/>
          <p:cNvSpPr/>
          <p:nvPr/>
        </p:nvSpPr>
        <p:spPr>
          <a:xfrm>
            <a:off x="10613794" y="2471308"/>
            <a:ext cx="529867" cy="479224"/>
          </a:xfrm>
          <a:prstGeom prst="mathMultiply">
            <a:avLst>
              <a:gd name="adj1" fmla="val 2352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8" name="Google Shape;928;p86"/>
          <p:cNvSpPr/>
          <p:nvPr/>
        </p:nvSpPr>
        <p:spPr>
          <a:xfrm>
            <a:off x="10173877" y="2541126"/>
            <a:ext cx="381000" cy="376796"/>
          </a:xfrm>
          <a:prstGeom prst="frame">
            <a:avLst>
              <a:gd name="adj1" fmla="val 125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29" name="Google Shape;929;p86"/>
          <p:cNvSpPr/>
          <p:nvPr/>
        </p:nvSpPr>
        <p:spPr>
          <a:xfrm>
            <a:off x="9554062" y="2777338"/>
            <a:ext cx="457200" cy="13033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0" name="Google Shape;930;p86"/>
          <p:cNvSpPr txBox="1"/>
          <p:nvPr/>
        </p:nvSpPr>
        <p:spPr>
          <a:xfrm>
            <a:off x="2548815" y="2532392"/>
            <a:ext cx="4800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Consolas"/>
                <a:ea typeface="Consolas"/>
                <a:cs typeface="Consolas"/>
                <a:sym typeface="Consolas"/>
              </a:rPr>
              <a:t>C:\windows\system32\config\SAM</a:t>
            </a:r>
            <a:endParaRPr sz="1400" b="1" i="0" u="none" strike="noStrike" cap="none">
              <a:solidFill>
                <a:schemeClr val="lt1"/>
              </a:solidFill>
              <a:latin typeface="Consolas"/>
              <a:ea typeface="Consolas"/>
              <a:cs typeface="Consolas"/>
              <a:sym typeface="Consolas"/>
            </a:endParaRPr>
          </a:p>
        </p:txBody>
      </p:sp>
      <p:sp>
        <p:nvSpPr>
          <p:cNvPr id="931" name="Google Shape;931;p86"/>
          <p:cNvSpPr txBox="1"/>
          <p:nvPr/>
        </p:nvSpPr>
        <p:spPr>
          <a:xfrm>
            <a:off x="970172" y="3224121"/>
            <a:ext cx="9926400" cy="2578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900" i="0" u="none" strike="noStrike" cap="none" dirty="0">
                <a:solidFill>
                  <a:srgbClr val="000000"/>
                </a:solidFill>
                <a:latin typeface="Calibri"/>
                <a:ea typeface="Calibri"/>
                <a:cs typeface="Calibri"/>
                <a:sym typeface="Calibri"/>
              </a:rPr>
              <a:t>Administrator:500:NO PASSWORD*****************:0CB6948805F2A8280797B895375:::</a:t>
            </a:r>
            <a:endParaRPr sz="1900" dirty="0">
              <a:latin typeface="Calibri"/>
              <a:ea typeface="Calibri"/>
              <a:cs typeface="Calibri"/>
              <a:sym typeface="Calibri"/>
            </a:endParaRPr>
          </a:p>
          <a:p>
            <a:pPr marL="0" marR="0" lvl="0" indent="0" algn="l" rtl="0">
              <a:lnSpc>
                <a:spcPct val="150000"/>
              </a:lnSpc>
              <a:spcBef>
                <a:spcPts val="0"/>
              </a:spcBef>
              <a:spcAft>
                <a:spcPts val="0"/>
              </a:spcAft>
              <a:buNone/>
            </a:pPr>
            <a:r>
              <a:rPr lang="en-US" sz="1900" i="0" u="none" strike="noStrike" cap="none" dirty="0">
                <a:solidFill>
                  <a:srgbClr val="000000"/>
                </a:solidFill>
                <a:latin typeface="Calibri"/>
                <a:ea typeface="Calibri"/>
                <a:cs typeface="Calibri"/>
                <a:sym typeface="Calibri"/>
              </a:rPr>
              <a:t>Guest:501:NO PASSWORD**********************:NO PASSWORD*******************:::</a:t>
            </a:r>
            <a:endParaRPr sz="1900" dirty="0">
              <a:latin typeface="Calibri"/>
              <a:ea typeface="Calibri"/>
              <a:cs typeface="Calibri"/>
              <a:sym typeface="Calibri"/>
            </a:endParaRPr>
          </a:p>
          <a:p>
            <a:pPr marL="0" marR="0" lvl="0" indent="0" algn="l" rtl="0">
              <a:lnSpc>
                <a:spcPct val="150000"/>
              </a:lnSpc>
              <a:spcBef>
                <a:spcPts val="0"/>
              </a:spcBef>
              <a:spcAft>
                <a:spcPts val="0"/>
              </a:spcAft>
              <a:buNone/>
            </a:pPr>
            <a:r>
              <a:rPr lang="en-US" sz="1900" i="0" u="none" strike="noStrike" cap="none" dirty="0">
                <a:solidFill>
                  <a:srgbClr val="000000"/>
                </a:solidFill>
                <a:latin typeface="Calibri"/>
                <a:ea typeface="Calibri"/>
                <a:cs typeface="Calibri"/>
                <a:sym typeface="Calibri"/>
              </a:rPr>
              <a:t>Admin:1001:NO PASSWORD********************:9da861ca710dd37a637fee71047990a:::</a:t>
            </a:r>
            <a:endParaRPr sz="1900" dirty="0">
              <a:latin typeface="Calibri"/>
              <a:ea typeface="Calibri"/>
              <a:cs typeface="Calibri"/>
              <a:sym typeface="Calibri"/>
            </a:endParaRPr>
          </a:p>
          <a:p>
            <a:pPr marL="0" marR="0" lvl="0" indent="0" algn="l" rtl="0">
              <a:lnSpc>
                <a:spcPct val="150000"/>
              </a:lnSpc>
              <a:spcBef>
                <a:spcPts val="0"/>
              </a:spcBef>
              <a:spcAft>
                <a:spcPts val="0"/>
              </a:spcAft>
              <a:buNone/>
            </a:pPr>
            <a:r>
              <a:rPr lang="en-US" sz="1900" i="0" u="none" strike="noStrike" cap="none" dirty="0">
                <a:solidFill>
                  <a:srgbClr val="000000"/>
                </a:solidFill>
                <a:latin typeface="Calibri"/>
                <a:ea typeface="Calibri"/>
                <a:cs typeface="Calibri"/>
                <a:sym typeface="Calibri"/>
              </a:rPr>
              <a:t>Martin:1002:NO PASSWORD********************:af2c9cdd787c8a354109cad6b9233:::</a:t>
            </a:r>
            <a:endParaRPr sz="1900" dirty="0">
              <a:latin typeface="Calibri"/>
              <a:ea typeface="Calibri"/>
              <a:cs typeface="Calibri"/>
              <a:sym typeface="Calibri"/>
            </a:endParaRPr>
          </a:p>
          <a:p>
            <a:pPr marL="0" marR="0" lvl="0" indent="0" algn="l" rtl="0">
              <a:lnSpc>
                <a:spcPct val="150000"/>
              </a:lnSpc>
              <a:spcBef>
                <a:spcPts val="0"/>
              </a:spcBef>
              <a:spcAft>
                <a:spcPts val="0"/>
              </a:spcAft>
              <a:buNone/>
            </a:pPr>
            <a:r>
              <a:rPr lang="en-US" sz="1900" i="0" u="none" strike="noStrike" cap="none" dirty="0">
                <a:solidFill>
                  <a:srgbClr val="000000"/>
                </a:solidFill>
                <a:latin typeface="Calibri"/>
                <a:ea typeface="Calibri"/>
                <a:cs typeface="Calibri"/>
                <a:sym typeface="Calibri"/>
              </a:rPr>
              <a:t>Juggyboy:1003:NO PASSWORD*******************:abcc9cdd787c8a354109cad6b9293:::</a:t>
            </a:r>
            <a:endParaRPr sz="1900" dirty="0">
              <a:latin typeface="Calibri"/>
              <a:ea typeface="Calibri"/>
              <a:cs typeface="Calibri"/>
              <a:sym typeface="Calibri"/>
            </a:endParaRPr>
          </a:p>
          <a:p>
            <a:pPr marL="0" marR="0" lvl="0" indent="0" algn="l" rtl="0">
              <a:lnSpc>
                <a:spcPct val="150000"/>
              </a:lnSpc>
              <a:spcBef>
                <a:spcPts val="0"/>
              </a:spcBef>
              <a:spcAft>
                <a:spcPts val="0"/>
              </a:spcAft>
              <a:buNone/>
            </a:pPr>
            <a:r>
              <a:rPr lang="en-US" sz="1900" i="0" u="none" strike="noStrike" cap="none" dirty="0">
                <a:solidFill>
                  <a:srgbClr val="000000"/>
                </a:solidFill>
                <a:latin typeface="Calibri"/>
                <a:ea typeface="Calibri"/>
                <a:cs typeface="Calibri"/>
                <a:sym typeface="Calibri"/>
              </a:rPr>
              <a:t>Shiela:1004:NO PASSWORD********************:bfe2c9cdd787c8a354109cad6b9293:::</a:t>
            </a:r>
            <a:endParaRPr sz="1900" dirty="0">
              <a:latin typeface="Calibri"/>
              <a:ea typeface="Calibri"/>
              <a:cs typeface="Calibri"/>
              <a:sym typeface="Calibri"/>
            </a:endParaRPr>
          </a:p>
        </p:txBody>
      </p:sp>
      <p:sp>
        <p:nvSpPr>
          <p:cNvPr id="932" name="Google Shape;932;p86"/>
          <p:cNvSpPr/>
          <p:nvPr/>
        </p:nvSpPr>
        <p:spPr>
          <a:xfrm>
            <a:off x="1056800" y="5493526"/>
            <a:ext cx="570300" cy="293700"/>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3" name="Google Shape;933;p86"/>
          <p:cNvSpPr/>
          <p:nvPr/>
        </p:nvSpPr>
        <p:spPr>
          <a:xfrm>
            <a:off x="1652075" y="5483557"/>
            <a:ext cx="570300" cy="293700"/>
          </a:xfrm>
          <a:prstGeom prst="rect">
            <a:avLst/>
          </a:prstGeom>
          <a:noFill/>
          <a:ln w="25400" cap="flat" cmpd="sng">
            <a:solidFill>
              <a:srgbClr val="5F497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4" name="Google Shape;934;p86"/>
          <p:cNvSpPr/>
          <p:nvPr/>
        </p:nvSpPr>
        <p:spPr>
          <a:xfrm>
            <a:off x="2247350" y="5483557"/>
            <a:ext cx="3963000" cy="293700"/>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5" name="Google Shape;935;p86"/>
          <p:cNvSpPr/>
          <p:nvPr/>
        </p:nvSpPr>
        <p:spPr>
          <a:xfrm>
            <a:off x="6240246" y="5485132"/>
            <a:ext cx="4152900" cy="2937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36" name="Google Shape;936;p86"/>
          <p:cNvCxnSpPr/>
          <p:nvPr/>
        </p:nvCxnSpPr>
        <p:spPr>
          <a:xfrm>
            <a:off x="1447800" y="5740924"/>
            <a:ext cx="0" cy="381000"/>
          </a:xfrm>
          <a:prstGeom prst="straightConnector1">
            <a:avLst/>
          </a:prstGeom>
          <a:noFill/>
          <a:ln w="25400" cap="flat" cmpd="sng">
            <a:solidFill>
              <a:schemeClr val="accent6"/>
            </a:solidFill>
            <a:prstDash val="dash"/>
            <a:round/>
            <a:headEnd type="none" w="sm" len="sm"/>
            <a:tailEnd type="triangle" w="med" len="med"/>
          </a:ln>
        </p:spPr>
      </p:cxnSp>
      <p:cxnSp>
        <p:nvCxnSpPr>
          <p:cNvPr id="937" name="Google Shape;937;p86"/>
          <p:cNvCxnSpPr/>
          <p:nvPr/>
        </p:nvCxnSpPr>
        <p:spPr>
          <a:xfrm>
            <a:off x="2209800" y="5720189"/>
            <a:ext cx="0" cy="381000"/>
          </a:xfrm>
          <a:prstGeom prst="straightConnector1">
            <a:avLst/>
          </a:prstGeom>
          <a:noFill/>
          <a:ln w="25400" cap="flat" cmpd="sng">
            <a:solidFill>
              <a:srgbClr val="4A7DBA"/>
            </a:solidFill>
            <a:prstDash val="dash"/>
            <a:round/>
            <a:headEnd type="none" w="sm" len="sm"/>
            <a:tailEnd type="triangle" w="med" len="med"/>
          </a:ln>
        </p:spPr>
      </p:cxnSp>
      <p:cxnSp>
        <p:nvCxnSpPr>
          <p:cNvPr id="938" name="Google Shape;938;p86"/>
          <p:cNvCxnSpPr/>
          <p:nvPr/>
        </p:nvCxnSpPr>
        <p:spPr>
          <a:xfrm>
            <a:off x="4343400" y="5720189"/>
            <a:ext cx="0" cy="381000"/>
          </a:xfrm>
          <a:prstGeom prst="straightConnector1">
            <a:avLst/>
          </a:prstGeom>
          <a:noFill/>
          <a:ln w="25400" cap="flat" cmpd="sng">
            <a:solidFill>
              <a:srgbClr val="00FF00"/>
            </a:solidFill>
            <a:prstDash val="dash"/>
            <a:round/>
            <a:headEnd type="none" w="sm" len="sm"/>
            <a:tailEnd type="triangle" w="med" len="med"/>
          </a:ln>
        </p:spPr>
      </p:cxnSp>
      <p:cxnSp>
        <p:nvCxnSpPr>
          <p:cNvPr id="939" name="Google Shape;939;p86"/>
          <p:cNvCxnSpPr/>
          <p:nvPr/>
        </p:nvCxnSpPr>
        <p:spPr>
          <a:xfrm>
            <a:off x="8534400" y="5720189"/>
            <a:ext cx="0" cy="381000"/>
          </a:xfrm>
          <a:prstGeom prst="straightConnector1">
            <a:avLst/>
          </a:prstGeom>
          <a:noFill/>
          <a:ln w="25400" cap="flat" cmpd="sng">
            <a:solidFill>
              <a:srgbClr val="FF0000"/>
            </a:solidFill>
            <a:prstDash val="dash"/>
            <a:round/>
            <a:headEnd type="none" w="sm" len="sm"/>
            <a:tailEnd type="triangle" w="med" len="med"/>
          </a:ln>
        </p:spPr>
      </p:cxnSp>
      <p:sp>
        <p:nvSpPr>
          <p:cNvPr id="940" name="Google Shape;940;p86"/>
          <p:cNvSpPr txBox="1"/>
          <p:nvPr/>
        </p:nvSpPr>
        <p:spPr>
          <a:xfrm>
            <a:off x="962406" y="6148853"/>
            <a:ext cx="97078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Username</a:t>
            </a:r>
            <a:endParaRPr sz="1200" b="0" i="0" u="none" strike="noStrike" cap="none">
              <a:solidFill>
                <a:srgbClr val="000000"/>
              </a:solidFill>
              <a:latin typeface="Tahoma"/>
              <a:ea typeface="Tahoma"/>
              <a:cs typeface="Tahoma"/>
              <a:sym typeface="Tahoma"/>
            </a:endParaRPr>
          </a:p>
        </p:txBody>
      </p:sp>
      <p:sp>
        <p:nvSpPr>
          <p:cNvPr id="941" name="Google Shape;941;p86"/>
          <p:cNvSpPr txBox="1"/>
          <p:nvPr/>
        </p:nvSpPr>
        <p:spPr>
          <a:xfrm>
            <a:off x="1852803" y="6166921"/>
            <a:ext cx="713994"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UserID</a:t>
            </a:r>
            <a:endParaRPr sz="1200" b="0" i="0" u="none" strike="noStrike" cap="none">
              <a:solidFill>
                <a:srgbClr val="000000"/>
              </a:solidFill>
              <a:latin typeface="Tahoma"/>
              <a:ea typeface="Tahoma"/>
              <a:cs typeface="Tahoma"/>
              <a:sym typeface="Tahoma"/>
            </a:endParaRPr>
          </a:p>
        </p:txBody>
      </p:sp>
      <p:sp>
        <p:nvSpPr>
          <p:cNvPr id="942" name="Google Shape;942;p86"/>
          <p:cNvSpPr txBox="1"/>
          <p:nvPr/>
        </p:nvSpPr>
        <p:spPr>
          <a:xfrm>
            <a:off x="3858006" y="6165809"/>
            <a:ext cx="97078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LM Hash</a:t>
            </a:r>
            <a:endParaRPr sz="1200" b="0" i="0" u="none" strike="noStrike" cap="none">
              <a:solidFill>
                <a:srgbClr val="000000"/>
              </a:solidFill>
              <a:latin typeface="Tahoma"/>
              <a:ea typeface="Tahoma"/>
              <a:cs typeface="Tahoma"/>
              <a:sym typeface="Tahoma"/>
            </a:endParaRPr>
          </a:p>
        </p:txBody>
      </p:sp>
      <p:sp>
        <p:nvSpPr>
          <p:cNvPr id="943" name="Google Shape;943;p86"/>
          <p:cNvSpPr txBox="1"/>
          <p:nvPr/>
        </p:nvSpPr>
        <p:spPr>
          <a:xfrm>
            <a:off x="8049006" y="6165809"/>
            <a:ext cx="97078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NTLM Hash</a:t>
            </a:r>
            <a:endParaRPr sz="1200" b="0" i="0" u="none" strike="noStrike" cap="none">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87"/>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Quá trình xác thực NTLM</a:t>
            </a:r>
            <a:endParaRPr>
              <a:latin typeface="Arial"/>
              <a:ea typeface="Arial"/>
              <a:cs typeface="Arial"/>
              <a:sym typeface="Arial"/>
            </a:endParaRPr>
          </a:p>
        </p:txBody>
      </p:sp>
      <p:sp>
        <p:nvSpPr>
          <p:cNvPr id="950" name="Google Shape;950;p8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25</a:t>
            </a:fld>
            <a:endParaRPr/>
          </a:p>
        </p:txBody>
      </p:sp>
      <p:pic>
        <p:nvPicPr>
          <p:cNvPr id="951" name="Google Shape;951;p87"/>
          <p:cNvPicPr preferRelativeResize="0"/>
          <p:nvPr/>
        </p:nvPicPr>
        <p:blipFill rotWithShape="1">
          <a:blip r:embed="rId3">
            <a:alphaModFix/>
          </a:blip>
          <a:srcRect/>
          <a:stretch/>
        </p:blipFill>
        <p:spPr>
          <a:xfrm>
            <a:off x="692214" y="969501"/>
            <a:ext cx="777579" cy="777579"/>
          </a:xfrm>
          <a:prstGeom prst="rect">
            <a:avLst/>
          </a:prstGeom>
          <a:noFill/>
          <a:ln>
            <a:noFill/>
          </a:ln>
        </p:spPr>
      </p:pic>
      <p:pic>
        <p:nvPicPr>
          <p:cNvPr id="952" name="Google Shape;952;p87"/>
          <p:cNvPicPr preferRelativeResize="0"/>
          <p:nvPr/>
        </p:nvPicPr>
        <p:blipFill rotWithShape="1">
          <a:blip r:embed="rId4">
            <a:alphaModFix/>
          </a:blip>
          <a:srcRect/>
          <a:stretch/>
        </p:blipFill>
        <p:spPr>
          <a:xfrm>
            <a:off x="10624015" y="1011014"/>
            <a:ext cx="762000" cy="762000"/>
          </a:xfrm>
          <a:prstGeom prst="rect">
            <a:avLst/>
          </a:prstGeom>
          <a:noFill/>
          <a:ln>
            <a:noFill/>
          </a:ln>
        </p:spPr>
      </p:pic>
      <p:cxnSp>
        <p:nvCxnSpPr>
          <p:cNvPr id="953" name="Google Shape;953;p87"/>
          <p:cNvCxnSpPr/>
          <p:nvPr/>
        </p:nvCxnSpPr>
        <p:spPr>
          <a:xfrm>
            <a:off x="6096000" y="1066800"/>
            <a:ext cx="0" cy="5479256"/>
          </a:xfrm>
          <a:prstGeom prst="straightConnector1">
            <a:avLst/>
          </a:prstGeom>
          <a:noFill/>
          <a:ln w="9525" cap="flat" cmpd="sng">
            <a:solidFill>
              <a:srgbClr val="4A7DBA">
                <a:alpha val="16862"/>
              </a:srgbClr>
            </a:solidFill>
            <a:prstDash val="solid"/>
            <a:round/>
            <a:headEnd type="none" w="sm" len="sm"/>
            <a:tailEnd type="none" w="sm" len="sm"/>
          </a:ln>
        </p:spPr>
      </p:cxnSp>
      <p:sp>
        <p:nvSpPr>
          <p:cNvPr id="954" name="Google Shape;954;p87"/>
          <p:cNvSpPr/>
          <p:nvPr/>
        </p:nvSpPr>
        <p:spPr>
          <a:xfrm>
            <a:off x="1718822" y="1800225"/>
            <a:ext cx="2895600" cy="8382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Consolas"/>
                <a:ea typeface="Consolas"/>
                <a:cs typeface="Consolas"/>
                <a:sym typeface="Consolas"/>
              </a:rPr>
              <a:t>Shiela</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Consolas"/>
                <a:ea typeface="Consolas"/>
                <a:cs typeface="Consolas"/>
                <a:sym typeface="Consolas"/>
              </a:rPr>
              <a:t>********</a:t>
            </a:r>
            <a:endParaRPr sz="1400" b="0" i="0" u="none" strike="noStrike" cap="none">
              <a:solidFill>
                <a:schemeClr val="dk1"/>
              </a:solidFill>
              <a:latin typeface="Consolas"/>
              <a:ea typeface="Consolas"/>
              <a:cs typeface="Consolas"/>
              <a:sym typeface="Consolas"/>
            </a:endParaRPr>
          </a:p>
        </p:txBody>
      </p:sp>
      <p:sp>
        <p:nvSpPr>
          <p:cNvPr id="955" name="Google Shape;955;p87"/>
          <p:cNvSpPr/>
          <p:nvPr/>
        </p:nvSpPr>
        <p:spPr>
          <a:xfrm>
            <a:off x="1718822" y="3425317"/>
            <a:ext cx="2895600" cy="838200"/>
          </a:xfrm>
          <a:prstGeom prst="roundRect">
            <a:avLst>
              <a:gd name="adj" fmla="val 16667"/>
            </a:avLst>
          </a:prstGeom>
          <a:solidFill>
            <a:srgbClr val="9AA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a:solidFill>
                  <a:schemeClr val="dk1"/>
                </a:solidFill>
                <a:latin typeface="Consolas"/>
                <a:ea typeface="Consolas"/>
                <a:cs typeface="Consolas"/>
                <a:sym typeface="Consolas"/>
              </a:rPr>
              <a:t>Sheila</a:t>
            </a:r>
            <a:r>
              <a:rPr lang="en-US" sz="1400" b="0" i="0" u="none" strike="noStrike" cap="none">
                <a:solidFill>
                  <a:schemeClr val="dk1"/>
                </a:solidFill>
                <a:latin typeface="Consolas"/>
                <a:ea typeface="Consolas"/>
                <a:cs typeface="Consolas"/>
                <a:sym typeface="Consolas"/>
              </a:rPr>
              <a:t>:1004:NO PASSWORD</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Consolas"/>
                <a:ea typeface="Consolas"/>
                <a:cs typeface="Consolas"/>
                <a:sym typeface="Consolas"/>
              </a:rPr>
              <a:t>**********:bfe2c9cdd787c8a354109cad6b9293:::</a:t>
            </a:r>
            <a:endParaRPr sz="1400" b="0" i="0" u="none" strike="noStrike" cap="none">
              <a:solidFill>
                <a:schemeClr val="dk1"/>
              </a:solidFill>
              <a:latin typeface="Consolas"/>
              <a:ea typeface="Consolas"/>
              <a:cs typeface="Consolas"/>
              <a:sym typeface="Consolas"/>
            </a:endParaRPr>
          </a:p>
        </p:txBody>
      </p:sp>
      <p:sp>
        <p:nvSpPr>
          <p:cNvPr id="956" name="Google Shape;956;p87"/>
          <p:cNvSpPr/>
          <p:nvPr/>
        </p:nvSpPr>
        <p:spPr>
          <a:xfrm>
            <a:off x="1699184" y="4783155"/>
            <a:ext cx="2895600" cy="838200"/>
          </a:xfrm>
          <a:prstGeom prst="roundRect">
            <a:avLst>
              <a:gd name="adj" fmla="val 16667"/>
            </a:avLst>
          </a:prstGeom>
          <a:solidFill>
            <a:srgbClr val="E36C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Consolas"/>
                <a:ea typeface="Consolas"/>
                <a:cs typeface="Consolas"/>
                <a:sym typeface="Consolas"/>
              </a:rPr>
              <a:t>Aa r8 ppq kgj89 pqr</a:t>
            </a:r>
            <a:endParaRPr sz="1400" b="0" i="0" u="none" strike="noStrike" cap="none">
              <a:solidFill>
                <a:schemeClr val="dk1"/>
              </a:solidFill>
              <a:latin typeface="Consolas"/>
              <a:ea typeface="Consolas"/>
              <a:cs typeface="Consolas"/>
              <a:sym typeface="Consolas"/>
            </a:endParaRPr>
          </a:p>
        </p:txBody>
      </p:sp>
      <p:sp>
        <p:nvSpPr>
          <p:cNvPr id="957" name="Google Shape;957;p87"/>
          <p:cNvSpPr/>
          <p:nvPr/>
        </p:nvSpPr>
        <p:spPr>
          <a:xfrm>
            <a:off x="7924800" y="5621355"/>
            <a:ext cx="2895600" cy="838200"/>
          </a:xfrm>
          <a:prstGeom prst="roundRect">
            <a:avLst>
              <a:gd name="adj" fmla="val 16667"/>
            </a:avLst>
          </a:prstGeom>
          <a:solidFill>
            <a:srgbClr val="F4F3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onsolas"/>
                <a:ea typeface="Consolas"/>
                <a:cs typeface="Consolas"/>
                <a:sym typeface="Consolas"/>
              </a:rPr>
              <a:t>Aa r8 ppq kgj89 pqr</a:t>
            </a:r>
            <a:endParaRPr/>
          </a:p>
        </p:txBody>
      </p:sp>
      <p:sp>
        <p:nvSpPr>
          <p:cNvPr id="958" name="Google Shape;958;p87"/>
          <p:cNvSpPr/>
          <p:nvPr/>
        </p:nvSpPr>
        <p:spPr>
          <a:xfrm>
            <a:off x="7924800" y="2561053"/>
            <a:ext cx="2895600" cy="838200"/>
          </a:xfrm>
          <a:prstGeom prst="roundRect">
            <a:avLst>
              <a:gd name="adj" fmla="val 16667"/>
            </a:avLst>
          </a:prstGeom>
          <a:solidFill>
            <a:srgbClr val="D9959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onsolas"/>
                <a:ea typeface="Consolas"/>
                <a:cs typeface="Consolas"/>
                <a:sym typeface="Consolas"/>
              </a:rPr>
              <a:t>Shiela:1004:NO PASSWORD</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onsolas"/>
                <a:ea typeface="Consolas"/>
                <a:cs typeface="Consolas"/>
                <a:sym typeface="Consolas"/>
              </a:rPr>
              <a:t>**********:bfe2c9cdd787c8a354109cad6b9293:::</a:t>
            </a:r>
            <a:endParaRPr/>
          </a:p>
        </p:txBody>
      </p:sp>
      <p:sp>
        <p:nvSpPr>
          <p:cNvPr id="959" name="Google Shape;959;p87"/>
          <p:cNvSpPr txBox="1"/>
          <p:nvPr/>
        </p:nvSpPr>
        <p:spPr>
          <a:xfrm>
            <a:off x="6980548" y="1184168"/>
            <a:ext cx="37338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accent1"/>
                </a:solidFill>
                <a:latin typeface="Tahoma"/>
                <a:ea typeface="Tahoma"/>
                <a:cs typeface="Tahoma"/>
                <a:sym typeface="Tahoma"/>
              </a:rPr>
              <a:t>Window domain Controller</a:t>
            </a:r>
            <a:endParaRPr sz="2000" b="1" i="0" u="none" strike="noStrike" cap="none">
              <a:solidFill>
                <a:schemeClr val="accent1"/>
              </a:solidFill>
              <a:latin typeface="Tahoma"/>
              <a:ea typeface="Tahoma"/>
              <a:cs typeface="Tahoma"/>
              <a:sym typeface="Tahoma"/>
            </a:endParaRPr>
          </a:p>
        </p:txBody>
      </p:sp>
      <p:sp>
        <p:nvSpPr>
          <p:cNvPr id="960" name="Google Shape;960;p87"/>
          <p:cNvSpPr txBox="1"/>
          <p:nvPr/>
        </p:nvSpPr>
        <p:spPr>
          <a:xfrm>
            <a:off x="1469793" y="1184168"/>
            <a:ext cx="23622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accent1"/>
                </a:solidFill>
                <a:latin typeface="Tahoma"/>
                <a:ea typeface="Tahoma"/>
                <a:cs typeface="Tahoma"/>
                <a:sym typeface="Tahoma"/>
              </a:rPr>
              <a:t>Cient computer</a:t>
            </a:r>
            <a:endParaRPr sz="2000" b="1" i="0" u="none" strike="noStrike" cap="none">
              <a:solidFill>
                <a:schemeClr val="accent1"/>
              </a:solidFill>
              <a:latin typeface="Tahoma"/>
              <a:ea typeface="Tahoma"/>
              <a:cs typeface="Tahoma"/>
              <a:sym typeface="Tahoma"/>
            </a:endParaRPr>
          </a:p>
        </p:txBody>
      </p:sp>
      <p:sp>
        <p:nvSpPr>
          <p:cNvPr id="961" name="Google Shape;961;p87"/>
          <p:cNvSpPr/>
          <p:nvPr/>
        </p:nvSpPr>
        <p:spPr>
          <a:xfrm>
            <a:off x="1528322" y="2066394"/>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1</a:t>
            </a:r>
            <a:endParaRPr/>
          </a:p>
        </p:txBody>
      </p:sp>
      <p:sp>
        <p:nvSpPr>
          <p:cNvPr id="962" name="Google Shape;962;p87"/>
          <p:cNvSpPr/>
          <p:nvPr/>
        </p:nvSpPr>
        <p:spPr>
          <a:xfrm>
            <a:off x="1392736" y="3677758"/>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a:t>
            </a:r>
            <a:endParaRPr sz="1400" b="1" i="0" u="none" strike="noStrike" cap="none">
              <a:solidFill>
                <a:schemeClr val="lt1"/>
              </a:solidFill>
              <a:latin typeface="Arial"/>
              <a:ea typeface="Arial"/>
              <a:cs typeface="Arial"/>
              <a:sym typeface="Arial"/>
            </a:endParaRPr>
          </a:p>
        </p:txBody>
      </p:sp>
      <p:sp>
        <p:nvSpPr>
          <p:cNvPr id="963" name="Google Shape;963;p87"/>
          <p:cNvSpPr/>
          <p:nvPr/>
        </p:nvSpPr>
        <p:spPr>
          <a:xfrm>
            <a:off x="2956484" y="4356678"/>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3</a:t>
            </a:r>
            <a:endParaRPr sz="1400" b="1" i="0" u="none" strike="noStrike" cap="none">
              <a:solidFill>
                <a:schemeClr val="lt1"/>
              </a:solidFill>
              <a:latin typeface="Arial"/>
              <a:ea typeface="Arial"/>
              <a:cs typeface="Arial"/>
              <a:sym typeface="Arial"/>
            </a:endParaRPr>
          </a:p>
        </p:txBody>
      </p:sp>
      <p:sp>
        <p:nvSpPr>
          <p:cNvPr id="964" name="Google Shape;964;p87"/>
          <p:cNvSpPr/>
          <p:nvPr/>
        </p:nvSpPr>
        <p:spPr>
          <a:xfrm>
            <a:off x="8515157" y="5035597"/>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4</a:t>
            </a:r>
            <a:endParaRPr sz="1400" b="1" i="0" u="none" strike="noStrike" cap="none">
              <a:solidFill>
                <a:schemeClr val="lt1"/>
              </a:solidFill>
              <a:latin typeface="Arial"/>
              <a:ea typeface="Arial"/>
              <a:cs typeface="Arial"/>
              <a:sym typeface="Arial"/>
            </a:endParaRPr>
          </a:p>
        </p:txBody>
      </p:sp>
      <p:sp>
        <p:nvSpPr>
          <p:cNvPr id="965" name="Google Shape;965;p87"/>
          <p:cNvSpPr/>
          <p:nvPr/>
        </p:nvSpPr>
        <p:spPr>
          <a:xfrm>
            <a:off x="9182100" y="5454697"/>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6</a:t>
            </a:r>
            <a:endParaRPr sz="1400" b="1" i="0" u="none" strike="noStrike" cap="none">
              <a:solidFill>
                <a:schemeClr val="lt1"/>
              </a:solidFill>
              <a:latin typeface="Arial"/>
              <a:ea typeface="Arial"/>
              <a:cs typeface="Arial"/>
              <a:sym typeface="Arial"/>
            </a:endParaRPr>
          </a:p>
        </p:txBody>
      </p:sp>
      <p:sp>
        <p:nvSpPr>
          <p:cNvPr id="966" name="Google Shape;966;p87"/>
          <p:cNvSpPr/>
          <p:nvPr/>
        </p:nvSpPr>
        <p:spPr>
          <a:xfrm>
            <a:off x="2956484" y="5547858"/>
            <a:ext cx="381000" cy="3333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5</a:t>
            </a:r>
            <a:endParaRPr sz="1400" b="1" i="0" u="none" strike="noStrike" cap="none">
              <a:solidFill>
                <a:schemeClr val="lt1"/>
              </a:solidFill>
              <a:latin typeface="Arial"/>
              <a:ea typeface="Arial"/>
              <a:cs typeface="Arial"/>
              <a:sym typeface="Arial"/>
            </a:endParaRPr>
          </a:p>
        </p:txBody>
      </p:sp>
      <p:sp>
        <p:nvSpPr>
          <p:cNvPr id="967" name="Google Shape;967;p87"/>
          <p:cNvSpPr/>
          <p:nvPr/>
        </p:nvSpPr>
        <p:spPr>
          <a:xfrm rot="5400000">
            <a:off x="2805013" y="2768514"/>
            <a:ext cx="683941" cy="484632"/>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68" name="Google Shape;968;p87"/>
          <p:cNvCxnSpPr/>
          <p:nvPr/>
        </p:nvCxnSpPr>
        <p:spPr>
          <a:xfrm flipH="1">
            <a:off x="4622474" y="5238562"/>
            <a:ext cx="3835726" cy="3953"/>
          </a:xfrm>
          <a:prstGeom prst="straightConnector1">
            <a:avLst/>
          </a:prstGeom>
          <a:noFill/>
          <a:ln w="31750" cap="flat" cmpd="sng">
            <a:solidFill>
              <a:srgbClr val="4A7DBA"/>
            </a:solidFill>
            <a:prstDash val="dash"/>
            <a:round/>
            <a:headEnd type="none" w="sm" len="sm"/>
            <a:tailEnd type="triangle" w="med" len="med"/>
          </a:ln>
        </p:spPr>
      </p:cxnSp>
      <p:cxnSp>
        <p:nvCxnSpPr>
          <p:cNvPr id="969" name="Google Shape;969;p87"/>
          <p:cNvCxnSpPr/>
          <p:nvPr/>
        </p:nvCxnSpPr>
        <p:spPr>
          <a:xfrm rot="10800000" flipH="1">
            <a:off x="3131856" y="6077325"/>
            <a:ext cx="4792944" cy="31207"/>
          </a:xfrm>
          <a:prstGeom prst="straightConnector1">
            <a:avLst/>
          </a:prstGeom>
          <a:noFill/>
          <a:ln w="31750" cap="flat" cmpd="sng">
            <a:solidFill>
              <a:srgbClr val="4A7DBA"/>
            </a:solidFill>
            <a:prstDash val="dash"/>
            <a:round/>
            <a:headEnd type="none" w="sm" len="sm"/>
            <a:tailEnd type="triangle" w="med" len="med"/>
          </a:ln>
        </p:spPr>
      </p:cxnSp>
      <p:cxnSp>
        <p:nvCxnSpPr>
          <p:cNvPr id="970" name="Google Shape;970;p87"/>
          <p:cNvCxnSpPr/>
          <p:nvPr/>
        </p:nvCxnSpPr>
        <p:spPr>
          <a:xfrm>
            <a:off x="3389300" y="4523337"/>
            <a:ext cx="5316357" cy="10804"/>
          </a:xfrm>
          <a:prstGeom prst="straightConnector1">
            <a:avLst/>
          </a:prstGeom>
          <a:noFill/>
          <a:ln w="31750" cap="flat" cmpd="sng">
            <a:solidFill>
              <a:srgbClr val="4A7DBA"/>
            </a:solidFill>
            <a:prstDash val="dash"/>
            <a:round/>
            <a:headEnd type="none" w="sm" len="sm"/>
            <a:tailEnd type="triangle" w="med" len="med"/>
          </a:ln>
        </p:spPr>
      </p:cxnSp>
      <p:cxnSp>
        <p:nvCxnSpPr>
          <p:cNvPr id="971" name="Google Shape;971;p87"/>
          <p:cNvCxnSpPr/>
          <p:nvPr/>
        </p:nvCxnSpPr>
        <p:spPr>
          <a:xfrm>
            <a:off x="3143440" y="5932781"/>
            <a:ext cx="3543" cy="175751"/>
          </a:xfrm>
          <a:prstGeom prst="straightConnector1">
            <a:avLst/>
          </a:prstGeom>
          <a:noFill/>
          <a:ln w="31750" cap="flat" cmpd="sng">
            <a:solidFill>
              <a:srgbClr val="4A7DBA"/>
            </a:solidFill>
            <a:prstDash val="dash"/>
            <a:round/>
            <a:headEnd type="none" w="sm" len="sm"/>
            <a:tailEnd type="none" w="sm" len="sm"/>
          </a:ln>
        </p:spPr>
      </p:cxnSp>
      <p:cxnSp>
        <p:nvCxnSpPr>
          <p:cNvPr id="972" name="Google Shape;972;p87"/>
          <p:cNvCxnSpPr/>
          <p:nvPr/>
        </p:nvCxnSpPr>
        <p:spPr>
          <a:xfrm>
            <a:off x="9325616" y="3432890"/>
            <a:ext cx="27836" cy="1936023"/>
          </a:xfrm>
          <a:prstGeom prst="straightConnector1">
            <a:avLst/>
          </a:prstGeom>
          <a:noFill/>
          <a:ln w="31750" cap="flat" cmpd="sng">
            <a:solidFill>
              <a:srgbClr val="4A7DBA"/>
            </a:solidFill>
            <a:prstDash val="dash"/>
            <a:round/>
            <a:headEnd type="triangle" w="med" len="med"/>
            <a:tailEnd type="none" w="sm" len="sm"/>
          </a:ln>
        </p:spPr>
      </p:cxnSp>
      <p:sp>
        <p:nvSpPr>
          <p:cNvPr id="973" name="Google Shape;973;p87"/>
          <p:cNvSpPr txBox="1"/>
          <p:nvPr/>
        </p:nvSpPr>
        <p:spPr>
          <a:xfrm>
            <a:off x="4737513" y="4216520"/>
            <a:ext cx="4062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a:solidFill>
                  <a:srgbClr val="000000"/>
                </a:solidFill>
                <a:latin typeface="Tahoma"/>
                <a:ea typeface="Tahoma"/>
                <a:cs typeface="Tahoma"/>
                <a:sym typeface="Tahoma"/>
              </a:rPr>
              <a:t>Máy tính gửi yêu cầu đăng nhập đến DC</a:t>
            </a:r>
            <a:endParaRPr b="1" i="0" u="none" strike="noStrike" cap="none">
              <a:solidFill>
                <a:srgbClr val="000000"/>
              </a:solidFill>
              <a:latin typeface="Tahoma"/>
              <a:ea typeface="Tahoma"/>
              <a:cs typeface="Tahoma"/>
              <a:sym typeface="Tahoma"/>
            </a:endParaRPr>
          </a:p>
        </p:txBody>
      </p:sp>
      <p:sp>
        <p:nvSpPr>
          <p:cNvPr id="974" name="Google Shape;974;p87"/>
          <p:cNvSpPr txBox="1"/>
          <p:nvPr/>
        </p:nvSpPr>
        <p:spPr>
          <a:xfrm>
            <a:off x="3440563" y="2849293"/>
            <a:ext cx="149178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Thuật toán Hash</a:t>
            </a:r>
            <a:endParaRPr sz="1200" b="0" i="0" u="none" strike="noStrike" cap="none">
              <a:solidFill>
                <a:srgbClr val="000000"/>
              </a:solidFill>
              <a:latin typeface="Tahoma"/>
              <a:ea typeface="Tahoma"/>
              <a:cs typeface="Tahoma"/>
              <a:sym typeface="Tahoma"/>
            </a:endParaRPr>
          </a:p>
        </p:txBody>
      </p:sp>
      <p:sp>
        <p:nvSpPr>
          <p:cNvPr id="975" name="Google Shape;975;p87"/>
          <p:cNvSpPr txBox="1"/>
          <p:nvPr/>
        </p:nvSpPr>
        <p:spPr>
          <a:xfrm>
            <a:off x="-84766" y="3524022"/>
            <a:ext cx="1470000" cy="138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b="1" i="0" u="none" strike="noStrike" cap="none">
                <a:solidFill>
                  <a:srgbClr val="000000"/>
                </a:solidFill>
                <a:latin typeface="Tahoma"/>
                <a:ea typeface="Tahoma"/>
                <a:cs typeface="Tahoma"/>
                <a:sym typeface="Tahoma"/>
              </a:rPr>
              <a:t>Windows dùng password được băm bằng thuật toán</a:t>
            </a:r>
            <a:endParaRPr b="1" i="0" u="none" strike="noStrike" cap="none">
              <a:solidFill>
                <a:srgbClr val="000000"/>
              </a:solidFill>
              <a:latin typeface="Tahoma"/>
              <a:ea typeface="Tahoma"/>
              <a:cs typeface="Tahoma"/>
              <a:sym typeface="Tahoma"/>
            </a:endParaRPr>
          </a:p>
        </p:txBody>
      </p:sp>
      <p:sp>
        <p:nvSpPr>
          <p:cNvPr id="976" name="Google Shape;976;p87"/>
          <p:cNvSpPr txBox="1"/>
          <p:nvPr/>
        </p:nvSpPr>
        <p:spPr>
          <a:xfrm>
            <a:off x="138066" y="2057400"/>
            <a:ext cx="1390200" cy="1169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b="1" i="0" u="none" strike="noStrike" cap="none">
                <a:solidFill>
                  <a:srgbClr val="000000"/>
                </a:solidFill>
                <a:latin typeface="Tahoma"/>
                <a:ea typeface="Tahoma"/>
                <a:cs typeface="Tahoma"/>
                <a:sym typeface="Tahoma"/>
              </a:rPr>
              <a:t>Người dùng nhập mật khẩu để đăng nhập vào window</a:t>
            </a:r>
            <a:endParaRPr b="1" i="0" u="none" strike="noStrike" cap="none">
              <a:solidFill>
                <a:srgbClr val="000000"/>
              </a:solidFill>
              <a:latin typeface="Tahoma"/>
              <a:ea typeface="Tahoma"/>
              <a:cs typeface="Tahoma"/>
              <a:sym typeface="Tahoma"/>
            </a:endParaRPr>
          </a:p>
        </p:txBody>
      </p:sp>
      <p:sp>
        <p:nvSpPr>
          <p:cNvPr id="977" name="Google Shape;977;p87"/>
          <p:cNvSpPr txBox="1"/>
          <p:nvPr/>
        </p:nvSpPr>
        <p:spPr>
          <a:xfrm>
            <a:off x="5214743" y="4939248"/>
            <a:ext cx="2462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a:solidFill>
                  <a:srgbClr val="000000"/>
                </a:solidFill>
                <a:latin typeface="Tahoma"/>
                <a:ea typeface="Tahoma"/>
                <a:cs typeface="Tahoma"/>
                <a:sym typeface="Tahoma"/>
              </a:rPr>
              <a:t>DC gửi logon challenge</a:t>
            </a:r>
            <a:endParaRPr b="1" i="0" u="none" strike="noStrike" cap="none">
              <a:solidFill>
                <a:srgbClr val="000000"/>
              </a:solidFill>
              <a:latin typeface="Tahoma"/>
              <a:ea typeface="Tahoma"/>
              <a:cs typeface="Tahoma"/>
              <a:sym typeface="Tahoma"/>
            </a:endParaRPr>
          </a:p>
        </p:txBody>
      </p:sp>
      <p:sp>
        <p:nvSpPr>
          <p:cNvPr id="978" name="Google Shape;978;p87"/>
          <p:cNvSpPr txBox="1"/>
          <p:nvPr/>
        </p:nvSpPr>
        <p:spPr>
          <a:xfrm>
            <a:off x="3333177" y="5779686"/>
            <a:ext cx="4343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a:solidFill>
                  <a:srgbClr val="000000"/>
                </a:solidFill>
                <a:latin typeface="Tahoma"/>
                <a:ea typeface="Tahoma"/>
                <a:cs typeface="Tahoma"/>
                <a:sym typeface="Tahoma"/>
              </a:rPr>
              <a:t>Máy tính gửi phản hồi challenge</a:t>
            </a:r>
            <a:endParaRPr b="1" i="0" u="none" strike="noStrike" cap="none">
              <a:solidFill>
                <a:srgbClr val="000000"/>
              </a:solidFill>
              <a:latin typeface="Tahoma"/>
              <a:ea typeface="Tahoma"/>
              <a:cs typeface="Tahoma"/>
              <a:sym typeface="Tahoma"/>
            </a:endParaRPr>
          </a:p>
        </p:txBody>
      </p:sp>
      <p:sp>
        <p:nvSpPr>
          <p:cNvPr id="979" name="Google Shape;979;p87"/>
          <p:cNvSpPr txBox="1"/>
          <p:nvPr/>
        </p:nvSpPr>
        <p:spPr>
          <a:xfrm>
            <a:off x="9420114" y="3786699"/>
            <a:ext cx="2407800" cy="160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a:solidFill>
                  <a:srgbClr val="000000"/>
                </a:solidFill>
                <a:latin typeface="Tahoma"/>
                <a:ea typeface="Tahoma"/>
                <a:cs typeface="Tahoma"/>
                <a:sym typeface="Tahoma"/>
              </a:rPr>
              <a:t>DC so sánh phản hồi của máy tính với phản hồi mà nó từ tạo với hash của nó</a:t>
            </a:r>
            <a:endParaRPr>
              <a:latin typeface="Tahoma"/>
              <a:ea typeface="Tahoma"/>
              <a:cs typeface="Tahoma"/>
              <a:sym typeface="Tahoma"/>
            </a:endParaRPr>
          </a:p>
          <a:p>
            <a:pPr marL="0" marR="0" lvl="0" indent="0" algn="l" rtl="0">
              <a:lnSpc>
                <a:spcPct val="100000"/>
              </a:lnSpc>
              <a:spcBef>
                <a:spcPts val="0"/>
              </a:spcBef>
              <a:spcAft>
                <a:spcPts val="0"/>
              </a:spcAft>
              <a:buNone/>
            </a:pPr>
            <a:endParaRPr b="1"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None/>
            </a:pPr>
            <a:r>
              <a:rPr lang="en-US" b="1" i="0" u="none" strike="noStrike" cap="none">
                <a:solidFill>
                  <a:srgbClr val="000000"/>
                </a:solidFill>
                <a:latin typeface="Tahoma"/>
                <a:ea typeface="Tahoma"/>
                <a:cs typeface="Tahoma"/>
                <a:sym typeface="Tahoma"/>
              </a:rPr>
              <a:t>Nếu khớp, quá trình đăng nhập thành công</a:t>
            </a:r>
            <a:endParaRPr b="1" i="0" u="none" strike="noStrike" cap="none">
              <a:solidFill>
                <a:srgbClr val="000000"/>
              </a:solidFill>
              <a:latin typeface="Tahoma"/>
              <a:ea typeface="Tahoma"/>
              <a:cs typeface="Tahoma"/>
              <a:sym typeface="Tahoma"/>
            </a:endParaRPr>
          </a:p>
        </p:txBody>
      </p:sp>
      <p:sp>
        <p:nvSpPr>
          <p:cNvPr id="980" name="Google Shape;980;p87"/>
          <p:cNvSpPr txBox="1"/>
          <p:nvPr/>
        </p:nvSpPr>
        <p:spPr>
          <a:xfrm>
            <a:off x="7937624" y="1967900"/>
            <a:ext cx="3438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a:solidFill>
                  <a:srgbClr val="000000"/>
                </a:solidFill>
                <a:latin typeface="Tahoma"/>
                <a:ea typeface="Tahoma"/>
                <a:cs typeface="Tahoma"/>
                <a:sym typeface="Tahoma"/>
              </a:rPr>
              <a:t>Domain controller đã lưu bản sao mã hash mật khẩu của người dùng</a:t>
            </a:r>
            <a:endParaRPr b="1" i="0" u="none" strike="noStrike" cap="none">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88"/>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sz="3200">
                <a:latin typeface="Arial"/>
                <a:ea typeface="Arial"/>
                <a:cs typeface="Arial"/>
                <a:sym typeface="Arial"/>
              </a:rPr>
              <a:t>Quá trình xác thực Kerberos</a:t>
            </a:r>
            <a:endParaRPr sz="3200">
              <a:latin typeface="Arial"/>
              <a:ea typeface="Arial"/>
              <a:cs typeface="Arial"/>
              <a:sym typeface="Arial"/>
            </a:endParaRPr>
          </a:p>
        </p:txBody>
      </p:sp>
      <p:sp>
        <p:nvSpPr>
          <p:cNvPr id="986" name="Google Shape;986;p8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26</a:t>
            </a:fld>
            <a:endParaRPr/>
          </a:p>
        </p:txBody>
      </p:sp>
      <p:pic>
        <p:nvPicPr>
          <p:cNvPr id="987" name="Google Shape;987;p88"/>
          <p:cNvPicPr preferRelativeResize="0"/>
          <p:nvPr/>
        </p:nvPicPr>
        <p:blipFill rotWithShape="1">
          <a:blip r:embed="rId3">
            <a:alphaModFix/>
          </a:blip>
          <a:srcRect/>
          <a:stretch/>
        </p:blipFill>
        <p:spPr>
          <a:xfrm>
            <a:off x="990600" y="2972571"/>
            <a:ext cx="1447800" cy="1447800"/>
          </a:xfrm>
          <a:prstGeom prst="rect">
            <a:avLst/>
          </a:prstGeom>
          <a:noFill/>
          <a:ln>
            <a:noFill/>
          </a:ln>
        </p:spPr>
      </p:pic>
      <p:pic>
        <p:nvPicPr>
          <p:cNvPr id="988" name="Google Shape;988;p88"/>
          <p:cNvPicPr preferRelativeResize="0"/>
          <p:nvPr/>
        </p:nvPicPr>
        <p:blipFill rotWithShape="1">
          <a:blip r:embed="rId4">
            <a:alphaModFix/>
          </a:blip>
          <a:srcRect/>
          <a:stretch/>
        </p:blipFill>
        <p:spPr>
          <a:xfrm>
            <a:off x="8686800" y="4724400"/>
            <a:ext cx="1371600" cy="1371600"/>
          </a:xfrm>
          <a:prstGeom prst="rect">
            <a:avLst/>
          </a:prstGeom>
          <a:noFill/>
          <a:ln>
            <a:noFill/>
          </a:ln>
        </p:spPr>
      </p:pic>
      <p:sp>
        <p:nvSpPr>
          <p:cNvPr id="989" name="Google Shape;989;p88"/>
          <p:cNvSpPr/>
          <p:nvPr/>
        </p:nvSpPr>
        <p:spPr>
          <a:xfrm>
            <a:off x="5486400" y="1245114"/>
            <a:ext cx="5638800" cy="2945886"/>
          </a:xfrm>
          <a:prstGeom prst="rect">
            <a:avLst/>
          </a:prstGeom>
          <a:solidFill>
            <a:srgbClr val="1B41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90" name="Google Shape;990;p88"/>
          <p:cNvPicPr preferRelativeResize="0"/>
          <p:nvPr/>
        </p:nvPicPr>
        <p:blipFill rotWithShape="1">
          <a:blip r:embed="rId5">
            <a:alphaModFix/>
          </a:blip>
          <a:srcRect/>
          <a:stretch/>
        </p:blipFill>
        <p:spPr>
          <a:xfrm>
            <a:off x="9754415" y="2438400"/>
            <a:ext cx="890028" cy="890028"/>
          </a:xfrm>
          <a:prstGeom prst="rect">
            <a:avLst/>
          </a:prstGeom>
          <a:noFill/>
          <a:ln>
            <a:noFill/>
          </a:ln>
        </p:spPr>
      </p:pic>
      <p:cxnSp>
        <p:nvCxnSpPr>
          <p:cNvPr id="991" name="Google Shape;991;p88"/>
          <p:cNvCxnSpPr/>
          <p:nvPr/>
        </p:nvCxnSpPr>
        <p:spPr>
          <a:xfrm>
            <a:off x="1905000" y="5181600"/>
            <a:ext cx="6629400" cy="15974"/>
          </a:xfrm>
          <a:prstGeom prst="straightConnector1">
            <a:avLst/>
          </a:prstGeom>
          <a:noFill/>
          <a:ln w="31750" cap="flat" cmpd="sng">
            <a:solidFill>
              <a:srgbClr val="4A7DBA"/>
            </a:solidFill>
            <a:prstDash val="dash"/>
            <a:round/>
            <a:headEnd type="none" w="sm" len="sm"/>
            <a:tailEnd type="triangle" w="med" len="med"/>
          </a:ln>
        </p:spPr>
      </p:cxnSp>
      <p:cxnSp>
        <p:nvCxnSpPr>
          <p:cNvPr id="992" name="Google Shape;992;p88"/>
          <p:cNvCxnSpPr/>
          <p:nvPr/>
        </p:nvCxnSpPr>
        <p:spPr>
          <a:xfrm rot="10800000" flipH="1">
            <a:off x="1681135" y="1745316"/>
            <a:ext cx="3976968" cy="29159"/>
          </a:xfrm>
          <a:prstGeom prst="straightConnector1">
            <a:avLst/>
          </a:prstGeom>
          <a:noFill/>
          <a:ln w="31750" cap="flat" cmpd="sng">
            <a:solidFill>
              <a:srgbClr val="4A7DBA"/>
            </a:solidFill>
            <a:prstDash val="dash"/>
            <a:round/>
            <a:headEnd type="none" w="sm" len="sm"/>
            <a:tailEnd type="triangle" w="med" len="med"/>
          </a:ln>
        </p:spPr>
      </p:cxnSp>
      <p:cxnSp>
        <p:nvCxnSpPr>
          <p:cNvPr id="993" name="Google Shape;993;p88"/>
          <p:cNvCxnSpPr/>
          <p:nvPr/>
        </p:nvCxnSpPr>
        <p:spPr>
          <a:xfrm rot="10800000" flipH="1">
            <a:off x="2132158" y="3464107"/>
            <a:ext cx="3638599" cy="19912"/>
          </a:xfrm>
          <a:prstGeom prst="straightConnector1">
            <a:avLst/>
          </a:prstGeom>
          <a:noFill/>
          <a:ln w="31750" cap="flat" cmpd="sng">
            <a:solidFill>
              <a:srgbClr val="4A7DBA"/>
            </a:solidFill>
            <a:prstDash val="dash"/>
            <a:round/>
            <a:headEnd type="none" w="sm" len="sm"/>
            <a:tailEnd type="triangle" w="med" len="med"/>
          </a:ln>
        </p:spPr>
      </p:cxnSp>
      <p:cxnSp>
        <p:nvCxnSpPr>
          <p:cNvPr id="994" name="Google Shape;994;p88"/>
          <p:cNvCxnSpPr/>
          <p:nvPr/>
        </p:nvCxnSpPr>
        <p:spPr>
          <a:xfrm rot="10800000" flipH="1">
            <a:off x="1865600" y="2158060"/>
            <a:ext cx="3792503" cy="37308"/>
          </a:xfrm>
          <a:prstGeom prst="straightConnector1">
            <a:avLst/>
          </a:prstGeom>
          <a:noFill/>
          <a:ln w="31750" cap="flat" cmpd="sng">
            <a:solidFill>
              <a:srgbClr val="4A7DBA"/>
            </a:solidFill>
            <a:prstDash val="dash"/>
            <a:round/>
            <a:headEnd type="none" w="sm" len="sm"/>
            <a:tailEnd type="none" w="sm" len="sm"/>
          </a:ln>
        </p:spPr>
      </p:cxnSp>
      <p:cxnSp>
        <p:nvCxnSpPr>
          <p:cNvPr id="995" name="Google Shape;995;p88"/>
          <p:cNvCxnSpPr/>
          <p:nvPr/>
        </p:nvCxnSpPr>
        <p:spPr>
          <a:xfrm rot="10800000" flipH="1">
            <a:off x="2123896" y="3742947"/>
            <a:ext cx="3598714" cy="16462"/>
          </a:xfrm>
          <a:prstGeom prst="straightConnector1">
            <a:avLst/>
          </a:prstGeom>
          <a:noFill/>
          <a:ln w="31750" cap="flat" cmpd="sng">
            <a:solidFill>
              <a:srgbClr val="4A7DBA"/>
            </a:solidFill>
            <a:prstDash val="dash"/>
            <a:round/>
            <a:headEnd type="triangle" w="med" len="med"/>
            <a:tailEnd type="none" w="sm" len="sm"/>
          </a:ln>
        </p:spPr>
      </p:cxnSp>
      <p:cxnSp>
        <p:nvCxnSpPr>
          <p:cNvPr id="996" name="Google Shape;996;p88"/>
          <p:cNvCxnSpPr/>
          <p:nvPr/>
        </p:nvCxnSpPr>
        <p:spPr>
          <a:xfrm>
            <a:off x="1714500" y="5817938"/>
            <a:ext cx="6819900" cy="0"/>
          </a:xfrm>
          <a:prstGeom prst="straightConnector1">
            <a:avLst/>
          </a:prstGeom>
          <a:noFill/>
          <a:ln w="31750" cap="flat" cmpd="sng">
            <a:solidFill>
              <a:srgbClr val="4A7DBA"/>
            </a:solidFill>
            <a:prstDash val="dash"/>
            <a:round/>
            <a:headEnd type="none" w="sm" len="sm"/>
            <a:tailEnd type="none" w="sm" len="sm"/>
          </a:ln>
        </p:spPr>
      </p:cxnSp>
      <p:sp>
        <p:nvSpPr>
          <p:cNvPr id="997" name="Google Shape;997;p88"/>
          <p:cNvSpPr/>
          <p:nvPr/>
        </p:nvSpPr>
        <p:spPr>
          <a:xfrm>
            <a:off x="5711220" y="1627090"/>
            <a:ext cx="3212821" cy="66916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Tahoma"/>
                <a:ea typeface="Tahoma"/>
                <a:cs typeface="Tahoma"/>
                <a:sym typeface="Tahoma"/>
              </a:rPr>
              <a:t>Authentication Server (AS)</a:t>
            </a:r>
            <a:endParaRPr sz="1600" b="0" i="0" u="none" strike="noStrike" cap="none">
              <a:solidFill>
                <a:schemeClr val="dk1"/>
              </a:solidFill>
              <a:latin typeface="Tahoma"/>
              <a:ea typeface="Tahoma"/>
              <a:cs typeface="Tahoma"/>
              <a:sym typeface="Tahoma"/>
            </a:endParaRPr>
          </a:p>
        </p:txBody>
      </p:sp>
      <p:sp>
        <p:nvSpPr>
          <p:cNvPr id="998" name="Google Shape;998;p88"/>
          <p:cNvSpPr/>
          <p:nvPr/>
        </p:nvSpPr>
        <p:spPr>
          <a:xfrm>
            <a:off x="5734001" y="3221055"/>
            <a:ext cx="3200767" cy="720304"/>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Tahoma"/>
                <a:ea typeface="Tahoma"/>
                <a:cs typeface="Tahoma"/>
                <a:sym typeface="Tahoma"/>
              </a:rPr>
              <a:t>Ticket Granting Server (TGS)</a:t>
            </a:r>
            <a:endParaRPr sz="1600" b="0" i="0" u="none" strike="noStrike" cap="none">
              <a:solidFill>
                <a:schemeClr val="dk1"/>
              </a:solidFill>
              <a:latin typeface="Tahoma"/>
              <a:ea typeface="Tahoma"/>
              <a:cs typeface="Tahoma"/>
              <a:sym typeface="Tahoma"/>
            </a:endParaRPr>
          </a:p>
        </p:txBody>
      </p:sp>
      <p:cxnSp>
        <p:nvCxnSpPr>
          <p:cNvPr id="999" name="Google Shape;999;p88"/>
          <p:cNvCxnSpPr/>
          <p:nvPr/>
        </p:nvCxnSpPr>
        <p:spPr>
          <a:xfrm rot="10800000" flipH="1">
            <a:off x="8924041" y="1961670"/>
            <a:ext cx="448559" cy="3170"/>
          </a:xfrm>
          <a:prstGeom prst="straightConnector1">
            <a:avLst/>
          </a:prstGeom>
          <a:noFill/>
          <a:ln w="31750" cap="flat" cmpd="sng">
            <a:solidFill>
              <a:srgbClr val="4A7DBA"/>
            </a:solidFill>
            <a:prstDash val="dash"/>
            <a:round/>
            <a:headEnd type="triangle" w="med" len="med"/>
            <a:tailEnd type="none" w="sm" len="sm"/>
          </a:ln>
        </p:spPr>
      </p:cxnSp>
      <p:cxnSp>
        <p:nvCxnSpPr>
          <p:cNvPr id="1000" name="Google Shape;1000;p88"/>
          <p:cNvCxnSpPr/>
          <p:nvPr/>
        </p:nvCxnSpPr>
        <p:spPr>
          <a:xfrm>
            <a:off x="8957549" y="3575889"/>
            <a:ext cx="415051" cy="3931"/>
          </a:xfrm>
          <a:prstGeom prst="straightConnector1">
            <a:avLst/>
          </a:prstGeom>
          <a:noFill/>
          <a:ln w="31750" cap="flat" cmpd="sng">
            <a:solidFill>
              <a:srgbClr val="4A7DBA"/>
            </a:solidFill>
            <a:prstDash val="dash"/>
            <a:round/>
            <a:headEnd type="triangle" w="med" len="med"/>
            <a:tailEnd type="none" w="sm" len="sm"/>
          </a:ln>
        </p:spPr>
      </p:cxnSp>
      <p:cxnSp>
        <p:nvCxnSpPr>
          <p:cNvPr id="1001" name="Google Shape;1001;p88"/>
          <p:cNvCxnSpPr/>
          <p:nvPr/>
        </p:nvCxnSpPr>
        <p:spPr>
          <a:xfrm flipH="1">
            <a:off x="9372600" y="1961670"/>
            <a:ext cx="22781" cy="1614219"/>
          </a:xfrm>
          <a:prstGeom prst="straightConnector1">
            <a:avLst/>
          </a:prstGeom>
          <a:noFill/>
          <a:ln w="31750" cap="flat" cmpd="sng">
            <a:solidFill>
              <a:srgbClr val="4A7DBA"/>
            </a:solidFill>
            <a:prstDash val="dash"/>
            <a:round/>
            <a:headEnd type="none" w="sm" len="sm"/>
            <a:tailEnd type="none" w="sm" len="sm"/>
          </a:ln>
        </p:spPr>
      </p:cxnSp>
      <p:cxnSp>
        <p:nvCxnSpPr>
          <p:cNvPr id="1002" name="Google Shape;1002;p88"/>
          <p:cNvCxnSpPr/>
          <p:nvPr/>
        </p:nvCxnSpPr>
        <p:spPr>
          <a:xfrm>
            <a:off x="9395381" y="2767900"/>
            <a:ext cx="388886" cy="4929"/>
          </a:xfrm>
          <a:prstGeom prst="straightConnector1">
            <a:avLst/>
          </a:prstGeom>
          <a:noFill/>
          <a:ln w="31750" cap="flat" cmpd="sng">
            <a:solidFill>
              <a:srgbClr val="4A7DBA"/>
            </a:solidFill>
            <a:prstDash val="dash"/>
            <a:round/>
            <a:headEnd type="none" w="sm" len="sm"/>
            <a:tailEnd type="none" w="sm" len="sm"/>
          </a:ln>
        </p:spPr>
      </p:cxnSp>
      <p:cxnSp>
        <p:nvCxnSpPr>
          <p:cNvPr id="1003" name="Google Shape;1003;p88"/>
          <p:cNvCxnSpPr/>
          <p:nvPr/>
        </p:nvCxnSpPr>
        <p:spPr>
          <a:xfrm>
            <a:off x="1714500" y="4456845"/>
            <a:ext cx="0" cy="1361093"/>
          </a:xfrm>
          <a:prstGeom prst="straightConnector1">
            <a:avLst/>
          </a:prstGeom>
          <a:noFill/>
          <a:ln w="31750" cap="flat" cmpd="sng">
            <a:solidFill>
              <a:srgbClr val="4A7DBA"/>
            </a:solidFill>
            <a:prstDash val="dash"/>
            <a:round/>
            <a:headEnd type="triangle" w="med" len="med"/>
            <a:tailEnd type="none" w="sm" len="sm"/>
          </a:ln>
        </p:spPr>
      </p:cxnSp>
      <p:cxnSp>
        <p:nvCxnSpPr>
          <p:cNvPr id="1004" name="Google Shape;1004;p88"/>
          <p:cNvCxnSpPr/>
          <p:nvPr/>
        </p:nvCxnSpPr>
        <p:spPr>
          <a:xfrm flipH="1">
            <a:off x="1603280" y="1774475"/>
            <a:ext cx="24738" cy="1161622"/>
          </a:xfrm>
          <a:prstGeom prst="straightConnector1">
            <a:avLst/>
          </a:prstGeom>
          <a:noFill/>
          <a:ln w="31750" cap="flat" cmpd="sng">
            <a:solidFill>
              <a:srgbClr val="4A7DBA"/>
            </a:solidFill>
            <a:prstDash val="dash"/>
            <a:round/>
            <a:headEnd type="none" w="sm" len="sm"/>
            <a:tailEnd type="none" w="sm" len="sm"/>
          </a:ln>
        </p:spPr>
      </p:cxnSp>
      <p:cxnSp>
        <p:nvCxnSpPr>
          <p:cNvPr id="1005" name="Google Shape;1005;p88"/>
          <p:cNvCxnSpPr/>
          <p:nvPr/>
        </p:nvCxnSpPr>
        <p:spPr>
          <a:xfrm flipH="1">
            <a:off x="1847041" y="2187512"/>
            <a:ext cx="5256" cy="814511"/>
          </a:xfrm>
          <a:prstGeom prst="straightConnector1">
            <a:avLst/>
          </a:prstGeom>
          <a:noFill/>
          <a:ln w="31750" cap="flat" cmpd="sng">
            <a:solidFill>
              <a:srgbClr val="4A7DBA"/>
            </a:solidFill>
            <a:prstDash val="dash"/>
            <a:round/>
            <a:headEnd type="none" w="sm" len="sm"/>
            <a:tailEnd type="triangle" w="med" len="med"/>
          </a:ln>
        </p:spPr>
      </p:cxnSp>
      <p:cxnSp>
        <p:nvCxnSpPr>
          <p:cNvPr id="1006" name="Google Shape;1006;p88"/>
          <p:cNvCxnSpPr/>
          <p:nvPr/>
        </p:nvCxnSpPr>
        <p:spPr>
          <a:xfrm>
            <a:off x="1888382" y="4481781"/>
            <a:ext cx="16618" cy="699819"/>
          </a:xfrm>
          <a:prstGeom prst="straightConnector1">
            <a:avLst/>
          </a:prstGeom>
          <a:noFill/>
          <a:ln w="31750" cap="flat" cmpd="sng">
            <a:solidFill>
              <a:srgbClr val="4A7DBA"/>
            </a:solidFill>
            <a:prstDash val="dash"/>
            <a:round/>
            <a:headEnd type="none" w="sm" len="sm"/>
            <a:tailEnd type="none" w="sm" len="sm"/>
          </a:ln>
        </p:spPr>
      </p:cxnSp>
      <p:sp>
        <p:nvSpPr>
          <p:cNvPr id="1007" name="Google Shape;1007;p88"/>
          <p:cNvSpPr txBox="1"/>
          <p:nvPr/>
        </p:nvSpPr>
        <p:spPr>
          <a:xfrm>
            <a:off x="9597420" y="3331441"/>
            <a:ext cx="104702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Database</a:t>
            </a:r>
            <a:endParaRPr sz="1400" b="1" i="0" u="none" strike="noStrike" cap="none">
              <a:solidFill>
                <a:srgbClr val="000000"/>
              </a:solidFill>
              <a:latin typeface="Tahoma"/>
              <a:ea typeface="Tahoma"/>
              <a:cs typeface="Tahoma"/>
              <a:sym typeface="Tahoma"/>
            </a:endParaRPr>
          </a:p>
        </p:txBody>
      </p:sp>
      <p:sp>
        <p:nvSpPr>
          <p:cNvPr id="1008" name="Google Shape;1008;p88"/>
          <p:cNvSpPr txBox="1"/>
          <p:nvPr/>
        </p:nvSpPr>
        <p:spPr>
          <a:xfrm>
            <a:off x="1092901" y="1280325"/>
            <a:ext cx="4393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Client gửi yêu cầu xác thực đến server</a:t>
            </a:r>
            <a:endParaRPr sz="1600" b="1" i="0" u="none" strike="noStrike" cap="none">
              <a:solidFill>
                <a:srgbClr val="000000"/>
              </a:solidFill>
              <a:latin typeface="Tahoma"/>
              <a:ea typeface="Tahoma"/>
              <a:cs typeface="Tahoma"/>
              <a:sym typeface="Tahoma"/>
            </a:endParaRPr>
          </a:p>
        </p:txBody>
      </p:sp>
      <p:sp>
        <p:nvSpPr>
          <p:cNvPr id="1009" name="Google Shape;1009;p88"/>
          <p:cNvSpPr txBox="1"/>
          <p:nvPr/>
        </p:nvSpPr>
        <p:spPr>
          <a:xfrm>
            <a:off x="1910295" y="2213559"/>
            <a:ext cx="35760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Phản hồi xác thực từ server với yêu cầu của client</a:t>
            </a:r>
            <a:endParaRPr sz="1600" b="1" i="0" u="none" strike="noStrike" cap="none">
              <a:solidFill>
                <a:srgbClr val="000000"/>
              </a:solidFill>
              <a:latin typeface="Tahoma"/>
              <a:ea typeface="Tahoma"/>
              <a:cs typeface="Tahoma"/>
              <a:sym typeface="Tahoma"/>
            </a:endParaRPr>
          </a:p>
        </p:txBody>
      </p:sp>
      <p:sp>
        <p:nvSpPr>
          <p:cNvPr id="1010" name="Google Shape;1010;p88"/>
          <p:cNvSpPr txBox="1"/>
          <p:nvPr/>
        </p:nvSpPr>
        <p:spPr>
          <a:xfrm>
            <a:off x="2485851" y="3150825"/>
            <a:ext cx="3200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Yêu cầu cấp vé từ TGS</a:t>
            </a:r>
            <a:endParaRPr sz="1600" b="1" i="0" u="none" strike="noStrike" cap="none">
              <a:solidFill>
                <a:srgbClr val="000000"/>
              </a:solidFill>
              <a:latin typeface="Tahoma"/>
              <a:ea typeface="Tahoma"/>
              <a:cs typeface="Tahoma"/>
              <a:sym typeface="Tahoma"/>
            </a:endParaRPr>
          </a:p>
        </p:txBody>
      </p:sp>
      <p:sp>
        <p:nvSpPr>
          <p:cNvPr id="1011" name="Google Shape;1011;p88"/>
          <p:cNvSpPr txBox="1"/>
          <p:nvPr/>
        </p:nvSpPr>
        <p:spPr>
          <a:xfrm>
            <a:off x="2216563" y="3771884"/>
            <a:ext cx="33843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Phản hồi của TGS với yêu cầu của client</a:t>
            </a:r>
            <a:endParaRPr sz="1600" b="1" i="0" u="none" strike="noStrike" cap="none">
              <a:solidFill>
                <a:srgbClr val="000000"/>
              </a:solidFill>
              <a:latin typeface="Tahoma"/>
              <a:ea typeface="Tahoma"/>
              <a:cs typeface="Tahoma"/>
              <a:sym typeface="Tahoma"/>
            </a:endParaRPr>
          </a:p>
        </p:txBody>
      </p:sp>
      <p:sp>
        <p:nvSpPr>
          <p:cNvPr id="1012" name="Google Shape;1012;p88"/>
          <p:cNvSpPr txBox="1"/>
          <p:nvPr/>
        </p:nvSpPr>
        <p:spPr>
          <a:xfrm>
            <a:off x="2705226" y="4835125"/>
            <a:ext cx="54996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Yêu cầu đến ứng dụng server để truy cập dịch vụ</a:t>
            </a:r>
            <a:endParaRPr sz="1600" b="1" i="0" u="none" strike="noStrike" cap="none">
              <a:solidFill>
                <a:srgbClr val="000000"/>
              </a:solidFill>
              <a:latin typeface="Tahoma"/>
              <a:ea typeface="Tahoma"/>
              <a:cs typeface="Tahoma"/>
              <a:sym typeface="Tahoma"/>
            </a:endParaRPr>
          </a:p>
        </p:txBody>
      </p:sp>
      <p:sp>
        <p:nvSpPr>
          <p:cNvPr id="1013" name="Google Shape;1013;p88"/>
          <p:cNvSpPr txBox="1"/>
          <p:nvPr/>
        </p:nvSpPr>
        <p:spPr>
          <a:xfrm>
            <a:off x="1942350" y="5473413"/>
            <a:ext cx="6554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Tahoma"/>
                <a:ea typeface="Tahoma"/>
                <a:cs typeface="Tahoma"/>
                <a:sym typeface="Tahoma"/>
              </a:rPr>
              <a:t>Phản hồi để xác nhận chính xác là server mà client đang chờ</a:t>
            </a:r>
            <a:endParaRPr sz="1600" b="1" i="0" u="none" strike="noStrike" cap="none">
              <a:solidFill>
                <a:srgbClr val="000000"/>
              </a:solidFill>
              <a:latin typeface="Tahoma"/>
              <a:ea typeface="Tahoma"/>
              <a:cs typeface="Tahoma"/>
              <a:sym typeface="Tahoma"/>
            </a:endParaRPr>
          </a:p>
        </p:txBody>
      </p:sp>
      <p:sp>
        <p:nvSpPr>
          <p:cNvPr id="1014" name="Google Shape;1014;p88"/>
          <p:cNvSpPr txBox="1"/>
          <p:nvPr/>
        </p:nvSpPr>
        <p:spPr>
          <a:xfrm>
            <a:off x="8409725" y="6111711"/>
            <a:ext cx="197131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Application Server</a:t>
            </a:r>
            <a:endParaRPr sz="1400" b="1" i="0" u="none" strike="noStrike" cap="none">
              <a:solidFill>
                <a:srgbClr val="000000"/>
              </a:solidFill>
              <a:latin typeface="Tahoma"/>
              <a:ea typeface="Tahoma"/>
              <a:cs typeface="Tahoma"/>
              <a:sym typeface="Tahoma"/>
            </a:endParaRPr>
          </a:p>
        </p:txBody>
      </p:sp>
      <p:sp>
        <p:nvSpPr>
          <p:cNvPr id="1015" name="Google Shape;1015;p88"/>
          <p:cNvSpPr txBox="1"/>
          <p:nvPr/>
        </p:nvSpPr>
        <p:spPr>
          <a:xfrm>
            <a:off x="169052" y="3714524"/>
            <a:ext cx="104702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Client</a:t>
            </a:r>
            <a:endParaRPr sz="1400" b="1" i="0" u="none" strike="noStrike" cap="none">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89"/>
          <p:cNvSpPr txBox="1">
            <a:spLocks noGrp="1"/>
          </p:cNvSpPr>
          <p:nvPr>
            <p:ph type="title"/>
          </p:nvPr>
        </p:nvSpPr>
        <p:spPr>
          <a:xfrm>
            <a:off x="0" y="0"/>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Password Salting</a:t>
            </a:r>
            <a:endParaRPr>
              <a:latin typeface="Arial"/>
              <a:ea typeface="Arial"/>
              <a:cs typeface="Arial"/>
              <a:sym typeface="Arial"/>
            </a:endParaRPr>
          </a:p>
        </p:txBody>
      </p:sp>
      <p:sp>
        <p:nvSpPr>
          <p:cNvPr id="1021" name="Google Shape;1021;p8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27</a:t>
            </a:fld>
            <a:endParaRPr/>
          </a:p>
        </p:txBody>
      </p:sp>
      <p:sp>
        <p:nvSpPr>
          <p:cNvPr id="1022" name="Google Shape;1022;p89"/>
          <p:cNvSpPr/>
          <p:nvPr/>
        </p:nvSpPr>
        <p:spPr>
          <a:xfrm>
            <a:off x="-33292" y="838200"/>
            <a:ext cx="12225291" cy="1295400"/>
          </a:xfrm>
          <a:prstGeom prst="rect">
            <a:avLst/>
          </a:prstGeom>
          <a:gradFill>
            <a:gsLst>
              <a:gs pos="0">
                <a:srgbClr val="8C8C8C"/>
              </a:gs>
              <a:gs pos="50000">
                <a:srgbClr val="CACACA"/>
              </a:gs>
              <a:gs pos="100000">
                <a:srgbClr val="F2F2F2"/>
              </a:gs>
            </a:gsLst>
            <a:lin ang="0" scaled="0"/>
          </a:gradFill>
          <a:ln>
            <a:noFill/>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chemeClr val="dk1"/>
                </a:solidFill>
                <a:latin typeface="Tahoma"/>
                <a:ea typeface="Tahoma"/>
                <a:cs typeface="Tahoma"/>
                <a:sym typeface="Tahoma"/>
              </a:rPr>
              <a:t>Password salting (Mật khẩu muối) là kỹ thuật mà </a:t>
            </a:r>
            <a:r>
              <a:rPr lang="en-US" sz="2000" b="0" i="0" u="none" strike="noStrike" cap="none">
                <a:solidFill>
                  <a:srgbClr val="FF0000"/>
                </a:solidFill>
                <a:latin typeface="Tahoma"/>
                <a:ea typeface="Tahoma"/>
                <a:cs typeface="Tahoma"/>
                <a:sym typeface="Tahoma"/>
              </a:rPr>
              <a:t>chuỗi ngẫu nhiên được thêm vào </a:t>
            </a:r>
            <a:r>
              <a:rPr lang="en-US" sz="2000" b="0" i="0" u="none" strike="noStrike" cap="none">
                <a:solidFill>
                  <a:schemeClr val="dk1"/>
                </a:solidFill>
                <a:latin typeface="Tahoma"/>
                <a:ea typeface="Tahoma"/>
                <a:cs typeface="Tahoma"/>
                <a:sym typeface="Tahoma"/>
              </a:rPr>
              <a:t>mật khẩu trước khi tính giá trị hash</a:t>
            </a:r>
            <a:endParaRPr sz="2000" b="0" i="0" u="none" strike="noStrike" cap="none">
              <a:solidFill>
                <a:schemeClr val="dk1"/>
              </a:solidFill>
              <a:latin typeface="Tahoma"/>
              <a:ea typeface="Tahoma"/>
              <a:cs typeface="Tahoma"/>
              <a:sym typeface="Tahoma"/>
            </a:endParaRPr>
          </a:p>
        </p:txBody>
      </p:sp>
      <p:sp>
        <p:nvSpPr>
          <p:cNvPr id="1023" name="Google Shape;1023;p89"/>
          <p:cNvSpPr/>
          <p:nvPr/>
        </p:nvSpPr>
        <p:spPr>
          <a:xfrm>
            <a:off x="-42909" y="2087008"/>
            <a:ext cx="12225291" cy="1295400"/>
          </a:xfrm>
          <a:prstGeom prst="rect">
            <a:avLst/>
          </a:prstGeom>
          <a:gradFill>
            <a:gsLst>
              <a:gs pos="0">
                <a:srgbClr val="7C7C7C"/>
              </a:gs>
              <a:gs pos="50000">
                <a:srgbClr val="B4B4B4"/>
              </a:gs>
              <a:gs pos="100000">
                <a:srgbClr val="D8D8D8"/>
              </a:gs>
            </a:gsLst>
            <a:lin ang="10800025" scaled="0"/>
          </a:gradFill>
          <a:ln>
            <a:noFill/>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FF0000"/>
                </a:solidFill>
                <a:latin typeface="Tahoma"/>
                <a:ea typeface="Tahoma"/>
                <a:cs typeface="Tahoma"/>
                <a:sym typeface="Tahoma"/>
              </a:rPr>
              <a:t>Lợi ích: </a:t>
            </a:r>
            <a:r>
              <a:rPr lang="en-US" sz="2000" b="0" i="0" u="none" strike="noStrike" cap="none">
                <a:solidFill>
                  <a:schemeClr val="dk1"/>
                </a:solidFill>
                <a:latin typeface="Tahoma"/>
                <a:ea typeface="Tahoma"/>
                <a:cs typeface="Tahoma"/>
                <a:sym typeface="Tahoma"/>
              </a:rPr>
              <a:t>Salting (Muối) khiến việc khôi phục mật khẩu trở nên khó khăn hơn với tấn công bảng tính hash trước</a:t>
            </a:r>
            <a:endParaRPr sz="2000" b="0" i="0" u="none" strike="noStrike" cap="none">
              <a:solidFill>
                <a:schemeClr val="dk1"/>
              </a:solidFill>
              <a:latin typeface="Tahoma"/>
              <a:ea typeface="Tahoma"/>
              <a:cs typeface="Tahoma"/>
              <a:sym typeface="Tahoma"/>
            </a:endParaRPr>
          </a:p>
        </p:txBody>
      </p:sp>
      <p:sp>
        <p:nvSpPr>
          <p:cNvPr id="1024" name="Google Shape;1024;p89"/>
          <p:cNvSpPr/>
          <p:nvPr/>
        </p:nvSpPr>
        <p:spPr>
          <a:xfrm>
            <a:off x="-52526" y="3324718"/>
            <a:ext cx="12225291" cy="2085481"/>
          </a:xfrm>
          <a:prstGeom prst="rect">
            <a:avLst/>
          </a:prstGeom>
          <a:gradFill>
            <a:gsLst>
              <a:gs pos="0">
                <a:srgbClr val="7C7C7C"/>
              </a:gs>
              <a:gs pos="50000">
                <a:srgbClr val="B4B4B4"/>
              </a:gs>
              <a:gs pos="100000">
                <a:srgbClr val="D8D8D8"/>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None/>
            </a:pPr>
            <a:r>
              <a:rPr lang="en-US" sz="2000" b="0" i="0" u="none" strike="noStrike" cap="none">
                <a:solidFill>
                  <a:schemeClr val="dk1"/>
                </a:solidFill>
                <a:latin typeface="Tahoma"/>
                <a:ea typeface="Tahoma"/>
                <a:cs typeface="Tahoma"/>
                <a:sym typeface="Tahoma"/>
              </a:rPr>
              <a:t>	Alice:root:b4ef21:abcc9cdd787c8a354109cad6b9293</a:t>
            </a:r>
            <a:endParaRPr/>
          </a:p>
          <a:p>
            <a:pPr marL="0" marR="0" lvl="0" indent="0" algn="l" rtl="0">
              <a:lnSpc>
                <a:spcPct val="200000"/>
              </a:lnSpc>
              <a:spcBef>
                <a:spcPts val="0"/>
              </a:spcBef>
              <a:spcAft>
                <a:spcPts val="0"/>
              </a:spcAft>
              <a:buNone/>
            </a:pPr>
            <a:r>
              <a:rPr lang="en-US" sz="2000" b="0" i="0" u="none" strike="noStrike" cap="none">
                <a:solidFill>
                  <a:schemeClr val="dk1"/>
                </a:solidFill>
                <a:latin typeface="Tahoma"/>
                <a:ea typeface="Tahoma"/>
                <a:cs typeface="Tahoma"/>
                <a:sym typeface="Tahoma"/>
              </a:rPr>
              <a:t>	Bob:root:a9c4fa:ddec9cdd787c8a354109cad6b9bce</a:t>
            </a:r>
            <a:endParaRPr/>
          </a:p>
          <a:p>
            <a:pPr marL="0" marR="0" lvl="0" indent="0" algn="l" rtl="0">
              <a:lnSpc>
                <a:spcPct val="200000"/>
              </a:lnSpc>
              <a:spcBef>
                <a:spcPts val="0"/>
              </a:spcBef>
              <a:spcAft>
                <a:spcPts val="0"/>
              </a:spcAft>
              <a:buNone/>
            </a:pPr>
            <a:r>
              <a:rPr lang="en-US" sz="2000" b="0" i="0" u="none" strike="noStrike" cap="none">
                <a:solidFill>
                  <a:schemeClr val="dk1"/>
                </a:solidFill>
                <a:latin typeface="Tahoma"/>
                <a:ea typeface="Tahoma"/>
                <a:cs typeface="Tahoma"/>
                <a:sym typeface="Tahoma"/>
              </a:rPr>
              <a:t>	Cecil:root:209be1: bcec9cdd787c8a354109cad6b92ff</a:t>
            </a:r>
            <a:endParaRPr sz="2000" b="0" i="0" u="none" strike="noStrike" cap="none">
              <a:solidFill>
                <a:schemeClr val="dk1"/>
              </a:solidFill>
              <a:latin typeface="Tahoma"/>
              <a:ea typeface="Tahoma"/>
              <a:cs typeface="Tahoma"/>
              <a:sym typeface="Tahoma"/>
            </a:endParaRPr>
          </a:p>
        </p:txBody>
      </p:sp>
      <p:sp>
        <p:nvSpPr>
          <p:cNvPr id="1025" name="Google Shape;1025;p89"/>
          <p:cNvSpPr/>
          <p:nvPr/>
        </p:nvSpPr>
        <p:spPr>
          <a:xfrm>
            <a:off x="2971800" y="3649108"/>
            <a:ext cx="3962400" cy="29371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6" name="Google Shape;1026;p89"/>
          <p:cNvSpPr/>
          <p:nvPr/>
        </p:nvSpPr>
        <p:spPr>
          <a:xfrm>
            <a:off x="3048000" y="4883139"/>
            <a:ext cx="3886200" cy="29371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27" name="Google Shape;1027;p89"/>
          <p:cNvCxnSpPr/>
          <p:nvPr/>
        </p:nvCxnSpPr>
        <p:spPr>
          <a:xfrm rot="10800000" flipH="1">
            <a:off x="6900692" y="3790688"/>
            <a:ext cx="448559" cy="3170"/>
          </a:xfrm>
          <a:prstGeom prst="straightConnector1">
            <a:avLst/>
          </a:prstGeom>
          <a:noFill/>
          <a:ln w="31750" cap="flat" cmpd="sng">
            <a:solidFill>
              <a:srgbClr val="4A7DBA"/>
            </a:solidFill>
            <a:prstDash val="dash"/>
            <a:round/>
            <a:headEnd type="triangle" w="med" len="med"/>
            <a:tailEnd type="none" w="sm" len="sm"/>
          </a:ln>
        </p:spPr>
      </p:cxnSp>
      <p:cxnSp>
        <p:nvCxnSpPr>
          <p:cNvPr id="1028" name="Google Shape;1028;p89"/>
          <p:cNvCxnSpPr/>
          <p:nvPr/>
        </p:nvCxnSpPr>
        <p:spPr>
          <a:xfrm>
            <a:off x="6934200" y="5041081"/>
            <a:ext cx="415051" cy="3931"/>
          </a:xfrm>
          <a:prstGeom prst="straightConnector1">
            <a:avLst/>
          </a:prstGeom>
          <a:noFill/>
          <a:ln w="31750" cap="flat" cmpd="sng">
            <a:solidFill>
              <a:srgbClr val="4A7DBA"/>
            </a:solidFill>
            <a:prstDash val="dash"/>
            <a:round/>
            <a:headEnd type="triangle" w="med" len="med"/>
            <a:tailEnd type="none" w="sm" len="sm"/>
          </a:ln>
        </p:spPr>
      </p:cxnSp>
      <p:cxnSp>
        <p:nvCxnSpPr>
          <p:cNvPr id="1029" name="Google Shape;1029;p89"/>
          <p:cNvCxnSpPr/>
          <p:nvPr/>
        </p:nvCxnSpPr>
        <p:spPr>
          <a:xfrm>
            <a:off x="7349251" y="3840029"/>
            <a:ext cx="1" cy="1201052"/>
          </a:xfrm>
          <a:prstGeom prst="straightConnector1">
            <a:avLst/>
          </a:prstGeom>
          <a:noFill/>
          <a:ln w="31750" cap="flat" cmpd="sng">
            <a:solidFill>
              <a:srgbClr val="4A7DBA"/>
            </a:solidFill>
            <a:prstDash val="dash"/>
            <a:round/>
            <a:headEnd type="none" w="sm" len="sm"/>
            <a:tailEnd type="none" w="sm" len="sm"/>
          </a:ln>
        </p:spPr>
      </p:cxnSp>
      <p:cxnSp>
        <p:nvCxnSpPr>
          <p:cNvPr id="1030" name="Google Shape;1030;p89"/>
          <p:cNvCxnSpPr/>
          <p:nvPr/>
        </p:nvCxnSpPr>
        <p:spPr>
          <a:xfrm>
            <a:off x="7375417" y="4393839"/>
            <a:ext cx="388886" cy="4929"/>
          </a:xfrm>
          <a:prstGeom prst="straightConnector1">
            <a:avLst/>
          </a:prstGeom>
          <a:noFill/>
          <a:ln w="31750" cap="flat" cmpd="sng">
            <a:solidFill>
              <a:srgbClr val="4A7DBA"/>
            </a:solidFill>
            <a:prstDash val="dash"/>
            <a:round/>
            <a:headEnd type="none" w="sm" len="sm"/>
            <a:tailEnd type="none" w="sm" len="sm"/>
          </a:ln>
        </p:spPr>
      </p:cxnSp>
      <p:sp>
        <p:nvSpPr>
          <p:cNvPr id="1031" name="Google Shape;1031;p89"/>
          <p:cNvSpPr/>
          <p:nvPr/>
        </p:nvSpPr>
        <p:spPr>
          <a:xfrm>
            <a:off x="7821949" y="3905400"/>
            <a:ext cx="3488100" cy="976800"/>
          </a:xfrm>
          <a:prstGeom prst="rect">
            <a:avLst/>
          </a:prstGeom>
          <a:solidFill>
            <a:schemeClr val="lt1"/>
          </a:solidFill>
          <a:ln w="25400" cap="flat" cmpd="sng">
            <a:solidFill>
              <a:schemeClr val="lt1"/>
            </a:solidFill>
            <a:prstDash val="solid"/>
            <a:round/>
            <a:headEnd type="none" w="sm" len="sm"/>
            <a:tailEnd type="none" w="sm" len="sm"/>
          </a:ln>
          <a:effectLst>
            <a:outerShdw blurRad="50800" dist="1143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Cùng một mật khẩu nhưng khác mã băm bời bì khác muối</a:t>
            </a:r>
            <a:endParaRPr sz="1800" b="0" i="0" u="none" strike="noStrike" cap="none">
              <a:solidFill>
                <a:schemeClr val="dk1"/>
              </a:solidFill>
              <a:latin typeface="Tahoma"/>
              <a:ea typeface="Tahoma"/>
              <a:cs typeface="Tahoma"/>
              <a:sym typeface="Tahoma"/>
            </a:endParaRPr>
          </a:p>
        </p:txBody>
      </p:sp>
      <p:sp>
        <p:nvSpPr>
          <p:cNvPr id="1032" name="Google Shape;1032;p89"/>
          <p:cNvSpPr/>
          <p:nvPr/>
        </p:nvSpPr>
        <p:spPr>
          <a:xfrm>
            <a:off x="614384" y="5861579"/>
            <a:ext cx="6983756" cy="684477"/>
          </a:xfrm>
          <a:prstGeom prst="rect">
            <a:avLst/>
          </a:prstGeom>
          <a:gradFill>
            <a:gsLst>
              <a:gs pos="0">
                <a:srgbClr val="7C7C7C"/>
              </a:gs>
              <a:gs pos="50000">
                <a:srgbClr val="B4B4B4"/>
              </a:gs>
              <a:gs pos="100000">
                <a:srgbClr val="D8D8D8"/>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None/>
            </a:pPr>
            <a:r>
              <a:rPr lang="en-US" sz="2000" b="0" i="0" u="none" strike="noStrike" cap="none">
                <a:solidFill>
                  <a:schemeClr val="dk1"/>
                </a:solidFill>
                <a:latin typeface="Tahoma"/>
                <a:ea typeface="Tahoma"/>
                <a:cs typeface="Tahoma"/>
                <a:sym typeface="Tahoma"/>
              </a:rPr>
              <a:t>	</a:t>
            </a:r>
            <a:r>
              <a:rPr lang="en-US" sz="2000" b="0" i="0" u="none" strike="noStrike" cap="none">
                <a:solidFill>
                  <a:srgbClr val="FF0000"/>
                </a:solidFill>
                <a:latin typeface="Tahoma"/>
                <a:ea typeface="Tahoma"/>
                <a:cs typeface="Tahoma"/>
                <a:sym typeface="Tahoma"/>
              </a:rPr>
              <a:t>Note:</a:t>
            </a:r>
            <a:r>
              <a:rPr lang="en-US" sz="2000" b="0" i="0" u="none" strike="noStrike" cap="none">
                <a:solidFill>
                  <a:schemeClr val="dk1"/>
                </a:solidFill>
                <a:latin typeface="Tahoma"/>
                <a:ea typeface="Tahoma"/>
                <a:cs typeface="Tahoma"/>
                <a:sym typeface="Tahoma"/>
              </a:rPr>
              <a:t>Mã hash mật khẩu Windows không phải muối </a:t>
            </a:r>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90"/>
          <p:cNvSpPr txBox="1">
            <a:spLocks noGrp="1"/>
          </p:cNvSpPr>
          <p:nvPr>
            <p:ph type="title"/>
          </p:nvPr>
        </p:nvSpPr>
        <p:spPr>
          <a:xfrm>
            <a:off x="0" y="0"/>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Công cụ trích xuất mật khẩu Hash</a:t>
            </a:r>
            <a:endParaRPr>
              <a:latin typeface="Arial"/>
              <a:ea typeface="Arial"/>
              <a:cs typeface="Arial"/>
              <a:sym typeface="Arial"/>
            </a:endParaRPr>
          </a:p>
        </p:txBody>
      </p:sp>
      <p:sp>
        <p:nvSpPr>
          <p:cNvPr id="1038" name="Google Shape;1038;p9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28</a:t>
            </a:fld>
            <a:endParaRPr/>
          </a:p>
        </p:txBody>
      </p:sp>
      <p:sp>
        <p:nvSpPr>
          <p:cNvPr id="1039" name="Google Shape;1039;p90"/>
          <p:cNvSpPr/>
          <p:nvPr/>
        </p:nvSpPr>
        <p:spPr>
          <a:xfrm>
            <a:off x="304800" y="914400"/>
            <a:ext cx="5638800" cy="5257800"/>
          </a:xfrm>
          <a:prstGeom prst="rect">
            <a:avLst/>
          </a:prstGeom>
          <a:gradFill>
            <a:gsLst>
              <a:gs pos="0">
                <a:srgbClr val="7C7C7C"/>
              </a:gs>
              <a:gs pos="50000">
                <a:srgbClr val="B4B4B4"/>
              </a:gs>
              <a:gs pos="100000">
                <a:srgbClr val="D8D8D8"/>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accent1"/>
                </a:solidFill>
                <a:latin typeface="Tahoma"/>
                <a:ea typeface="Tahoma"/>
                <a:cs typeface="Tahoma"/>
                <a:sym typeface="Tahoma"/>
              </a:rPr>
              <a:t>Pwdump7</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chemeClr val="dk1"/>
                </a:solidFill>
                <a:latin typeface="Tahoma"/>
                <a:ea typeface="Tahoma"/>
                <a:cs typeface="Tahoma"/>
                <a:sym typeface="Tahoma"/>
              </a:rPr>
              <a:t>Pwdump7 trích xuất mật khẩu băm LM và NTLM của tài khoản local từ cơ sở dữ liệu Security Account Manager (SAM)</a:t>
            </a:r>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p:txBody>
      </p:sp>
      <p:sp>
        <p:nvSpPr>
          <p:cNvPr id="1040" name="Google Shape;1040;p90"/>
          <p:cNvSpPr/>
          <p:nvPr/>
        </p:nvSpPr>
        <p:spPr>
          <a:xfrm>
            <a:off x="6172200" y="914400"/>
            <a:ext cx="5486400" cy="5257800"/>
          </a:xfrm>
          <a:prstGeom prst="rect">
            <a:avLst/>
          </a:prstGeom>
          <a:gradFill>
            <a:gsLst>
              <a:gs pos="0">
                <a:srgbClr val="7C7C7C"/>
              </a:gs>
              <a:gs pos="50000">
                <a:srgbClr val="B4B4B4"/>
              </a:gs>
              <a:gs pos="100000">
                <a:srgbClr val="D8D8D8"/>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dirty="0" err="1">
                <a:solidFill>
                  <a:schemeClr val="accent1"/>
                </a:solidFill>
                <a:latin typeface="Tahoma"/>
                <a:ea typeface="Tahoma"/>
                <a:cs typeface="Tahoma"/>
                <a:sym typeface="Tahoma"/>
              </a:rPr>
              <a:t>fgdump</a:t>
            </a:r>
            <a:endParaRPr dirty="0"/>
          </a:p>
          <a:p>
            <a:pPr marL="342900" marR="0" lvl="0" indent="-381000" algn="l" rtl="0">
              <a:lnSpc>
                <a:spcPct val="100000"/>
              </a:lnSpc>
              <a:spcBef>
                <a:spcPts val="0"/>
              </a:spcBef>
              <a:spcAft>
                <a:spcPts val="0"/>
              </a:spcAft>
              <a:buClr>
                <a:srgbClr val="000000"/>
              </a:buClr>
              <a:buSzPts val="2000"/>
              <a:buFont typeface="Noto Sans Symbols"/>
              <a:buChar char="❑"/>
            </a:pPr>
            <a:r>
              <a:rPr lang="en-US" sz="1600" b="0" i="0" u="none" strike="noStrike" cap="none" dirty="0" err="1">
                <a:solidFill>
                  <a:schemeClr val="dk1"/>
                </a:solidFill>
                <a:latin typeface="Tahoma"/>
                <a:ea typeface="Tahoma"/>
                <a:cs typeface="Tahoma"/>
                <a:sym typeface="Tahoma"/>
              </a:rPr>
              <a:t>fgdump</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hoạt</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động</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giống</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với</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pwdump</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nhưng</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cũng</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trích</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xuất</a:t>
            </a:r>
            <a:r>
              <a:rPr lang="en-US" sz="1600" b="0" i="0" u="none" strike="noStrike" cap="none" dirty="0">
                <a:solidFill>
                  <a:schemeClr val="dk1"/>
                </a:solidFill>
                <a:latin typeface="Tahoma"/>
                <a:ea typeface="Tahoma"/>
                <a:cs typeface="Tahoma"/>
                <a:sym typeface="Tahoma"/>
              </a:rPr>
              <a:t> cache </a:t>
            </a:r>
            <a:r>
              <a:rPr lang="en-US" sz="1600" b="0" i="0" u="none" strike="noStrike" cap="none" dirty="0" err="1">
                <a:solidFill>
                  <a:schemeClr val="dk1"/>
                </a:solidFill>
                <a:latin typeface="Tahoma"/>
                <a:ea typeface="Tahoma"/>
                <a:cs typeface="Tahoma"/>
                <a:sym typeface="Tahoma"/>
              </a:rPr>
              <a:t>thông</a:t>
            </a:r>
            <a:r>
              <a:rPr lang="en-US" sz="1600" b="0" i="0" u="none" strike="noStrike" cap="none" dirty="0">
                <a:solidFill>
                  <a:schemeClr val="dk1"/>
                </a:solidFill>
                <a:latin typeface="Tahoma"/>
                <a:ea typeface="Tahoma"/>
                <a:cs typeface="Tahoma"/>
                <a:sym typeface="Tahoma"/>
              </a:rPr>
              <a:t> tin </a:t>
            </a:r>
            <a:r>
              <a:rPr lang="en-US" sz="1600" b="0" i="0" u="none" strike="noStrike" cap="none" dirty="0" err="1">
                <a:solidFill>
                  <a:schemeClr val="dk1"/>
                </a:solidFill>
                <a:latin typeface="Tahoma"/>
                <a:ea typeface="Tahoma"/>
                <a:cs typeface="Tahoma"/>
                <a:sym typeface="Tahoma"/>
              </a:rPr>
              <a:t>đăng</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nhập</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và</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cho</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phép</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thực</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thi</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điều</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khiển</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từ</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xa</a:t>
            </a:r>
            <a:r>
              <a:rPr lang="en-US" sz="1600" b="0" i="0" u="none" strike="noStrike" cap="none" dirty="0">
                <a:solidFill>
                  <a:schemeClr val="dk1"/>
                </a:solidFill>
                <a:latin typeface="Tahoma"/>
                <a:ea typeface="Tahoma"/>
                <a:cs typeface="Tahoma"/>
                <a:sym typeface="Tahoma"/>
              </a:rPr>
              <a:t> qua </a:t>
            </a:r>
            <a:r>
              <a:rPr lang="en-US" sz="1600" b="0" i="0" u="none" strike="noStrike" cap="none" dirty="0" err="1">
                <a:solidFill>
                  <a:schemeClr val="dk1"/>
                </a:solidFill>
                <a:latin typeface="Tahoma"/>
                <a:ea typeface="Tahoma"/>
                <a:cs typeface="Tahoma"/>
                <a:sym typeface="Tahoma"/>
              </a:rPr>
              <a:t>mạng</a:t>
            </a:r>
            <a:endParaRPr sz="1600" dirty="0"/>
          </a:p>
          <a:p>
            <a:pPr marL="0" marR="0" lvl="0" indent="0" algn="l" rtl="0">
              <a:lnSpc>
                <a:spcPct val="100000"/>
              </a:lnSpc>
              <a:spcBef>
                <a:spcPts val="0"/>
              </a:spcBef>
              <a:spcAft>
                <a:spcPts val="0"/>
              </a:spcAft>
              <a:buNone/>
            </a:pPr>
            <a:r>
              <a:rPr lang="en-US" sz="1600" b="0" i="0" u="none" strike="noStrike" cap="none" dirty="0">
                <a:solidFill>
                  <a:schemeClr val="dk1"/>
                </a:solidFill>
                <a:latin typeface="Consolas"/>
                <a:ea typeface="Consolas"/>
                <a:cs typeface="Consolas"/>
                <a:sym typeface="Consolas"/>
              </a:rPr>
              <a:t>fgdump.exe –h 192.168.0.10 –u </a:t>
            </a:r>
            <a:r>
              <a:rPr lang="en-US" sz="1600" b="0" i="0" u="none" strike="noStrike" cap="none" dirty="0" err="1">
                <a:solidFill>
                  <a:schemeClr val="dk1"/>
                </a:solidFill>
                <a:latin typeface="Consolas"/>
                <a:ea typeface="Consolas"/>
                <a:cs typeface="Consolas"/>
                <a:sym typeface="Consolas"/>
              </a:rPr>
              <a:t>AnAdministratorUser</a:t>
            </a:r>
            <a:r>
              <a:rPr lang="en-US" sz="1600" b="0" i="0" u="none" strike="noStrike" cap="none" dirty="0">
                <a:solidFill>
                  <a:schemeClr val="dk1"/>
                </a:solidFill>
                <a:latin typeface="Consolas"/>
                <a:ea typeface="Consolas"/>
                <a:cs typeface="Consolas"/>
                <a:sym typeface="Consolas"/>
              </a:rPr>
              <a:t> –p 14mep4ssw0rd</a:t>
            </a:r>
            <a:endParaRPr sz="1600" dirty="0"/>
          </a:p>
          <a:p>
            <a:pPr marL="0" marR="0" lvl="0" indent="0" algn="l" rtl="0">
              <a:lnSpc>
                <a:spcPct val="100000"/>
              </a:lnSpc>
              <a:spcBef>
                <a:spcPts val="0"/>
              </a:spcBef>
              <a:spcAft>
                <a:spcPts val="0"/>
              </a:spcAft>
              <a:buNone/>
            </a:pPr>
            <a:r>
              <a:rPr lang="en-US" sz="1600" b="0" i="0" u="none" strike="noStrike" cap="none" dirty="0">
                <a:solidFill>
                  <a:schemeClr val="dk1"/>
                </a:solidFill>
                <a:latin typeface="Tahoma"/>
                <a:ea typeface="Tahoma"/>
                <a:cs typeface="Tahoma"/>
                <a:sym typeface="Tahoma"/>
              </a:rPr>
              <a:t>Dump </a:t>
            </a:r>
            <a:r>
              <a:rPr lang="en-US" sz="1600" b="0" i="0" u="none" strike="noStrike" cap="none" dirty="0" err="1">
                <a:solidFill>
                  <a:schemeClr val="dk1"/>
                </a:solidFill>
                <a:latin typeface="Tahoma"/>
                <a:ea typeface="Tahoma"/>
                <a:cs typeface="Tahoma"/>
                <a:sym typeface="Tahoma"/>
              </a:rPr>
              <a:t>máy</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từ</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xa</a:t>
            </a:r>
            <a:r>
              <a:rPr lang="en-US" sz="1600" b="0" i="0" u="none" strike="noStrike" cap="none" dirty="0">
                <a:solidFill>
                  <a:schemeClr val="dk1"/>
                </a:solidFill>
                <a:latin typeface="Tahoma"/>
                <a:ea typeface="Tahoma"/>
                <a:cs typeface="Tahoma"/>
                <a:sym typeface="Tahoma"/>
              </a:rPr>
              <a:t> (192.168.0.10) </a:t>
            </a:r>
            <a:r>
              <a:rPr lang="en-US" sz="1600" b="0" i="0" u="none" strike="noStrike" cap="none" dirty="0" err="1">
                <a:solidFill>
                  <a:schemeClr val="dk1"/>
                </a:solidFill>
                <a:latin typeface="Tahoma"/>
                <a:ea typeface="Tahoma"/>
                <a:cs typeface="Tahoma"/>
                <a:sym typeface="Tahoma"/>
              </a:rPr>
              <a:t>sử</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dụng</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một</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tài</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khoản</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cụ</a:t>
            </a:r>
            <a:r>
              <a:rPr lang="en-US" sz="1600" b="0" i="0" u="none" strike="noStrike" cap="none" dirty="0">
                <a:solidFill>
                  <a:schemeClr val="dk1"/>
                </a:solidFill>
                <a:latin typeface="Tahoma"/>
                <a:ea typeface="Tahoma"/>
                <a:cs typeface="Tahoma"/>
                <a:sym typeface="Tahoma"/>
              </a:rPr>
              <a:t> </a:t>
            </a:r>
            <a:r>
              <a:rPr lang="en-US" sz="1600" b="0" i="0" u="none" strike="noStrike" cap="none" dirty="0" err="1">
                <a:solidFill>
                  <a:schemeClr val="dk1"/>
                </a:solidFill>
                <a:latin typeface="Tahoma"/>
                <a:ea typeface="Tahoma"/>
                <a:cs typeface="Tahoma"/>
                <a:sym typeface="Tahoma"/>
              </a:rPr>
              <a:t>thể</a:t>
            </a:r>
            <a:endParaRPr sz="1600" b="0" i="0" u="none" strike="noStrike" cap="none"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dirty="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dirty="0">
              <a:solidFill>
                <a:schemeClr val="dk1"/>
              </a:solidFill>
              <a:latin typeface="Consolas"/>
              <a:ea typeface="Consolas"/>
              <a:cs typeface="Consolas"/>
              <a:sym typeface="Consolas"/>
            </a:endParaRPr>
          </a:p>
        </p:txBody>
      </p:sp>
      <p:pic>
        <p:nvPicPr>
          <p:cNvPr id="1041" name="Google Shape;1041;p90"/>
          <p:cNvPicPr preferRelativeResize="0"/>
          <p:nvPr/>
        </p:nvPicPr>
        <p:blipFill rotWithShape="1">
          <a:blip r:embed="rId3">
            <a:alphaModFix/>
          </a:blip>
          <a:srcRect/>
          <a:stretch/>
        </p:blipFill>
        <p:spPr>
          <a:xfrm>
            <a:off x="330201" y="2743201"/>
            <a:ext cx="5550592" cy="2590800"/>
          </a:xfrm>
          <a:prstGeom prst="rect">
            <a:avLst/>
          </a:prstGeom>
          <a:noFill/>
          <a:ln>
            <a:noFill/>
          </a:ln>
        </p:spPr>
      </p:pic>
      <p:sp>
        <p:nvSpPr>
          <p:cNvPr id="1042" name="Google Shape;1042;p90"/>
          <p:cNvSpPr/>
          <p:nvPr/>
        </p:nvSpPr>
        <p:spPr>
          <a:xfrm>
            <a:off x="279400" y="5383768"/>
            <a:ext cx="25843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https://www.tarasco.org/</a:t>
            </a:r>
            <a:endParaRPr/>
          </a:p>
        </p:txBody>
      </p:sp>
      <p:pic>
        <p:nvPicPr>
          <p:cNvPr id="1043" name="Google Shape;1043;p90"/>
          <p:cNvPicPr preferRelativeResize="0"/>
          <p:nvPr/>
        </p:nvPicPr>
        <p:blipFill rotWithShape="1">
          <a:blip r:embed="rId4">
            <a:alphaModFix/>
          </a:blip>
          <a:srcRect/>
          <a:stretch/>
        </p:blipFill>
        <p:spPr>
          <a:xfrm>
            <a:off x="6923750" y="3313975"/>
            <a:ext cx="4187802" cy="2590800"/>
          </a:xfrm>
          <a:prstGeom prst="rect">
            <a:avLst/>
          </a:prstGeom>
          <a:noFill/>
          <a:ln>
            <a:noFill/>
          </a:ln>
        </p:spPr>
      </p:pic>
      <p:sp>
        <p:nvSpPr>
          <p:cNvPr id="1044" name="Google Shape;1044;p90"/>
          <p:cNvSpPr/>
          <p:nvPr/>
        </p:nvSpPr>
        <p:spPr>
          <a:xfrm>
            <a:off x="8853400" y="5904784"/>
            <a:ext cx="1870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http://foofus.net/</a:t>
            </a:r>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91"/>
          <p:cNvSpPr txBox="1">
            <a:spLocks noGrp="1"/>
          </p:cNvSpPr>
          <p:nvPr>
            <p:ph type="title"/>
          </p:nvPr>
        </p:nvSpPr>
        <p:spPr>
          <a:xfrm>
            <a:off x="0" y="0"/>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sz="3700">
                <a:latin typeface="Arial"/>
                <a:ea typeface="Arial"/>
                <a:cs typeface="Arial"/>
                <a:sym typeface="Arial"/>
              </a:rPr>
              <a:t>Công cụ bẻ khóa mật khẩu: L0phtCrack và ophcrack</a:t>
            </a:r>
            <a:endParaRPr sz="3700">
              <a:latin typeface="Arial"/>
              <a:ea typeface="Arial"/>
              <a:cs typeface="Arial"/>
              <a:sym typeface="Arial"/>
            </a:endParaRPr>
          </a:p>
        </p:txBody>
      </p:sp>
      <p:sp>
        <p:nvSpPr>
          <p:cNvPr id="1051" name="Google Shape;1051;p9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29</a:t>
            </a:fld>
            <a:endParaRPr/>
          </a:p>
        </p:txBody>
      </p:sp>
      <p:sp>
        <p:nvSpPr>
          <p:cNvPr id="1052" name="Google Shape;1052;p91"/>
          <p:cNvSpPr/>
          <p:nvPr/>
        </p:nvSpPr>
        <p:spPr>
          <a:xfrm>
            <a:off x="304800" y="990600"/>
            <a:ext cx="5715000" cy="1600200"/>
          </a:xfrm>
          <a:prstGeom prst="rect">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accent1"/>
                </a:solidFill>
                <a:latin typeface="Tahoma"/>
                <a:ea typeface="Tahoma"/>
                <a:cs typeface="Tahoma"/>
                <a:sym typeface="Tahoma"/>
              </a:rPr>
              <a:t>L0phtCrack</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Tahoma"/>
                <a:ea typeface="Tahoma"/>
                <a:cs typeface="Tahoma"/>
                <a:sym typeface="Tahoma"/>
              </a:rPr>
              <a:t>LophtCrack là một gói ứng dụng </a:t>
            </a:r>
            <a:r>
              <a:rPr lang="en-US" sz="2000" b="0" i="0" u="none" strike="noStrike" cap="none">
                <a:solidFill>
                  <a:srgbClr val="FF0000"/>
                </a:solidFill>
                <a:latin typeface="Tahoma"/>
                <a:ea typeface="Tahoma"/>
                <a:cs typeface="Tahoma"/>
                <a:sym typeface="Tahoma"/>
              </a:rPr>
              <a:t>kiểm toán </a:t>
            </a:r>
            <a:r>
              <a:rPr lang="en-US" sz="2000" b="0" i="0" u="none" strike="noStrike" cap="none">
                <a:solidFill>
                  <a:schemeClr val="dk1"/>
                </a:solidFill>
                <a:latin typeface="Tahoma"/>
                <a:ea typeface="Tahoma"/>
                <a:cs typeface="Tahoma"/>
                <a:sym typeface="Tahoma"/>
              </a:rPr>
              <a:t>và </a:t>
            </a:r>
            <a:r>
              <a:rPr lang="en-US" sz="2000" b="0" i="0" u="none" strike="noStrike" cap="none">
                <a:solidFill>
                  <a:srgbClr val="FF0000"/>
                </a:solidFill>
                <a:latin typeface="Tahoma"/>
                <a:ea typeface="Tahoma"/>
                <a:cs typeface="Tahoma"/>
                <a:sym typeface="Tahoma"/>
              </a:rPr>
              <a:t>khôi phục </a:t>
            </a:r>
            <a:r>
              <a:rPr lang="en-US" sz="2000" b="0" i="0" u="none" strike="noStrike" cap="none">
                <a:solidFill>
                  <a:schemeClr val="dk1"/>
                </a:solidFill>
                <a:latin typeface="Tahoma"/>
                <a:ea typeface="Tahoma"/>
                <a:cs typeface="Tahoma"/>
                <a:sym typeface="Tahoma"/>
              </a:rPr>
              <a:t>mật khẩu với tính năng như lên lịch, trích xuất hash từ Windows 64bit, và giáp sát mạng máy tính</a:t>
            </a:r>
            <a:endParaRPr sz="2000" b="0" i="0" u="none" strike="noStrike" cap="none">
              <a:solidFill>
                <a:schemeClr val="dk1"/>
              </a:solidFill>
              <a:latin typeface="Tahoma"/>
              <a:ea typeface="Tahoma"/>
              <a:cs typeface="Tahoma"/>
              <a:sym typeface="Tahoma"/>
            </a:endParaRPr>
          </a:p>
        </p:txBody>
      </p:sp>
      <p:sp>
        <p:nvSpPr>
          <p:cNvPr id="1053" name="Google Shape;1053;p91"/>
          <p:cNvSpPr/>
          <p:nvPr/>
        </p:nvSpPr>
        <p:spPr>
          <a:xfrm>
            <a:off x="6096000" y="990600"/>
            <a:ext cx="5791200" cy="1600200"/>
          </a:xfrm>
          <a:prstGeom prst="rect">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accent1"/>
                </a:solidFill>
                <a:latin typeface="Tahoma"/>
                <a:ea typeface="Tahoma"/>
                <a:cs typeface="Tahoma"/>
                <a:sym typeface="Tahoma"/>
              </a:rPr>
              <a:t>opcrack</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Tahoma"/>
                <a:ea typeface="Tahoma"/>
                <a:cs typeface="Tahoma"/>
                <a:sym typeface="Tahoma"/>
              </a:rPr>
              <a:t>Ophcrack là công cụ bẻ khóa mật khẩu window </a:t>
            </a:r>
            <a:r>
              <a:rPr lang="en-US" sz="2000">
                <a:solidFill>
                  <a:schemeClr val="dk1"/>
                </a:solidFill>
                <a:latin typeface="Tahoma"/>
                <a:ea typeface="Tahoma"/>
                <a:cs typeface="Tahoma"/>
                <a:sym typeface="Tahoma"/>
              </a:rPr>
              <a:t>dựa</a:t>
            </a:r>
            <a:r>
              <a:rPr lang="en-US" sz="2000" b="0" i="0" u="none" strike="noStrike" cap="none">
                <a:solidFill>
                  <a:schemeClr val="dk1"/>
                </a:solidFill>
                <a:latin typeface="Tahoma"/>
                <a:ea typeface="Tahoma"/>
                <a:cs typeface="Tahoma"/>
                <a:sym typeface="Tahoma"/>
              </a:rPr>
              <a:t> trên </a:t>
            </a:r>
            <a:r>
              <a:rPr lang="en-US" sz="2000" b="0" i="0" u="none" strike="noStrike" cap="none">
                <a:solidFill>
                  <a:srgbClr val="FF0000"/>
                </a:solidFill>
                <a:latin typeface="Tahoma"/>
                <a:ea typeface="Tahoma"/>
                <a:cs typeface="Tahoma"/>
                <a:sym typeface="Tahoma"/>
              </a:rPr>
              <a:t>rainbow tables</a:t>
            </a:r>
            <a:r>
              <a:rPr lang="en-US" sz="2000" b="0" i="0" u="none" strike="noStrike" cap="none">
                <a:solidFill>
                  <a:schemeClr val="dk1"/>
                </a:solidFill>
                <a:latin typeface="Tahoma"/>
                <a:ea typeface="Tahoma"/>
                <a:cs typeface="Tahoma"/>
                <a:sym typeface="Tahoma"/>
              </a:rPr>
              <a:t>. Phần mềm có giao </a:t>
            </a:r>
            <a:r>
              <a:rPr lang="en-US" sz="2000">
                <a:solidFill>
                  <a:schemeClr val="dk1"/>
                </a:solidFill>
                <a:latin typeface="Tahoma"/>
                <a:ea typeface="Tahoma"/>
                <a:cs typeface="Tahoma"/>
                <a:sym typeface="Tahoma"/>
              </a:rPr>
              <a:t>diện</a:t>
            </a:r>
            <a:r>
              <a:rPr lang="en-US" sz="2000" b="0" i="0" u="none" strike="noStrike" cap="none">
                <a:solidFill>
                  <a:schemeClr val="dk1"/>
                </a:solidFill>
                <a:latin typeface="Tahoma"/>
                <a:ea typeface="Tahoma"/>
                <a:cs typeface="Tahoma"/>
                <a:sym typeface="Tahoma"/>
              </a:rPr>
              <a:t> người dùng và có thể chạy được trên nhiều nền tảng</a:t>
            </a:r>
            <a:endParaRPr sz="2000" b="0" i="0" u="none" strike="noStrike" cap="none">
              <a:solidFill>
                <a:schemeClr val="dk1"/>
              </a:solidFill>
              <a:latin typeface="Tahoma"/>
              <a:ea typeface="Tahoma"/>
              <a:cs typeface="Tahoma"/>
              <a:sym typeface="Tahoma"/>
            </a:endParaRPr>
          </a:p>
        </p:txBody>
      </p:sp>
      <p:pic>
        <p:nvPicPr>
          <p:cNvPr id="1054" name="Google Shape;1054;p91"/>
          <p:cNvPicPr preferRelativeResize="0"/>
          <p:nvPr/>
        </p:nvPicPr>
        <p:blipFill rotWithShape="1">
          <a:blip r:embed="rId3">
            <a:alphaModFix/>
          </a:blip>
          <a:srcRect/>
          <a:stretch/>
        </p:blipFill>
        <p:spPr>
          <a:xfrm>
            <a:off x="330200" y="2743200"/>
            <a:ext cx="5734670" cy="3124200"/>
          </a:xfrm>
          <a:prstGeom prst="rect">
            <a:avLst/>
          </a:prstGeom>
          <a:noFill/>
          <a:ln>
            <a:noFill/>
          </a:ln>
        </p:spPr>
      </p:pic>
      <p:pic>
        <p:nvPicPr>
          <p:cNvPr id="1055" name="Google Shape;1055;p91"/>
          <p:cNvPicPr preferRelativeResize="0"/>
          <p:nvPr/>
        </p:nvPicPr>
        <p:blipFill rotWithShape="1">
          <a:blip r:embed="rId4">
            <a:alphaModFix/>
          </a:blip>
          <a:srcRect/>
          <a:stretch/>
        </p:blipFill>
        <p:spPr>
          <a:xfrm>
            <a:off x="6629400" y="2751192"/>
            <a:ext cx="4301454" cy="3116208"/>
          </a:xfrm>
          <a:prstGeom prst="rect">
            <a:avLst/>
          </a:prstGeom>
          <a:noFill/>
          <a:ln>
            <a:noFill/>
          </a:ln>
        </p:spPr>
      </p:pic>
      <p:sp>
        <p:nvSpPr>
          <p:cNvPr id="1056" name="Google Shape;1056;p91"/>
          <p:cNvSpPr/>
          <p:nvPr/>
        </p:nvSpPr>
        <p:spPr>
          <a:xfrm>
            <a:off x="6578600" y="5880680"/>
            <a:ext cx="324300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https://ophcrack.sourceforge.io/</a:t>
            </a:r>
            <a:endParaRPr/>
          </a:p>
        </p:txBody>
      </p:sp>
      <p:sp>
        <p:nvSpPr>
          <p:cNvPr id="1057" name="Google Shape;1057;p91"/>
          <p:cNvSpPr/>
          <p:nvPr/>
        </p:nvSpPr>
        <p:spPr>
          <a:xfrm>
            <a:off x="685800" y="5880680"/>
            <a:ext cx="278544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https://l0phtcrack.gitlab.io/</a:t>
            </a:r>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grpSp>
        <p:nvGrpSpPr>
          <p:cNvPr id="387" name="Google Shape;387;p65"/>
          <p:cNvGrpSpPr/>
          <p:nvPr/>
        </p:nvGrpSpPr>
        <p:grpSpPr>
          <a:xfrm>
            <a:off x="1828800" y="276259"/>
            <a:ext cx="8610600" cy="6326231"/>
            <a:chOff x="0" y="47659"/>
            <a:chExt cx="8610600" cy="6326231"/>
          </a:xfrm>
        </p:grpSpPr>
        <p:sp>
          <p:nvSpPr>
            <p:cNvPr id="388" name="Google Shape;388;p65"/>
            <p:cNvSpPr/>
            <p:nvPr/>
          </p:nvSpPr>
          <p:spPr>
            <a:xfrm rot="5400000">
              <a:off x="4308630" y="-3461771"/>
              <a:ext cx="792540" cy="7811400"/>
            </a:xfrm>
            <a:prstGeom prst="round2SameRect">
              <a:avLst>
                <a:gd name="adj1" fmla="val 16667"/>
                <a:gd name="adj2" fmla="val 0"/>
              </a:avLst>
            </a:prstGeom>
            <a:solidFill>
              <a:srgbClr val="00FF00">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89" name="Google Shape;389;p65"/>
            <p:cNvSpPr txBox="1"/>
            <p:nvPr/>
          </p:nvSpPr>
          <p:spPr>
            <a:xfrm>
              <a:off x="799201" y="86347"/>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Phương thức CEH Hacking</a:t>
              </a:r>
              <a:endParaRPr sz="3600" i="0" u="none" strike="noStrike" cap="none">
                <a:solidFill>
                  <a:schemeClr val="dk1"/>
                </a:solidFill>
                <a:latin typeface="Tahoma"/>
                <a:ea typeface="Tahoma"/>
                <a:cs typeface="Tahoma"/>
                <a:sym typeface="Tahoma"/>
              </a:endParaRPr>
            </a:p>
          </p:txBody>
        </p:sp>
        <p:sp>
          <p:nvSpPr>
            <p:cNvPr id="390" name="Google Shape;390;p65"/>
            <p:cNvSpPr/>
            <p:nvPr/>
          </p:nvSpPr>
          <p:spPr>
            <a:xfrm>
              <a:off x="0" y="90179"/>
              <a:ext cx="666000" cy="666000"/>
            </a:xfrm>
            <a:prstGeom prst="ellipse">
              <a:avLst/>
            </a:prstGeom>
            <a:solidFill>
              <a:srgbClr val="00FF00"/>
            </a:soli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91" name="Google Shape;391;p65"/>
            <p:cNvSpPr txBox="1"/>
            <p:nvPr/>
          </p:nvSpPr>
          <p:spPr>
            <a:xfrm>
              <a:off x="97533" y="1877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3600" i="0" u="none" strike="noStrike" cap="none">
                  <a:solidFill>
                    <a:schemeClr val="lt1"/>
                  </a:solidFill>
                  <a:latin typeface="Tahoma"/>
                  <a:ea typeface="Tahoma"/>
                  <a:cs typeface="Tahoma"/>
                  <a:sym typeface="Tahoma"/>
                </a:rPr>
                <a:t>1</a:t>
              </a:r>
              <a:endParaRPr sz="3600" i="0" u="none" strike="noStrike" cap="none">
                <a:solidFill>
                  <a:srgbClr val="000000"/>
                </a:solidFill>
                <a:latin typeface="Tahoma"/>
                <a:ea typeface="Tahoma"/>
                <a:cs typeface="Tahoma"/>
                <a:sym typeface="Tahoma"/>
              </a:endParaRPr>
            </a:p>
          </p:txBody>
        </p:sp>
        <p:sp>
          <p:nvSpPr>
            <p:cNvPr id="392" name="Google Shape;392;p65"/>
            <p:cNvSpPr/>
            <p:nvPr/>
          </p:nvSpPr>
          <p:spPr>
            <a:xfrm rot="5400000">
              <a:off x="4308630" y="-2536031"/>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93" name="Google Shape;393;p65"/>
            <p:cNvSpPr txBox="1"/>
            <p:nvPr/>
          </p:nvSpPr>
          <p:spPr>
            <a:xfrm>
              <a:off x="799201" y="1012087"/>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Bẻ </a:t>
              </a:r>
              <a:r>
                <a:rPr lang="en-US" sz="3600">
                  <a:solidFill>
                    <a:schemeClr val="dk1"/>
                  </a:solidFill>
                  <a:latin typeface="Tahoma"/>
                  <a:ea typeface="Tahoma"/>
                  <a:cs typeface="Tahoma"/>
                  <a:sym typeface="Tahoma"/>
                </a:rPr>
                <a:t>khóa</a:t>
              </a:r>
              <a:r>
                <a:rPr lang="en-US" sz="3600" i="0" u="none" strike="noStrike" cap="none">
                  <a:solidFill>
                    <a:schemeClr val="dk1"/>
                  </a:solidFill>
                  <a:latin typeface="Tahoma"/>
                  <a:ea typeface="Tahoma"/>
                  <a:cs typeface="Tahoma"/>
                  <a:sym typeface="Tahoma"/>
                </a:rPr>
                <a:t> mật khẩu</a:t>
              </a:r>
              <a:endParaRPr sz="3600" i="0" u="none" strike="noStrike" cap="none">
                <a:solidFill>
                  <a:schemeClr val="dk1"/>
                </a:solidFill>
                <a:latin typeface="Tahoma"/>
                <a:ea typeface="Tahoma"/>
                <a:cs typeface="Tahoma"/>
                <a:sym typeface="Tahoma"/>
              </a:endParaRPr>
            </a:p>
          </p:txBody>
        </p:sp>
        <p:sp>
          <p:nvSpPr>
            <p:cNvPr id="394" name="Google Shape;394;p65"/>
            <p:cNvSpPr/>
            <p:nvPr/>
          </p:nvSpPr>
          <p:spPr>
            <a:xfrm>
              <a:off x="0" y="101591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95" name="Google Shape;395;p65"/>
            <p:cNvSpPr txBox="1"/>
            <p:nvPr/>
          </p:nvSpPr>
          <p:spPr>
            <a:xfrm>
              <a:off x="97533" y="111345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3600" i="0" u="none" strike="noStrike" cap="none">
                  <a:solidFill>
                    <a:schemeClr val="lt1"/>
                  </a:solidFill>
                  <a:latin typeface="Tahoma"/>
                  <a:ea typeface="Tahoma"/>
                  <a:cs typeface="Tahoma"/>
                  <a:sym typeface="Tahoma"/>
                </a:rPr>
                <a:t>2  </a:t>
              </a:r>
              <a:endParaRPr sz="3600" i="0" u="none" strike="noStrike" cap="none">
                <a:solidFill>
                  <a:schemeClr val="lt1"/>
                </a:solidFill>
                <a:latin typeface="Tahoma"/>
                <a:ea typeface="Tahoma"/>
                <a:cs typeface="Tahoma"/>
                <a:sym typeface="Tahoma"/>
              </a:endParaRPr>
            </a:p>
          </p:txBody>
        </p:sp>
        <p:sp>
          <p:nvSpPr>
            <p:cNvPr id="396" name="Google Shape;396;p65"/>
            <p:cNvSpPr/>
            <p:nvPr/>
          </p:nvSpPr>
          <p:spPr>
            <a:xfrm rot="5400000">
              <a:off x="4308630" y="-163104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97" name="Google Shape;397;p65"/>
            <p:cNvSpPr txBox="1"/>
            <p:nvPr/>
          </p:nvSpPr>
          <p:spPr>
            <a:xfrm>
              <a:off x="799201" y="1917078"/>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Leo thang đặc quyền</a:t>
              </a:r>
              <a:endParaRPr sz="3600" i="0" u="none" strike="noStrike" cap="none">
                <a:solidFill>
                  <a:schemeClr val="dk1"/>
                </a:solidFill>
                <a:latin typeface="Tahoma"/>
                <a:ea typeface="Tahoma"/>
                <a:cs typeface="Tahoma"/>
                <a:sym typeface="Tahoma"/>
              </a:endParaRPr>
            </a:p>
          </p:txBody>
        </p:sp>
        <p:sp>
          <p:nvSpPr>
            <p:cNvPr id="398" name="Google Shape;398;p65"/>
            <p:cNvSpPr/>
            <p:nvPr/>
          </p:nvSpPr>
          <p:spPr>
            <a:xfrm>
              <a:off x="0" y="194166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399" name="Google Shape;399;p65"/>
            <p:cNvSpPr txBox="1"/>
            <p:nvPr/>
          </p:nvSpPr>
          <p:spPr>
            <a:xfrm>
              <a:off x="97533" y="203919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3600" i="0" u="none" strike="noStrike" cap="none">
                  <a:solidFill>
                    <a:schemeClr val="lt1"/>
                  </a:solidFill>
                  <a:latin typeface="Tahoma"/>
                  <a:ea typeface="Tahoma"/>
                  <a:cs typeface="Tahoma"/>
                  <a:sym typeface="Tahoma"/>
                </a:rPr>
                <a:t>3</a:t>
              </a:r>
              <a:endParaRPr sz="3600" i="0" u="none" strike="noStrike" cap="none">
                <a:solidFill>
                  <a:schemeClr val="lt1"/>
                </a:solidFill>
                <a:latin typeface="Tahoma"/>
                <a:ea typeface="Tahoma"/>
                <a:cs typeface="Tahoma"/>
                <a:sym typeface="Tahoma"/>
              </a:endParaRPr>
            </a:p>
          </p:txBody>
        </p:sp>
        <p:sp>
          <p:nvSpPr>
            <p:cNvPr id="400" name="Google Shape;400;p65"/>
            <p:cNvSpPr/>
            <p:nvPr/>
          </p:nvSpPr>
          <p:spPr>
            <a:xfrm rot="5400000">
              <a:off x="4308630" y="-70530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401" name="Google Shape;401;p65"/>
            <p:cNvSpPr txBox="1"/>
            <p:nvPr/>
          </p:nvSpPr>
          <p:spPr>
            <a:xfrm>
              <a:off x="799201" y="2842818"/>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Thực thi các ứng dụng</a:t>
              </a:r>
              <a:endParaRPr sz="3600" i="0" u="none" strike="noStrike" cap="none">
                <a:solidFill>
                  <a:schemeClr val="dk1"/>
                </a:solidFill>
                <a:latin typeface="Tahoma"/>
                <a:ea typeface="Tahoma"/>
                <a:cs typeface="Tahoma"/>
                <a:sym typeface="Tahoma"/>
              </a:endParaRPr>
            </a:p>
          </p:txBody>
        </p:sp>
        <p:sp>
          <p:nvSpPr>
            <p:cNvPr id="402" name="Google Shape;402;p65"/>
            <p:cNvSpPr/>
            <p:nvPr/>
          </p:nvSpPr>
          <p:spPr>
            <a:xfrm>
              <a:off x="0" y="286740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403" name="Google Shape;403;p65"/>
            <p:cNvSpPr txBox="1"/>
            <p:nvPr/>
          </p:nvSpPr>
          <p:spPr>
            <a:xfrm>
              <a:off x="97533" y="296493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3600" i="0" u="none" strike="noStrike" cap="none">
                  <a:solidFill>
                    <a:schemeClr val="lt1"/>
                  </a:solidFill>
                  <a:latin typeface="Tahoma"/>
                  <a:ea typeface="Tahoma"/>
                  <a:cs typeface="Tahoma"/>
                  <a:sym typeface="Tahoma"/>
                </a:rPr>
                <a:t>4</a:t>
              </a:r>
              <a:endParaRPr sz="3600" i="0" u="none" strike="noStrike" cap="none">
                <a:solidFill>
                  <a:schemeClr val="lt1"/>
                </a:solidFill>
                <a:latin typeface="Tahoma"/>
                <a:ea typeface="Tahoma"/>
                <a:cs typeface="Tahoma"/>
                <a:sym typeface="Tahoma"/>
              </a:endParaRPr>
            </a:p>
          </p:txBody>
        </p:sp>
        <p:sp>
          <p:nvSpPr>
            <p:cNvPr id="404" name="Google Shape;404;p65"/>
            <p:cNvSpPr/>
            <p:nvPr/>
          </p:nvSpPr>
          <p:spPr>
            <a:xfrm rot="5400000">
              <a:off x="4308630" y="22044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405" name="Google Shape;405;p65"/>
            <p:cNvSpPr txBox="1"/>
            <p:nvPr/>
          </p:nvSpPr>
          <p:spPr>
            <a:xfrm>
              <a:off x="799201" y="3768559"/>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Ẩn file</a:t>
              </a:r>
              <a:endParaRPr sz="3600" i="0" u="none" strike="noStrike" cap="none">
                <a:solidFill>
                  <a:schemeClr val="dk1"/>
                </a:solidFill>
                <a:latin typeface="Tahoma"/>
                <a:ea typeface="Tahoma"/>
                <a:cs typeface="Tahoma"/>
                <a:sym typeface="Tahoma"/>
              </a:endParaRPr>
            </a:p>
          </p:txBody>
        </p:sp>
        <p:sp>
          <p:nvSpPr>
            <p:cNvPr id="406" name="Google Shape;406;p65"/>
            <p:cNvSpPr/>
            <p:nvPr/>
          </p:nvSpPr>
          <p:spPr>
            <a:xfrm>
              <a:off x="0" y="379314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407" name="Google Shape;407;p65"/>
            <p:cNvSpPr txBox="1"/>
            <p:nvPr/>
          </p:nvSpPr>
          <p:spPr>
            <a:xfrm>
              <a:off x="97533" y="389067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3600" i="0" u="none" strike="noStrike" cap="none">
                  <a:solidFill>
                    <a:schemeClr val="lt1"/>
                  </a:solidFill>
                  <a:latin typeface="Tahoma"/>
                  <a:ea typeface="Tahoma"/>
                  <a:cs typeface="Tahoma"/>
                  <a:sym typeface="Tahoma"/>
                </a:rPr>
                <a:t>5</a:t>
              </a:r>
              <a:endParaRPr sz="3600" i="0" u="none" strike="noStrike" cap="none">
                <a:solidFill>
                  <a:schemeClr val="lt1"/>
                </a:solidFill>
                <a:latin typeface="Tahoma"/>
                <a:ea typeface="Tahoma"/>
                <a:cs typeface="Tahoma"/>
                <a:sym typeface="Tahoma"/>
              </a:endParaRPr>
            </a:p>
          </p:txBody>
        </p:sp>
        <p:sp>
          <p:nvSpPr>
            <p:cNvPr id="408" name="Google Shape;408;p65"/>
            <p:cNvSpPr/>
            <p:nvPr/>
          </p:nvSpPr>
          <p:spPr>
            <a:xfrm rot="5400000">
              <a:off x="4308630" y="1146179"/>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409" name="Google Shape;409;p65"/>
            <p:cNvSpPr txBox="1"/>
            <p:nvPr/>
          </p:nvSpPr>
          <p:spPr>
            <a:xfrm>
              <a:off x="799201" y="4694298"/>
              <a:ext cx="77727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600">
                  <a:solidFill>
                    <a:schemeClr val="dk1"/>
                  </a:solidFill>
                  <a:latin typeface="Tahoma"/>
                  <a:ea typeface="Tahoma"/>
                  <a:cs typeface="Tahoma"/>
                  <a:sym typeface="Tahoma"/>
                </a:rPr>
                <a:t>Xóa dấu vết</a:t>
              </a:r>
              <a:endParaRPr sz="3600" i="0" u="none" strike="noStrike" cap="none">
                <a:solidFill>
                  <a:schemeClr val="dk1"/>
                </a:solidFill>
                <a:latin typeface="Tahoma"/>
                <a:ea typeface="Tahoma"/>
                <a:cs typeface="Tahoma"/>
                <a:sym typeface="Tahoma"/>
              </a:endParaRPr>
            </a:p>
          </p:txBody>
        </p:sp>
        <p:sp>
          <p:nvSpPr>
            <p:cNvPr id="410" name="Google Shape;410;p65"/>
            <p:cNvSpPr/>
            <p:nvPr/>
          </p:nvSpPr>
          <p:spPr>
            <a:xfrm>
              <a:off x="0" y="47188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411" name="Google Shape;411;p65"/>
            <p:cNvSpPr txBox="1"/>
            <p:nvPr/>
          </p:nvSpPr>
          <p:spPr>
            <a:xfrm>
              <a:off x="97533" y="48164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3600" i="0" u="none" strike="noStrike" cap="none">
                  <a:solidFill>
                    <a:schemeClr val="lt1"/>
                  </a:solidFill>
                  <a:latin typeface="Tahoma"/>
                  <a:ea typeface="Tahoma"/>
                  <a:cs typeface="Tahoma"/>
                  <a:sym typeface="Tahoma"/>
                </a:rPr>
                <a:t>6</a:t>
              </a:r>
              <a:endParaRPr sz="3600" i="0" u="none" strike="noStrike" cap="none">
                <a:solidFill>
                  <a:schemeClr val="lt1"/>
                </a:solidFill>
                <a:latin typeface="Tahoma"/>
                <a:ea typeface="Tahoma"/>
                <a:cs typeface="Tahoma"/>
                <a:sym typeface="Tahoma"/>
              </a:endParaRPr>
            </a:p>
          </p:txBody>
        </p:sp>
        <p:sp>
          <p:nvSpPr>
            <p:cNvPr id="412" name="Google Shape;412;p65"/>
            <p:cNvSpPr/>
            <p:nvPr/>
          </p:nvSpPr>
          <p:spPr>
            <a:xfrm rot="5400000">
              <a:off x="4308630" y="207192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413" name="Google Shape;413;p65"/>
            <p:cNvSpPr txBox="1"/>
            <p:nvPr/>
          </p:nvSpPr>
          <p:spPr>
            <a:xfrm>
              <a:off x="799201" y="5620039"/>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a:solidFill>
                    <a:schemeClr val="dk1"/>
                  </a:solidFill>
                  <a:latin typeface="Tahoma"/>
                  <a:ea typeface="Tahoma"/>
                  <a:cs typeface="Tahoma"/>
                  <a:sym typeface="Tahoma"/>
                </a:rPr>
                <a:t>Kiểm thử thâm nhập</a:t>
              </a:r>
              <a:endParaRPr sz="3600" i="0" u="none" strike="noStrike" cap="none">
                <a:solidFill>
                  <a:srgbClr val="000000"/>
                </a:solidFill>
                <a:latin typeface="Tahoma"/>
                <a:ea typeface="Tahoma"/>
                <a:cs typeface="Tahoma"/>
                <a:sym typeface="Tahoma"/>
              </a:endParaRPr>
            </a:p>
          </p:txBody>
        </p:sp>
        <p:sp>
          <p:nvSpPr>
            <p:cNvPr id="414" name="Google Shape;414;p65"/>
            <p:cNvSpPr/>
            <p:nvPr/>
          </p:nvSpPr>
          <p:spPr>
            <a:xfrm>
              <a:off x="0" y="564462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415" name="Google Shape;415;p65"/>
            <p:cNvSpPr txBox="1"/>
            <p:nvPr/>
          </p:nvSpPr>
          <p:spPr>
            <a:xfrm>
              <a:off x="97533" y="574215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3600" i="0" u="none" strike="noStrike" cap="none">
                  <a:solidFill>
                    <a:schemeClr val="lt1"/>
                  </a:solidFill>
                  <a:latin typeface="Tahoma"/>
                  <a:ea typeface="Tahoma"/>
                  <a:cs typeface="Tahoma"/>
                  <a:sym typeface="Tahoma"/>
                </a:rPr>
                <a:t>7</a:t>
              </a:r>
              <a:endParaRPr sz="3600" i="0" u="none" strike="noStrike" cap="none">
                <a:solidFill>
                  <a:schemeClr val="lt1"/>
                </a:solidFill>
                <a:latin typeface="Tahoma"/>
                <a:ea typeface="Tahoma"/>
                <a:cs typeface="Tahoma"/>
                <a:sym typeface="Tahoma"/>
              </a:endParaRPr>
            </a:p>
          </p:txBody>
        </p:sp>
      </p:gr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2"/>
          <p:cNvSpPr txBox="1">
            <a:spLocks noGrp="1"/>
          </p:cNvSpPr>
          <p:nvPr>
            <p:ph type="title"/>
          </p:nvPr>
        </p:nvSpPr>
        <p:spPr>
          <a:xfrm>
            <a:off x="0" y="0"/>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Công cụ bẻ khóa mật khẩu</a:t>
            </a:r>
            <a:endParaRPr>
              <a:latin typeface="Arial"/>
              <a:ea typeface="Arial"/>
              <a:cs typeface="Arial"/>
              <a:sym typeface="Arial"/>
            </a:endParaRPr>
          </a:p>
        </p:txBody>
      </p:sp>
      <p:sp>
        <p:nvSpPr>
          <p:cNvPr id="1064" name="Google Shape;1064;p9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30</a:t>
            </a:fld>
            <a:endParaRPr/>
          </a:p>
        </p:txBody>
      </p:sp>
      <p:sp>
        <p:nvSpPr>
          <p:cNvPr id="1065" name="Google Shape;1065;p92"/>
          <p:cNvSpPr/>
          <p:nvPr/>
        </p:nvSpPr>
        <p:spPr>
          <a:xfrm>
            <a:off x="609600" y="846275"/>
            <a:ext cx="6324600" cy="1668300"/>
          </a:xfrm>
          <a:prstGeom prst="rect">
            <a:avLst/>
          </a:prstGeom>
          <a:gradFill>
            <a:gsLst>
              <a:gs pos="0">
                <a:srgbClr val="D7D7D7"/>
              </a:gs>
              <a:gs pos="50000">
                <a:srgbClr val="E5E5E5"/>
              </a:gs>
              <a:gs pos="100000">
                <a:srgbClr val="F2F2F2"/>
              </a:gs>
            </a:gsLst>
            <a:lin ang="54007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accent1"/>
                </a:solidFill>
                <a:latin typeface="Tahoma"/>
                <a:ea typeface="Tahoma"/>
                <a:cs typeface="Tahoma"/>
                <a:sym typeface="Tahoma"/>
              </a:rPr>
              <a:t>RainbowCrack</a:t>
            </a:r>
            <a:endParaRPr sz="1800">
              <a:latin typeface="Tahoma"/>
              <a:ea typeface="Tahoma"/>
              <a:cs typeface="Tahoma"/>
              <a:sym typeface="Tahoma"/>
            </a:endParaRPr>
          </a:p>
          <a:p>
            <a:pPr marL="0" marR="0" lvl="0" indent="0" algn="l" rtl="0">
              <a:lnSpc>
                <a:spcPct val="100000"/>
              </a:lnSpc>
              <a:spcBef>
                <a:spcPts val="0"/>
              </a:spcBef>
              <a:spcAft>
                <a:spcPts val="0"/>
              </a:spcAft>
              <a:buNone/>
            </a:pPr>
            <a:r>
              <a:rPr lang="en-US" sz="1800" i="0" u="none" strike="noStrike" cap="none">
                <a:solidFill>
                  <a:schemeClr val="dk1"/>
                </a:solidFill>
                <a:latin typeface="Tahoma"/>
                <a:ea typeface="Tahoma"/>
                <a:cs typeface="Tahoma"/>
                <a:sym typeface="Tahoma"/>
              </a:rPr>
              <a:t>RaibowCrack bẻ khóa hashs với </a:t>
            </a:r>
            <a:r>
              <a:rPr lang="en-US" sz="1800">
                <a:solidFill>
                  <a:srgbClr val="FF0000"/>
                </a:solidFill>
                <a:latin typeface="Tahoma"/>
                <a:ea typeface="Tahoma"/>
                <a:cs typeface="Tahoma"/>
                <a:sym typeface="Tahoma"/>
              </a:rPr>
              <a:t>rainbow</a:t>
            </a:r>
            <a:r>
              <a:rPr lang="en-US" sz="1800" i="0" u="none" strike="noStrike" cap="none">
                <a:solidFill>
                  <a:srgbClr val="FF0000"/>
                </a:solidFill>
                <a:latin typeface="Tahoma"/>
                <a:ea typeface="Tahoma"/>
                <a:cs typeface="Tahoma"/>
                <a:sym typeface="Tahoma"/>
              </a:rPr>
              <a:t> tables</a:t>
            </a:r>
            <a:r>
              <a:rPr lang="en-US" sz="1800" i="0" u="none" strike="noStrike" cap="none">
                <a:solidFill>
                  <a:schemeClr val="dk1"/>
                </a:solidFill>
                <a:latin typeface="Tahoma"/>
                <a:ea typeface="Tahoma"/>
                <a:cs typeface="Tahoma"/>
                <a:sym typeface="Tahoma"/>
              </a:rPr>
              <a:t>. Nó sử dụng </a:t>
            </a:r>
            <a:r>
              <a:rPr lang="en-US" sz="1800">
                <a:solidFill>
                  <a:schemeClr val="dk1"/>
                </a:solidFill>
                <a:latin typeface="Tahoma"/>
                <a:ea typeface="Tahoma"/>
                <a:cs typeface="Tahoma"/>
                <a:sym typeface="Tahoma"/>
              </a:rPr>
              <a:t>thuật</a:t>
            </a:r>
            <a:r>
              <a:rPr lang="en-US" sz="1800" i="0" u="none" strike="noStrike" cap="none">
                <a:solidFill>
                  <a:schemeClr val="dk1"/>
                </a:solidFill>
                <a:latin typeface="Tahoma"/>
                <a:ea typeface="Tahoma"/>
                <a:cs typeface="Tahoma"/>
                <a:sym typeface="Tahoma"/>
              </a:rPr>
              <a:t> toán </a:t>
            </a:r>
            <a:r>
              <a:rPr lang="en-US" sz="1800" i="0" u="none" strike="noStrike" cap="none">
                <a:solidFill>
                  <a:srgbClr val="FF0000"/>
                </a:solidFill>
                <a:latin typeface="Tahoma"/>
                <a:ea typeface="Tahoma"/>
                <a:cs typeface="Tahoma"/>
                <a:sym typeface="Tahoma"/>
              </a:rPr>
              <a:t>time-memory tradeoff </a:t>
            </a:r>
            <a:r>
              <a:rPr lang="en-US" sz="1800" i="0" u="none" strike="noStrike" cap="none">
                <a:solidFill>
                  <a:schemeClr val="dk1"/>
                </a:solidFill>
                <a:latin typeface="Tahoma"/>
                <a:ea typeface="Tahoma"/>
                <a:cs typeface="Tahoma"/>
                <a:sym typeface="Tahoma"/>
              </a:rPr>
              <a:t>để bẻ khóa hash</a:t>
            </a:r>
            <a:endParaRPr sz="180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None/>
            </a:pPr>
            <a:endParaRPr sz="2400" b="0" i="0" u="none" strike="noStrike" cap="none">
              <a:solidFill>
                <a:schemeClr val="dk1"/>
              </a:solidFill>
              <a:latin typeface="Tahoma"/>
              <a:ea typeface="Tahoma"/>
              <a:cs typeface="Tahoma"/>
              <a:sym typeface="Tahoma"/>
            </a:endParaRPr>
          </a:p>
        </p:txBody>
      </p:sp>
      <p:sp>
        <p:nvSpPr>
          <p:cNvPr id="1066" name="Google Shape;1066;p92"/>
          <p:cNvSpPr/>
          <p:nvPr/>
        </p:nvSpPr>
        <p:spPr>
          <a:xfrm>
            <a:off x="7098425" y="846275"/>
            <a:ext cx="4157700" cy="10317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1067" name="Google Shape;1067;p92"/>
          <p:cNvSpPr txBox="1"/>
          <p:nvPr/>
        </p:nvSpPr>
        <p:spPr>
          <a:xfrm>
            <a:off x="7729852" y="1102175"/>
            <a:ext cx="3224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Cain &amp; Abel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https://www.oxid.it</a:t>
            </a:r>
            <a:endParaRPr sz="1400" b="0" i="0" u="none" strike="noStrike" cap="none">
              <a:solidFill>
                <a:srgbClr val="000000"/>
              </a:solidFill>
              <a:latin typeface="Tahoma"/>
              <a:ea typeface="Tahoma"/>
              <a:cs typeface="Tahoma"/>
              <a:sym typeface="Tahoma"/>
            </a:endParaRPr>
          </a:p>
        </p:txBody>
      </p:sp>
      <p:sp>
        <p:nvSpPr>
          <p:cNvPr id="1068" name="Google Shape;1068;p92"/>
          <p:cNvSpPr/>
          <p:nvPr/>
        </p:nvSpPr>
        <p:spPr>
          <a:xfrm>
            <a:off x="7098550" y="2014375"/>
            <a:ext cx="4157700" cy="10317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1069" name="Google Shape;1069;p92"/>
          <p:cNvSpPr txBox="1"/>
          <p:nvPr/>
        </p:nvSpPr>
        <p:spPr>
          <a:xfrm>
            <a:off x="7729860" y="2292165"/>
            <a:ext cx="3646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Windows Password Recovery Tool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https://www.windowpasswordrecovery.com</a:t>
            </a:r>
            <a:endParaRPr sz="1400" b="0" i="0" u="none" strike="noStrike" cap="none">
              <a:solidFill>
                <a:srgbClr val="000000"/>
              </a:solidFill>
              <a:latin typeface="Tahoma"/>
              <a:ea typeface="Tahoma"/>
              <a:cs typeface="Tahoma"/>
              <a:sym typeface="Tahoma"/>
            </a:endParaRPr>
          </a:p>
        </p:txBody>
      </p:sp>
      <p:sp>
        <p:nvSpPr>
          <p:cNvPr id="1070" name="Google Shape;1070;p92"/>
          <p:cNvSpPr/>
          <p:nvPr/>
        </p:nvSpPr>
        <p:spPr>
          <a:xfrm>
            <a:off x="7098425" y="3229550"/>
            <a:ext cx="4157700" cy="9246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1071" name="Google Shape;1071;p92"/>
          <p:cNvSpPr txBox="1"/>
          <p:nvPr/>
        </p:nvSpPr>
        <p:spPr>
          <a:xfrm>
            <a:off x="7729852" y="3431318"/>
            <a:ext cx="3224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Windows Password Key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https://www.lostwindowpassword.com</a:t>
            </a:r>
            <a:endParaRPr sz="1400" b="0" i="0" u="none" strike="noStrike" cap="none">
              <a:solidFill>
                <a:srgbClr val="000000"/>
              </a:solidFill>
              <a:latin typeface="Tahoma"/>
              <a:ea typeface="Tahoma"/>
              <a:cs typeface="Tahoma"/>
              <a:sym typeface="Tahoma"/>
            </a:endParaRPr>
          </a:p>
        </p:txBody>
      </p:sp>
      <p:sp>
        <p:nvSpPr>
          <p:cNvPr id="1072" name="Google Shape;1072;p92"/>
          <p:cNvSpPr/>
          <p:nvPr/>
        </p:nvSpPr>
        <p:spPr>
          <a:xfrm>
            <a:off x="7098425" y="4339750"/>
            <a:ext cx="4157700" cy="10071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1073" name="Google Shape;1073;p92"/>
          <p:cNvSpPr/>
          <p:nvPr/>
        </p:nvSpPr>
        <p:spPr>
          <a:xfrm>
            <a:off x="7098425" y="5510675"/>
            <a:ext cx="4157700" cy="10071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chemeClr val="lt1"/>
              </a:solidFill>
              <a:latin typeface="Tahoma"/>
              <a:ea typeface="Tahoma"/>
              <a:cs typeface="Tahoma"/>
              <a:sym typeface="Tahoma"/>
            </a:endParaRPr>
          </a:p>
        </p:txBody>
      </p:sp>
      <p:sp>
        <p:nvSpPr>
          <p:cNvPr id="1074" name="Google Shape;1074;p92"/>
          <p:cNvSpPr txBox="1"/>
          <p:nvPr/>
        </p:nvSpPr>
        <p:spPr>
          <a:xfrm>
            <a:off x="7729852" y="5752632"/>
            <a:ext cx="3224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Passware </a:t>
            </a:r>
            <a:r>
              <a:rPr lang="en-US" b="1">
                <a:latin typeface="Tahoma"/>
                <a:ea typeface="Tahoma"/>
                <a:cs typeface="Tahoma"/>
                <a:sym typeface="Tahoma"/>
              </a:rPr>
              <a:t>Kit</a:t>
            </a:r>
            <a:r>
              <a:rPr lang="en-US" sz="1400" b="1" i="0" u="none" strike="noStrike" cap="none">
                <a:solidFill>
                  <a:srgbClr val="000000"/>
                </a:solidFill>
                <a:latin typeface="Tahoma"/>
                <a:ea typeface="Tahoma"/>
                <a:cs typeface="Tahoma"/>
                <a:sym typeface="Tahoma"/>
              </a:rPr>
              <a:t> </a:t>
            </a:r>
            <a:r>
              <a:rPr lang="en-US" b="1">
                <a:latin typeface="Tahoma"/>
                <a:ea typeface="Tahoma"/>
                <a:cs typeface="Tahoma"/>
                <a:sym typeface="Tahoma"/>
              </a:rPr>
              <a:t>Forensic</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https://www.passware.com</a:t>
            </a:r>
            <a:endParaRPr sz="1400" b="0" i="0" u="none" strike="noStrike" cap="none">
              <a:solidFill>
                <a:srgbClr val="000000"/>
              </a:solidFill>
              <a:latin typeface="Tahoma"/>
              <a:ea typeface="Tahoma"/>
              <a:cs typeface="Tahoma"/>
              <a:sym typeface="Tahoma"/>
            </a:endParaRPr>
          </a:p>
        </p:txBody>
      </p:sp>
      <p:sp>
        <p:nvSpPr>
          <p:cNvPr id="1075" name="Google Shape;1075;p92"/>
          <p:cNvSpPr txBox="1"/>
          <p:nvPr/>
        </p:nvSpPr>
        <p:spPr>
          <a:xfrm>
            <a:off x="7799802" y="4570807"/>
            <a:ext cx="3224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ahoma"/>
                <a:ea typeface="Tahoma"/>
                <a:cs typeface="Tahoma"/>
                <a:sym typeface="Tahoma"/>
              </a:rPr>
              <a:t>hashcat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ahoma"/>
                <a:ea typeface="Tahoma"/>
                <a:cs typeface="Tahoma"/>
                <a:sym typeface="Tahoma"/>
              </a:rPr>
              <a:t>https://hashcat.net</a:t>
            </a:r>
            <a:endParaRPr sz="1400" b="0" i="0" u="none" strike="noStrike" cap="none">
              <a:solidFill>
                <a:srgbClr val="000000"/>
              </a:solidFill>
              <a:latin typeface="Tahoma"/>
              <a:ea typeface="Tahoma"/>
              <a:cs typeface="Tahoma"/>
              <a:sym typeface="Tahoma"/>
            </a:endParaRPr>
          </a:p>
        </p:txBody>
      </p:sp>
      <p:pic>
        <p:nvPicPr>
          <p:cNvPr id="1076" name="Google Shape;1076;p92"/>
          <p:cNvPicPr preferRelativeResize="0"/>
          <p:nvPr/>
        </p:nvPicPr>
        <p:blipFill rotWithShape="1">
          <a:blip r:embed="rId3">
            <a:alphaModFix/>
          </a:blip>
          <a:srcRect/>
          <a:stretch/>
        </p:blipFill>
        <p:spPr>
          <a:xfrm>
            <a:off x="609600" y="2567098"/>
            <a:ext cx="6324600" cy="3865291"/>
          </a:xfrm>
          <a:prstGeom prst="rect">
            <a:avLst/>
          </a:prstGeom>
          <a:noFill/>
          <a:ln>
            <a:noFill/>
          </a:ln>
        </p:spPr>
      </p:pic>
      <p:sp>
        <p:nvSpPr>
          <p:cNvPr id="1077" name="Google Shape;1077;p92"/>
          <p:cNvSpPr/>
          <p:nvPr/>
        </p:nvSpPr>
        <p:spPr>
          <a:xfrm>
            <a:off x="609600" y="6361390"/>
            <a:ext cx="335579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http://project-rainbowcrack.com/</a:t>
            </a:r>
            <a:endParaRPr/>
          </a:p>
        </p:txBody>
      </p:sp>
      <p:pic>
        <p:nvPicPr>
          <p:cNvPr id="1078" name="Google Shape;1078;p92"/>
          <p:cNvPicPr preferRelativeResize="0"/>
          <p:nvPr/>
        </p:nvPicPr>
        <p:blipFill rotWithShape="1">
          <a:blip r:embed="rId4">
            <a:alphaModFix/>
          </a:blip>
          <a:srcRect/>
          <a:stretch/>
        </p:blipFill>
        <p:spPr>
          <a:xfrm flipH="1">
            <a:off x="7192138" y="4537321"/>
            <a:ext cx="607536" cy="614896"/>
          </a:xfrm>
          <a:prstGeom prst="rect">
            <a:avLst/>
          </a:prstGeom>
          <a:noFill/>
          <a:ln>
            <a:noFill/>
          </a:ln>
        </p:spPr>
      </p:pic>
      <p:pic>
        <p:nvPicPr>
          <p:cNvPr id="1079" name="Google Shape;1079;p92"/>
          <p:cNvPicPr preferRelativeResize="0"/>
          <p:nvPr/>
        </p:nvPicPr>
        <p:blipFill rotWithShape="1">
          <a:blip r:embed="rId5">
            <a:alphaModFix/>
          </a:blip>
          <a:srcRect/>
          <a:stretch/>
        </p:blipFill>
        <p:spPr>
          <a:xfrm>
            <a:off x="7197945" y="5628281"/>
            <a:ext cx="601730" cy="609019"/>
          </a:xfrm>
          <a:prstGeom prst="rect">
            <a:avLst/>
          </a:prstGeom>
          <a:noFill/>
          <a:ln>
            <a:noFill/>
          </a:ln>
        </p:spPr>
      </p:pic>
      <p:pic>
        <p:nvPicPr>
          <p:cNvPr id="1080" name="Google Shape;1080;p92"/>
          <p:cNvPicPr preferRelativeResize="0"/>
          <p:nvPr/>
        </p:nvPicPr>
        <p:blipFill rotWithShape="1">
          <a:blip r:embed="rId6">
            <a:alphaModFix/>
          </a:blip>
          <a:srcRect/>
          <a:stretch/>
        </p:blipFill>
        <p:spPr>
          <a:xfrm>
            <a:off x="7204186" y="3420302"/>
            <a:ext cx="595488" cy="602702"/>
          </a:xfrm>
          <a:prstGeom prst="rect">
            <a:avLst/>
          </a:prstGeom>
          <a:noFill/>
          <a:ln>
            <a:noFill/>
          </a:ln>
        </p:spPr>
      </p:pic>
      <p:pic>
        <p:nvPicPr>
          <p:cNvPr id="1081" name="Google Shape;1081;p92"/>
          <p:cNvPicPr preferRelativeResize="0"/>
          <p:nvPr/>
        </p:nvPicPr>
        <p:blipFill rotWithShape="1">
          <a:blip r:embed="rId7">
            <a:alphaModFix/>
          </a:blip>
          <a:srcRect/>
          <a:stretch/>
        </p:blipFill>
        <p:spPr>
          <a:xfrm>
            <a:off x="7147375" y="2264037"/>
            <a:ext cx="652299" cy="660202"/>
          </a:xfrm>
          <a:prstGeom prst="rect">
            <a:avLst/>
          </a:prstGeom>
          <a:noFill/>
          <a:ln>
            <a:noFill/>
          </a:ln>
        </p:spPr>
      </p:pic>
      <p:pic>
        <p:nvPicPr>
          <p:cNvPr id="1082" name="Google Shape;1082;p92"/>
          <p:cNvPicPr preferRelativeResize="0"/>
          <p:nvPr/>
        </p:nvPicPr>
        <p:blipFill rotWithShape="1">
          <a:blip r:embed="rId8">
            <a:alphaModFix/>
          </a:blip>
          <a:srcRect/>
          <a:stretch/>
        </p:blipFill>
        <p:spPr>
          <a:xfrm>
            <a:off x="7098425" y="1048625"/>
            <a:ext cx="701250" cy="70974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3"/>
          <p:cNvSpPr txBox="1">
            <a:spLocks noGrp="1"/>
          </p:cNvSpPr>
          <p:nvPr>
            <p:ph type="title"/>
          </p:nvPr>
        </p:nvSpPr>
        <p:spPr>
          <a:xfrm>
            <a:off x="0" y="0"/>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Cách chống lại tấn công bẻ khóa mật khẩu</a:t>
            </a:r>
            <a:endParaRPr>
              <a:latin typeface="Arial"/>
              <a:ea typeface="Arial"/>
              <a:cs typeface="Arial"/>
              <a:sym typeface="Arial"/>
            </a:endParaRPr>
          </a:p>
        </p:txBody>
      </p:sp>
      <p:sp>
        <p:nvSpPr>
          <p:cNvPr id="1089" name="Google Shape;1089;p9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31</a:t>
            </a:fld>
            <a:endParaRPr dirty="0"/>
          </a:p>
        </p:txBody>
      </p:sp>
      <p:sp>
        <p:nvSpPr>
          <p:cNvPr id="1090" name="Google Shape;1090;p93"/>
          <p:cNvSpPr/>
          <p:nvPr/>
        </p:nvSpPr>
        <p:spPr>
          <a:xfrm>
            <a:off x="1219200" y="838200"/>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091" name="Google Shape;1091;p93"/>
          <p:cNvSpPr/>
          <p:nvPr/>
        </p:nvSpPr>
        <p:spPr>
          <a:xfrm>
            <a:off x="1752600" y="824060"/>
            <a:ext cx="685800" cy="598491"/>
          </a:xfrm>
          <a:prstGeom prst="verticalScroll">
            <a:avLst>
              <a:gd name="adj" fmla="val 125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a:t>
            </a:r>
            <a:endParaRPr sz="1400" b="1" i="0" u="none" strike="noStrike" cap="none">
              <a:solidFill>
                <a:schemeClr val="lt1"/>
              </a:solidFill>
              <a:latin typeface="Tahoma"/>
              <a:ea typeface="Tahoma"/>
              <a:cs typeface="Tahoma"/>
              <a:sym typeface="Tahoma"/>
            </a:endParaRPr>
          </a:p>
        </p:txBody>
      </p:sp>
      <p:sp>
        <p:nvSpPr>
          <p:cNvPr id="1092" name="Google Shape;1092;p93"/>
          <p:cNvSpPr/>
          <p:nvPr/>
        </p:nvSpPr>
        <p:spPr>
          <a:xfrm>
            <a:off x="1219200" y="1516143"/>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093" name="Google Shape;1093;p93"/>
          <p:cNvSpPr/>
          <p:nvPr/>
        </p:nvSpPr>
        <p:spPr>
          <a:xfrm>
            <a:off x="1752600" y="1502003"/>
            <a:ext cx="685800" cy="598491"/>
          </a:xfrm>
          <a:prstGeom prst="verticalScroll">
            <a:avLst>
              <a:gd name="adj" fmla="val 12500"/>
            </a:avLst>
          </a:prstGeom>
          <a:solidFill>
            <a:srgbClr val="7692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2</a:t>
            </a:r>
            <a:endParaRPr sz="1400" b="1" i="0" u="none" strike="noStrike" cap="none">
              <a:solidFill>
                <a:schemeClr val="lt1"/>
              </a:solidFill>
              <a:latin typeface="Tahoma"/>
              <a:ea typeface="Tahoma"/>
              <a:cs typeface="Tahoma"/>
              <a:sym typeface="Tahoma"/>
            </a:endParaRPr>
          </a:p>
        </p:txBody>
      </p:sp>
      <p:sp>
        <p:nvSpPr>
          <p:cNvPr id="1094" name="Google Shape;1094;p93"/>
          <p:cNvSpPr/>
          <p:nvPr/>
        </p:nvSpPr>
        <p:spPr>
          <a:xfrm>
            <a:off x="1219200" y="2209322"/>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095" name="Google Shape;1095;p93"/>
          <p:cNvSpPr/>
          <p:nvPr/>
        </p:nvSpPr>
        <p:spPr>
          <a:xfrm>
            <a:off x="1752600" y="2195182"/>
            <a:ext cx="685800" cy="598491"/>
          </a:xfrm>
          <a:prstGeom prst="verticalScroll">
            <a:avLst>
              <a:gd name="adj" fmla="val 12500"/>
            </a:avLst>
          </a:prstGeom>
          <a:solidFill>
            <a:srgbClr val="4F61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3</a:t>
            </a:r>
            <a:endParaRPr sz="1400" b="1" i="0" u="none" strike="noStrike" cap="none">
              <a:solidFill>
                <a:schemeClr val="lt1"/>
              </a:solidFill>
              <a:latin typeface="Tahoma"/>
              <a:ea typeface="Tahoma"/>
              <a:cs typeface="Tahoma"/>
              <a:sym typeface="Tahoma"/>
            </a:endParaRPr>
          </a:p>
        </p:txBody>
      </p:sp>
      <p:sp>
        <p:nvSpPr>
          <p:cNvPr id="1096" name="Google Shape;1096;p93"/>
          <p:cNvSpPr/>
          <p:nvPr/>
        </p:nvSpPr>
        <p:spPr>
          <a:xfrm>
            <a:off x="1219200" y="2965877"/>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097" name="Google Shape;1097;p93"/>
          <p:cNvSpPr/>
          <p:nvPr/>
        </p:nvSpPr>
        <p:spPr>
          <a:xfrm>
            <a:off x="1752600" y="2951737"/>
            <a:ext cx="685800" cy="598491"/>
          </a:xfrm>
          <a:prstGeom prst="verticalScroll">
            <a:avLst>
              <a:gd name="adj" fmla="val 12500"/>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4</a:t>
            </a:r>
            <a:endParaRPr sz="1400" b="1" i="0" u="none" strike="noStrike" cap="none">
              <a:solidFill>
                <a:schemeClr val="lt1"/>
              </a:solidFill>
              <a:latin typeface="Tahoma"/>
              <a:ea typeface="Tahoma"/>
              <a:cs typeface="Tahoma"/>
              <a:sym typeface="Tahoma"/>
            </a:endParaRPr>
          </a:p>
        </p:txBody>
      </p:sp>
      <p:sp>
        <p:nvSpPr>
          <p:cNvPr id="1098" name="Google Shape;1098;p93"/>
          <p:cNvSpPr/>
          <p:nvPr/>
        </p:nvSpPr>
        <p:spPr>
          <a:xfrm>
            <a:off x="1219200" y="3734204"/>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099" name="Google Shape;1099;p93"/>
          <p:cNvSpPr/>
          <p:nvPr/>
        </p:nvSpPr>
        <p:spPr>
          <a:xfrm>
            <a:off x="1752600" y="3720064"/>
            <a:ext cx="685800" cy="598491"/>
          </a:xfrm>
          <a:prstGeom prst="verticalScroll">
            <a:avLst>
              <a:gd name="adj" fmla="val 12500"/>
            </a:avLst>
          </a:prstGeom>
          <a:solidFill>
            <a:srgbClr val="2440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5</a:t>
            </a:r>
            <a:endParaRPr sz="1400" b="1" i="0" u="none" strike="noStrike" cap="none">
              <a:solidFill>
                <a:schemeClr val="lt1"/>
              </a:solidFill>
              <a:latin typeface="Tahoma"/>
              <a:ea typeface="Tahoma"/>
              <a:cs typeface="Tahoma"/>
              <a:sym typeface="Tahoma"/>
            </a:endParaRPr>
          </a:p>
        </p:txBody>
      </p:sp>
      <p:sp>
        <p:nvSpPr>
          <p:cNvPr id="1100" name="Google Shape;1100;p93"/>
          <p:cNvSpPr/>
          <p:nvPr/>
        </p:nvSpPr>
        <p:spPr>
          <a:xfrm>
            <a:off x="1204274" y="4553482"/>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01" name="Google Shape;1101;p93"/>
          <p:cNvSpPr/>
          <p:nvPr/>
        </p:nvSpPr>
        <p:spPr>
          <a:xfrm>
            <a:off x="1737674" y="4539342"/>
            <a:ext cx="685800" cy="598491"/>
          </a:xfrm>
          <a:prstGeom prst="verticalScroll">
            <a:avLst>
              <a:gd name="adj" fmla="val 12500"/>
            </a:avLst>
          </a:prstGeom>
          <a:solidFill>
            <a:srgbClr val="5F49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6</a:t>
            </a:r>
            <a:endParaRPr sz="1400" b="1" i="0" u="none" strike="noStrike" cap="none">
              <a:solidFill>
                <a:schemeClr val="lt1"/>
              </a:solidFill>
              <a:latin typeface="Tahoma"/>
              <a:ea typeface="Tahoma"/>
              <a:cs typeface="Tahoma"/>
              <a:sym typeface="Tahoma"/>
            </a:endParaRPr>
          </a:p>
        </p:txBody>
      </p:sp>
      <p:sp>
        <p:nvSpPr>
          <p:cNvPr id="1102" name="Google Shape;1102;p93"/>
          <p:cNvSpPr/>
          <p:nvPr/>
        </p:nvSpPr>
        <p:spPr>
          <a:xfrm>
            <a:off x="1188563" y="6141087"/>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03" name="Google Shape;1103;p93"/>
          <p:cNvSpPr/>
          <p:nvPr/>
        </p:nvSpPr>
        <p:spPr>
          <a:xfrm>
            <a:off x="1721963" y="6126947"/>
            <a:ext cx="685800" cy="598491"/>
          </a:xfrm>
          <a:prstGeom prst="verticalScroll">
            <a:avLst>
              <a:gd name="adj" fmla="val 12500"/>
            </a:avLst>
          </a:prstGeom>
          <a:solidFill>
            <a:srgbClr val="9537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8</a:t>
            </a:r>
            <a:endParaRPr sz="1400" b="1" i="0" u="none" strike="noStrike" cap="none">
              <a:solidFill>
                <a:schemeClr val="lt1"/>
              </a:solidFill>
              <a:latin typeface="Tahoma"/>
              <a:ea typeface="Tahoma"/>
              <a:cs typeface="Tahoma"/>
              <a:sym typeface="Tahoma"/>
            </a:endParaRPr>
          </a:p>
        </p:txBody>
      </p:sp>
      <p:sp>
        <p:nvSpPr>
          <p:cNvPr id="1104" name="Google Shape;1104;p93"/>
          <p:cNvSpPr/>
          <p:nvPr/>
        </p:nvSpPr>
        <p:spPr>
          <a:xfrm>
            <a:off x="1188563" y="5321809"/>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05" name="Google Shape;1105;p93"/>
          <p:cNvSpPr/>
          <p:nvPr/>
        </p:nvSpPr>
        <p:spPr>
          <a:xfrm>
            <a:off x="1721963" y="5307669"/>
            <a:ext cx="685800" cy="598491"/>
          </a:xfrm>
          <a:prstGeom prst="verticalScroll">
            <a:avLst>
              <a:gd name="adj" fmla="val 12500"/>
            </a:avLst>
          </a:prstGeom>
          <a:solidFill>
            <a:srgbClr val="D995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7</a:t>
            </a:r>
            <a:endParaRPr sz="1400" b="1" i="0" u="none" strike="noStrike" cap="none">
              <a:solidFill>
                <a:schemeClr val="lt1"/>
              </a:solidFill>
              <a:latin typeface="Tahoma"/>
              <a:ea typeface="Tahoma"/>
              <a:cs typeface="Tahoma"/>
              <a:sym typeface="Tahoma"/>
            </a:endParaRPr>
          </a:p>
        </p:txBody>
      </p:sp>
      <p:sp>
        <p:nvSpPr>
          <p:cNvPr id="1106" name="Google Shape;1106;p93"/>
          <p:cNvSpPr txBox="1"/>
          <p:nvPr/>
        </p:nvSpPr>
        <p:spPr>
          <a:xfrm>
            <a:off x="2427402" y="945648"/>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Kích hoạt kiểm toán bảo mật thông tin để giám sát và theo dấu tấn công mật khẩu</a:t>
            </a:r>
            <a:endParaRPr sz="1600" b="0" i="0" u="none" strike="noStrike" cap="none">
              <a:solidFill>
                <a:srgbClr val="000000"/>
              </a:solidFill>
              <a:latin typeface="Tahoma"/>
              <a:ea typeface="Tahoma"/>
              <a:cs typeface="Tahoma"/>
              <a:sym typeface="Tahoma"/>
            </a:endParaRPr>
          </a:p>
        </p:txBody>
      </p:sp>
      <p:sp>
        <p:nvSpPr>
          <p:cNvPr id="1107" name="Google Shape;1107;p93"/>
          <p:cNvSpPr txBox="1"/>
          <p:nvPr/>
        </p:nvSpPr>
        <p:spPr>
          <a:xfrm>
            <a:off x="2438400" y="1644589"/>
            <a:ext cx="819896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Không sử dụng cùng một mật khẩu khi thay đổi mật khẩu</a:t>
            </a:r>
            <a:endParaRPr sz="1600" b="0" i="0" u="none" strike="noStrike" cap="none">
              <a:solidFill>
                <a:srgbClr val="000000"/>
              </a:solidFill>
              <a:latin typeface="Tahoma"/>
              <a:ea typeface="Tahoma"/>
              <a:cs typeface="Tahoma"/>
              <a:sym typeface="Tahoma"/>
            </a:endParaRPr>
          </a:p>
        </p:txBody>
      </p:sp>
      <p:sp>
        <p:nvSpPr>
          <p:cNvPr id="1108" name="Google Shape;1108;p93"/>
          <p:cNvSpPr txBox="1"/>
          <p:nvPr/>
        </p:nvSpPr>
        <p:spPr>
          <a:xfrm>
            <a:off x="2423474" y="2354667"/>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Không chia sẻ mật khẩu</a:t>
            </a:r>
            <a:endParaRPr sz="1600" b="0" i="0" u="none" strike="noStrike" cap="none">
              <a:solidFill>
                <a:srgbClr val="000000"/>
              </a:solidFill>
              <a:latin typeface="Tahoma"/>
              <a:ea typeface="Tahoma"/>
              <a:cs typeface="Tahoma"/>
              <a:sym typeface="Tahoma"/>
            </a:endParaRPr>
          </a:p>
        </p:txBody>
      </p:sp>
      <p:sp>
        <p:nvSpPr>
          <p:cNvPr id="1109" name="Google Shape;1109;p93"/>
          <p:cNvSpPr txBox="1"/>
          <p:nvPr/>
        </p:nvSpPr>
        <p:spPr>
          <a:xfrm>
            <a:off x="2431330" y="3063300"/>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Không sử dụng mật khẩu có thể được tìm thấy trong từ điển</a:t>
            </a:r>
            <a:endParaRPr sz="1600" b="0" i="0" u="none" strike="noStrike" cap="none">
              <a:solidFill>
                <a:srgbClr val="000000"/>
              </a:solidFill>
              <a:latin typeface="Tahoma"/>
              <a:ea typeface="Tahoma"/>
              <a:cs typeface="Tahoma"/>
              <a:sym typeface="Tahoma"/>
            </a:endParaRPr>
          </a:p>
        </p:txBody>
      </p:sp>
      <p:sp>
        <p:nvSpPr>
          <p:cNvPr id="1110" name="Google Shape;1110;p93"/>
          <p:cNvSpPr txBox="1"/>
          <p:nvPr/>
        </p:nvSpPr>
        <p:spPr>
          <a:xfrm>
            <a:off x="2462753" y="3828641"/>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Không sử dụng phương thức không mã hóa hoặc mã hóa yếu</a:t>
            </a:r>
            <a:endParaRPr sz="1600" b="0" i="0" u="none" strike="noStrike" cap="none">
              <a:solidFill>
                <a:srgbClr val="000000"/>
              </a:solidFill>
              <a:latin typeface="Tahoma"/>
              <a:ea typeface="Tahoma"/>
              <a:cs typeface="Tahoma"/>
              <a:sym typeface="Tahoma"/>
            </a:endParaRPr>
          </a:p>
        </p:txBody>
      </p:sp>
      <p:sp>
        <p:nvSpPr>
          <p:cNvPr id="1111" name="Google Shape;1111;p93"/>
          <p:cNvSpPr txBox="1"/>
          <p:nvPr/>
        </p:nvSpPr>
        <p:spPr>
          <a:xfrm>
            <a:off x="2431330" y="4648391"/>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Cài đặt chính sách đổi mật khẩu trong vòng 30 ngày</a:t>
            </a:r>
            <a:endParaRPr sz="1600" b="0" i="0" u="none" strike="noStrike" cap="none">
              <a:solidFill>
                <a:srgbClr val="000000"/>
              </a:solidFill>
              <a:latin typeface="Tahoma"/>
              <a:ea typeface="Tahoma"/>
              <a:cs typeface="Tahoma"/>
              <a:sym typeface="Tahoma"/>
            </a:endParaRPr>
          </a:p>
        </p:txBody>
      </p:sp>
      <p:sp>
        <p:nvSpPr>
          <p:cNvPr id="1112" name="Google Shape;1112;p93"/>
          <p:cNvSpPr txBox="1"/>
          <p:nvPr/>
        </p:nvSpPr>
        <p:spPr>
          <a:xfrm>
            <a:off x="2462753" y="5419232"/>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Không lưu mật khẩu ở nơi không an toàn</a:t>
            </a:r>
            <a:endParaRPr sz="1600" b="0" i="0" u="none" strike="noStrike" cap="none">
              <a:solidFill>
                <a:srgbClr val="000000"/>
              </a:solidFill>
              <a:latin typeface="Tahoma"/>
              <a:ea typeface="Tahoma"/>
              <a:cs typeface="Tahoma"/>
              <a:sym typeface="Tahoma"/>
            </a:endParaRPr>
          </a:p>
        </p:txBody>
      </p:sp>
      <p:sp>
        <p:nvSpPr>
          <p:cNvPr id="1113" name="Google Shape;1113;p93"/>
          <p:cNvSpPr txBox="1"/>
          <p:nvPr/>
        </p:nvSpPr>
        <p:spPr>
          <a:xfrm>
            <a:off x="2431330" y="6238510"/>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Không sử dụng mật khẩu mặc định của hệ thống</a:t>
            </a:r>
            <a:endParaRPr sz="1600" b="0" i="0" u="none" strike="noStrike" cap="none">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94"/>
          <p:cNvSpPr txBox="1"/>
          <p:nvPr/>
        </p:nvSpPr>
        <p:spPr>
          <a:xfrm>
            <a:off x="0" y="19757"/>
            <a:ext cx="12192000" cy="713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FF0000"/>
                </a:solidFill>
              </a:rPr>
              <a:t>Cách chống lại tấn công bẻ khóa mật khẩu</a:t>
            </a:r>
            <a:endParaRPr sz="4000" b="1" i="0" u="none" strike="noStrike" cap="none">
              <a:solidFill>
                <a:srgbClr val="FF0000"/>
              </a:solidFill>
            </a:endParaRPr>
          </a:p>
        </p:txBody>
      </p:sp>
      <p:sp>
        <p:nvSpPr>
          <p:cNvPr id="1120" name="Google Shape;1120;p94"/>
          <p:cNvSpPr/>
          <p:nvPr/>
        </p:nvSpPr>
        <p:spPr>
          <a:xfrm>
            <a:off x="990600" y="762006"/>
            <a:ext cx="9448800" cy="831655"/>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21" name="Google Shape;1121;p94"/>
          <p:cNvSpPr/>
          <p:nvPr/>
        </p:nvSpPr>
        <p:spPr>
          <a:xfrm>
            <a:off x="1524000" y="786078"/>
            <a:ext cx="685800" cy="829381"/>
          </a:xfrm>
          <a:prstGeom prst="verticalScroll">
            <a:avLst>
              <a:gd name="adj" fmla="val 125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9</a:t>
            </a:r>
            <a:endParaRPr sz="1400" b="1" i="0" u="none" strike="noStrike" cap="none">
              <a:solidFill>
                <a:schemeClr val="lt1"/>
              </a:solidFill>
              <a:latin typeface="Tahoma"/>
              <a:ea typeface="Tahoma"/>
              <a:cs typeface="Tahoma"/>
              <a:sym typeface="Tahoma"/>
            </a:endParaRPr>
          </a:p>
        </p:txBody>
      </p:sp>
      <p:sp>
        <p:nvSpPr>
          <p:cNvPr id="1122" name="Google Shape;1122;p94"/>
          <p:cNvSpPr/>
          <p:nvPr/>
        </p:nvSpPr>
        <p:spPr>
          <a:xfrm>
            <a:off x="990600" y="1852754"/>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23" name="Google Shape;1123;p94"/>
          <p:cNvSpPr/>
          <p:nvPr/>
        </p:nvSpPr>
        <p:spPr>
          <a:xfrm>
            <a:off x="1524000" y="1838614"/>
            <a:ext cx="685800" cy="598491"/>
          </a:xfrm>
          <a:prstGeom prst="verticalScroll">
            <a:avLst>
              <a:gd name="adj" fmla="val 12500"/>
            </a:avLst>
          </a:prstGeom>
          <a:solidFill>
            <a:srgbClr val="7692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10</a:t>
            </a:r>
            <a:endParaRPr sz="1400" b="1" i="0" u="none" strike="noStrike" cap="none">
              <a:solidFill>
                <a:schemeClr val="lt1"/>
              </a:solidFill>
              <a:latin typeface="Tahoma"/>
              <a:ea typeface="Tahoma"/>
              <a:cs typeface="Tahoma"/>
              <a:sym typeface="Tahoma"/>
            </a:endParaRPr>
          </a:p>
        </p:txBody>
      </p:sp>
      <p:sp>
        <p:nvSpPr>
          <p:cNvPr id="1124" name="Google Shape;1124;p94"/>
          <p:cNvSpPr/>
          <p:nvPr/>
        </p:nvSpPr>
        <p:spPr>
          <a:xfrm>
            <a:off x="990600" y="2545933"/>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25" name="Google Shape;1125;p94"/>
          <p:cNvSpPr/>
          <p:nvPr/>
        </p:nvSpPr>
        <p:spPr>
          <a:xfrm>
            <a:off x="1524000" y="2531793"/>
            <a:ext cx="685800" cy="598491"/>
          </a:xfrm>
          <a:prstGeom prst="verticalScroll">
            <a:avLst>
              <a:gd name="adj" fmla="val 12500"/>
            </a:avLst>
          </a:prstGeom>
          <a:solidFill>
            <a:srgbClr val="4F61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11</a:t>
            </a:r>
            <a:endParaRPr sz="1400" b="1" i="0" u="none" strike="noStrike" cap="none">
              <a:solidFill>
                <a:schemeClr val="lt1"/>
              </a:solidFill>
              <a:latin typeface="Tahoma"/>
              <a:ea typeface="Tahoma"/>
              <a:cs typeface="Tahoma"/>
              <a:sym typeface="Tahoma"/>
            </a:endParaRPr>
          </a:p>
        </p:txBody>
      </p:sp>
      <p:sp>
        <p:nvSpPr>
          <p:cNvPr id="1126" name="Google Shape;1126;p94"/>
          <p:cNvSpPr/>
          <p:nvPr/>
        </p:nvSpPr>
        <p:spPr>
          <a:xfrm>
            <a:off x="990600" y="3302488"/>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27" name="Google Shape;1127;p94"/>
          <p:cNvSpPr/>
          <p:nvPr/>
        </p:nvSpPr>
        <p:spPr>
          <a:xfrm>
            <a:off x="1524000" y="3288348"/>
            <a:ext cx="685800" cy="598491"/>
          </a:xfrm>
          <a:prstGeom prst="verticalScroll">
            <a:avLst>
              <a:gd name="adj" fmla="val 12500"/>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12</a:t>
            </a:r>
            <a:endParaRPr sz="1400" b="1" i="0" u="none" strike="noStrike" cap="none">
              <a:solidFill>
                <a:schemeClr val="lt1"/>
              </a:solidFill>
              <a:latin typeface="Tahoma"/>
              <a:ea typeface="Tahoma"/>
              <a:cs typeface="Tahoma"/>
              <a:sym typeface="Tahoma"/>
            </a:endParaRPr>
          </a:p>
        </p:txBody>
      </p:sp>
      <p:sp>
        <p:nvSpPr>
          <p:cNvPr id="1128" name="Google Shape;1128;p94"/>
          <p:cNvSpPr/>
          <p:nvPr/>
        </p:nvSpPr>
        <p:spPr>
          <a:xfrm>
            <a:off x="990600" y="4070815"/>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29" name="Google Shape;1129;p94"/>
          <p:cNvSpPr/>
          <p:nvPr/>
        </p:nvSpPr>
        <p:spPr>
          <a:xfrm>
            <a:off x="1524000" y="4056675"/>
            <a:ext cx="685800" cy="598491"/>
          </a:xfrm>
          <a:prstGeom prst="verticalScroll">
            <a:avLst>
              <a:gd name="adj" fmla="val 12500"/>
            </a:avLst>
          </a:prstGeom>
          <a:solidFill>
            <a:srgbClr val="2440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13</a:t>
            </a:r>
            <a:endParaRPr sz="1400" b="1" i="0" u="none" strike="noStrike" cap="none">
              <a:solidFill>
                <a:schemeClr val="lt1"/>
              </a:solidFill>
              <a:latin typeface="Tahoma"/>
              <a:ea typeface="Tahoma"/>
              <a:cs typeface="Tahoma"/>
              <a:sym typeface="Tahoma"/>
            </a:endParaRPr>
          </a:p>
        </p:txBody>
      </p:sp>
      <p:sp>
        <p:nvSpPr>
          <p:cNvPr id="1130" name="Google Shape;1130;p94"/>
          <p:cNvSpPr/>
          <p:nvPr/>
        </p:nvSpPr>
        <p:spPr>
          <a:xfrm>
            <a:off x="975674" y="4890093"/>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31" name="Google Shape;1131;p94"/>
          <p:cNvSpPr/>
          <p:nvPr/>
        </p:nvSpPr>
        <p:spPr>
          <a:xfrm>
            <a:off x="1509074" y="4875953"/>
            <a:ext cx="685800" cy="598491"/>
          </a:xfrm>
          <a:prstGeom prst="verticalScroll">
            <a:avLst>
              <a:gd name="adj" fmla="val 12500"/>
            </a:avLst>
          </a:prstGeom>
          <a:solidFill>
            <a:srgbClr val="5F49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14</a:t>
            </a:r>
            <a:endParaRPr sz="1400" b="1" i="0" u="none" strike="noStrike" cap="none">
              <a:solidFill>
                <a:schemeClr val="lt1"/>
              </a:solidFill>
              <a:latin typeface="Tahoma"/>
              <a:ea typeface="Tahoma"/>
              <a:cs typeface="Tahoma"/>
              <a:sym typeface="Tahoma"/>
            </a:endParaRPr>
          </a:p>
        </p:txBody>
      </p:sp>
      <p:sp>
        <p:nvSpPr>
          <p:cNvPr id="1132" name="Google Shape;1132;p94"/>
          <p:cNvSpPr/>
          <p:nvPr/>
        </p:nvSpPr>
        <p:spPr>
          <a:xfrm>
            <a:off x="959963" y="5658420"/>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133" name="Google Shape;1133;p94"/>
          <p:cNvSpPr/>
          <p:nvPr/>
        </p:nvSpPr>
        <p:spPr>
          <a:xfrm>
            <a:off x="1493363" y="5644280"/>
            <a:ext cx="685800" cy="598491"/>
          </a:xfrm>
          <a:prstGeom prst="verticalScroll">
            <a:avLst>
              <a:gd name="adj" fmla="val 12500"/>
            </a:avLst>
          </a:prstGeom>
          <a:solidFill>
            <a:srgbClr val="D995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15</a:t>
            </a:r>
            <a:endParaRPr sz="1400" b="1" i="0" u="none" strike="noStrike" cap="none">
              <a:solidFill>
                <a:schemeClr val="lt1"/>
              </a:solidFill>
              <a:latin typeface="Tahoma"/>
              <a:ea typeface="Tahoma"/>
              <a:cs typeface="Tahoma"/>
              <a:sym typeface="Tahoma"/>
            </a:endParaRPr>
          </a:p>
        </p:txBody>
      </p:sp>
      <p:sp>
        <p:nvSpPr>
          <p:cNvPr id="1134" name="Google Shape;1134;p94"/>
          <p:cNvSpPr txBox="1"/>
          <p:nvPr/>
        </p:nvSpPr>
        <p:spPr>
          <a:xfrm>
            <a:off x="2431330" y="940514"/>
            <a:ext cx="8633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Khiến mật khẩu khó đoán bằng việc sử dụng độ dài tối thiểu 8-12 ký tự, chứa chữ cái, chữ hoa, số và ký </a:t>
            </a:r>
            <a:r>
              <a:rPr lang="en-US" sz="1600">
                <a:latin typeface="Tahoma"/>
                <a:ea typeface="Tahoma"/>
                <a:cs typeface="Tahoma"/>
                <a:sym typeface="Tahoma"/>
              </a:rPr>
              <a:t>tự</a:t>
            </a:r>
            <a:r>
              <a:rPr lang="en-US" sz="1600" b="0" i="0" u="none" strike="noStrike" cap="none">
                <a:solidFill>
                  <a:srgbClr val="000000"/>
                </a:solidFill>
                <a:latin typeface="Tahoma"/>
                <a:ea typeface="Tahoma"/>
                <a:cs typeface="Tahoma"/>
                <a:sym typeface="Tahoma"/>
              </a:rPr>
              <a:t> đặc biệt</a:t>
            </a:r>
            <a:endParaRPr sz="1600" b="0" i="0" u="none" strike="noStrike" cap="none">
              <a:solidFill>
                <a:srgbClr val="000000"/>
              </a:solidFill>
              <a:latin typeface="Tahoma"/>
              <a:ea typeface="Tahoma"/>
              <a:cs typeface="Tahoma"/>
              <a:sym typeface="Tahoma"/>
            </a:endParaRPr>
          </a:p>
        </p:txBody>
      </p:sp>
      <p:sp>
        <p:nvSpPr>
          <p:cNvPr id="1135" name="Google Shape;1135;p94"/>
          <p:cNvSpPr txBox="1"/>
          <p:nvPr/>
        </p:nvSpPr>
        <p:spPr>
          <a:xfrm>
            <a:off x="2423474" y="1982030"/>
            <a:ext cx="819896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Chắc chắn ứng dụng không lưu mật khẩu trong bộ nhớ hoặc ổ cứng ở dạng rõ</a:t>
            </a:r>
            <a:endParaRPr sz="1600" b="0" i="0" u="none" strike="noStrike" cap="none">
              <a:solidFill>
                <a:srgbClr val="000000"/>
              </a:solidFill>
              <a:latin typeface="Tahoma"/>
              <a:ea typeface="Tahoma"/>
              <a:cs typeface="Tahoma"/>
              <a:sym typeface="Tahoma"/>
            </a:endParaRPr>
          </a:p>
        </p:txBody>
      </p:sp>
      <p:sp>
        <p:nvSpPr>
          <p:cNvPr id="1136" name="Google Shape;1136;p94"/>
          <p:cNvSpPr txBox="1"/>
          <p:nvPr/>
        </p:nvSpPr>
        <p:spPr>
          <a:xfrm>
            <a:off x="2479250" y="2642240"/>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Sử dụng </a:t>
            </a:r>
            <a:r>
              <a:rPr lang="en-US" sz="1600">
                <a:latin typeface="Tahoma"/>
                <a:ea typeface="Tahoma"/>
                <a:cs typeface="Tahoma"/>
                <a:sym typeface="Tahoma"/>
              </a:rPr>
              <a:t>satl</a:t>
            </a:r>
            <a:r>
              <a:rPr lang="en-US" sz="1600" b="0" i="0" u="none" strike="noStrike" cap="none">
                <a:solidFill>
                  <a:srgbClr val="000000"/>
                </a:solidFill>
                <a:latin typeface="Tahoma"/>
                <a:ea typeface="Tahoma"/>
                <a:cs typeface="Tahoma"/>
                <a:sym typeface="Tahoma"/>
              </a:rPr>
              <a:t> ngẫu nhiên như là thành phần phụ với mật khẩu trước khi mã hóa</a:t>
            </a:r>
            <a:endParaRPr sz="1600" b="0" i="0" u="none" strike="noStrike" cap="none">
              <a:solidFill>
                <a:srgbClr val="000000"/>
              </a:solidFill>
              <a:latin typeface="Tahoma"/>
              <a:ea typeface="Tahoma"/>
              <a:cs typeface="Tahoma"/>
              <a:sym typeface="Tahoma"/>
            </a:endParaRPr>
          </a:p>
        </p:txBody>
      </p:sp>
      <p:sp>
        <p:nvSpPr>
          <p:cNvPr id="1137" name="Google Shape;1137;p94"/>
          <p:cNvSpPr txBox="1"/>
          <p:nvPr/>
        </p:nvSpPr>
        <p:spPr>
          <a:xfrm>
            <a:off x="2423474" y="3420342"/>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Kích hoạt SYSKEY cùng với mật khẩu mạnh để bảo vệ cơ sở dữ liệu SAM</a:t>
            </a:r>
            <a:endParaRPr sz="1600" b="0" i="0" u="none" strike="noStrike" cap="none">
              <a:solidFill>
                <a:srgbClr val="000000"/>
              </a:solidFill>
              <a:latin typeface="Tahoma"/>
              <a:ea typeface="Tahoma"/>
              <a:cs typeface="Tahoma"/>
              <a:sym typeface="Tahoma"/>
            </a:endParaRPr>
          </a:p>
        </p:txBody>
      </p:sp>
      <p:sp>
        <p:nvSpPr>
          <p:cNvPr id="1138" name="Google Shape;1138;p94"/>
          <p:cNvSpPr txBox="1"/>
          <p:nvPr/>
        </p:nvSpPr>
        <p:spPr>
          <a:xfrm>
            <a:off x="2462753" y="4252650"/>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Không sử dụng mật khẩu như ngày sinh, tên vợ chồng, con cái, thú cưng,…</a:t>
            </a:r>
            <a:endParaRPr sz="1600" b="0" i="0" u="none" strike="noStrike" cap="none">
              <a:solidFill>
                <a:srgbClr val="000000"/>
              </a:solidFill>
              <a:latin typeface="Tahoma"/>
              <a:ea typeface="Tahoma"/>
              <a:cs typeface="Tahoma"/>
              <a:sym typeface="Tahoma"/>
            </a:endParaRPr>
          </a:p>
        </p:txBody>
      </p:sp>
      <p:sp>
        <p:nvSpPr>
          <p:cNvPr id="1139" name="Google Shape;1139;p94"/>
          <p:cNvSpPr txBox="1"/>
          <p:nvPr/>
        </p:nvSpPr>
        <p:spPr>
          <a:xfrm>
            <a:off x="2431330" y="5072400"/>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Giám sát log của server để phát hiện tấn công brute force</a:t>
            </a:r>
            <a:endParaRPr sz="1600" b="0" i="0" u="none" strike="noStrike" cap="none">
              <a:solidFill>
                <a:srgbClr val="000000"/>
              </a:solidFill>
              <a:latin typeface="Tahoma"/>
              <a:ea typeface="Tahoma"/>
              <a:cs typeface="Tahoma"/>
              <a:sym typeface="Tahoma"/>
            </a:endParaRPr>
          </a:p>
        </p:txBody>
      </p:sp>
      <p:sp>
        <p:nvSpPr>
          <p:cNvPr id="1140" name="Google Shape;1140;p94"/>
          <p:cNvSpPr txBox="1"/>
          <p:nvPr/>
        </p:nvSpPr>
        <p:spPr>
          <a:xfrm>
            <a:off x="2462753" y="5774248"/>
            <a:ext cx="86333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ahoma"/>
                <a:ea typeface="Tahoma"/>
                <a:cs typeface="Tahoma"/>
                <a:sym typeface="Tahoma"/>
              </a:rPr>
              <a:t>Khóa tài khoản người dùng khi nghi ngờ tấn công đoán mật khẩu</a:t>
            </a:r>
            <a:endParaRPr sz="1600" b="0" i="0" u="none" strike="noStrike" cap="none">
              <a:solidFill>
                <a:srgbClr val="000000"/>
              </a:solidFill>
              <a:latin typeface="Tahoma"/>
              <a:ea typeface="Tahoma"/>
              <a:cs typeface="Tahoma"/>
              <a:sym typeface="Tahoma"/>
            </a:endParaRPr>
          </a:p>
        </p:txBody>
      </p:sp>
      <p:sp>
        <p:nvSpPr>
          <p:cNvPr id="24" name="Google Shape;1089;p93">
            <a:extLst>
              <a:ext uri="{FF2B5EF4-FFF2-40B4-BE49-F238E27FC236}">
                <a16:creationId xmlns:a16="http://schemas.microsoft.com/office/drawing/2014/main" id="{D51A19A5-E3EB-4B99-8969-6B6678E6D278}"/>
              </a:ext>
            </a:extLst>
          </p:cNvPr>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32</a:t>
            </a:fld>
            <a:endParaRPr dirty="0"/>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95"/>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sz="3800">
                <a:latin typeface="Arial"/>
                <a:ea typeface="Arial"/>
                <a:cs typeface="Arial"/>
                <a:sym typeface="Arial"/>
              </a:rPr>
              <a:t>Cách ngăn chặn tấn công đầu đọc LLMNR/NBT-NS</a:t>
            </a:r>
            <a:endParaRPr sz="3800">
              <a:latin typeface="Arial"/>
              <a:ea typeface="Arial"/>
              <a:cs typeface="Arial"/>
              <a:sym typeface="Arial"/>
            </a:endParaRPr>
          </a:p>
        </p:txBody>
      </p:sp>
      <p:sp>
        <p:nvSpPr>
          <p:cNvPr id="1147" name="Google Shape;1147;p95"/>
          <p:cNvSpPr/>
          <p:nvPr/>
        </p:nvSpPr>
        <p:spPr>
          <a:xfrm>
            <a:off x="301658" y="656734"/>
            <a:ext cx="5638800" cy="6019800"/>
          </a:xfrm>
          <a:prstGeom prst="rect">
            <a:avLst/>
          </a:prstGeom>
          <a:gradFill>
            <a:gsLst>
              <a:gs pos="0">
                <a:srgbClr val="7C7C7C"/>
              </a:gs>
              <a:gs pos="50000">
                <a:srgbClr val="B4B4B4"/>
              </a:gs>
              <a:gs pos="100000">
                <a:srgbClr val="D8D8D8"/>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accent1"/>
                </a:solidFill>
                <a:latin typeface="Tahoma"/>
                <a:ea typeface="Tahoma"/>
                <a:cs typeface="Tahoma"/>
                <a:sym typeface="Tahoma"/>
              </a:rPr>
              <a:t>Vô hiệu hóa LMBNR</a:t>
            </a:r>
            <a:endParaRPr/>
          </a:p>
          <a:p>
            <a:pPr marL="342900" marR="0" lvl="0" indent="-34290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Tahoma"/>
                <a:ea typeface="Tahoma"/>
                <a:cs typeface="Tahoma"/>
                <a:sym typeface="Tahoma"/>
              </a:rPr>
              <a:t>Mở </a:t>
            </a:r>
            <a:r>
              <a:rPr lang="en-US" sz="1600" b="0" i="0" u="none" strike="noStrike" cap="none">
                <a:solidFill>
                  <a:srgbClr val="FF0000"/>
                </a:solidFill>
                <a:latin typeface="Tahoma"/>
                <a:ea typeface="Tahoma"/>
                <a:cs typeface="Tahoma"/>
                <a:sym typeface="Tahoma"/>
              </a:rPr>
              <a:t>Local Group Policy Editor </a:t>
            </a:r>
            <a:r>
              <a:rPr lang="en-US" sz="1600" b="0" i="0" u="none" strike="noStrike" cap="none">
                <a:solidFill>
                  <a:schemeClr val="dk1"/>
                </a:solidFill>
                <a:latin typeface="Tahoma"/>
                <a:ea typeface="Tahoma"/>
                <a:cs typeface="Tahoma"/>
                <a:sym typeface="Tahoma"/>
              </a:rPr>
              <a:t>và chuyển đến </a:t>
            </a:r>
            <a:r>
              <a:rPr lang="en-US" sz="1600" b="0" i="0" u="none" strike="noStrike" cap="none">
                <a:solidFill>
                  <a:srgbClr val="FF0000"/>
                </a:solidFill>
                <a:latin typeface="Tahoma"/>
                <a:ea typeface="Tahoma"/>
                <a:cs typeface="Tahoma"/>
                <a:sym typeface="Tahoma"/>
              </a:rPr>
              <a:t>Local Computer Policy -&gt; Computer Configuration -&gt;Administrator Templates -&gt; Network -&gt; DNS Client</a:t>
            </a:r>
            <a:endParaRPr/>
          </a:p>
          <a:p>
            <a:pPr marL="342900" marR="0" lvl="0" indent="-34290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Tahoma"/>
                <a:ea typeface="Tahoma"/>
                <a:cs typeface="Tahoma"/>
                <a:sym typeface="Tahoma"/>
              </a:rPr>
              <a:t>Tại DNS Clients, kích đúp </a:t>
            </a:r>
            <a:r>
              <a:rPr lang="en-US" sz="1600" b="0" i="0" u="none" strike="noStrike" cap="none">
                <a:solidFill>
                  <a:srgbClr val="FF0000"/>
                </a:solidFill>
                <a:latin typeface="Tahoma"/>
                <a:ea typeface="Tahoma"/>
                <a:cs typeface="Tahoma"/>
                <a:sym typeface="Tahoma"/>
              </a:rPr>
              <a:t>Turn off </a:t>
            </a:r>
            <a:r>
              <a:rPr lang="en-US" sz="1600">
                <a:solidFill>
                  <a:srgbClr val="FF0000"/>
                </a:solidFill>
                <a:latin typeface="Tahoma"/>
                <a:ea typeface="Tahoma"/>
                <a:cs typeface="Tahoma"/>
                <a:sym typeface="Tahoma"/>
              </a:rPr>
              <a:t>multicastname</a:t>
            </a:r>
            <a:r>
              <a:rPr lang="en-US" sz="1600" b="0" i="0" u="none" strike="noStrike" cap="none">
                <a:solidFill>
                  <a:srgbClr val="FF0000"/>
                </a:solidFill>
                <a:latin typeface="Tahoma"/>
                <a:ea typeface="Tahoma"/>
                <a:cs typeface="Tahoma"/>
                <a:sym typeface="Tahoma"/>
              </a:rPr>
              <a:t> resolution</a:t>
            </a:r>
            <a:endParaRPr/>
          </a:p>
          <a:p>
            <a:pPr marL="342900" marR="0" lvl="0" indent="-34290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Tahoma"/>
                <a:ea typeface="Tahoma"/>
                <a:cs typeface="Tahoma"/>
                <a:sym typeface="Tahoma"/>
              </a:rPr>
              <a:t>Chọn </a:t>
            </a:r>
            <a:r>
              <a:rPr lang="en-US" sz="1600" b="0" i="0" u="none" strike="noStrike" cap="none">
                <a:solidFill>
                  <a:srgbClr val="FF0000"/>
                </a:solidFill>
                <a:latin typeface="Tahoma"/>
                <a:ea typeface="Tahoma"/>
                <a:cs typeface="Tahoma"/>
                <a:sym typeface="Tahoma"/>
              </a:rPr>
              <a:t>Disable</a:t>
            </a:r>
            <a:r>
              <a:rPr lang="en-US" sz="1600" b="0" i="0" u="none" strike="noStrike" cap="none">
                <a:solidFill>
                  <a:schemeClr val="dk1"/>
                </a:solidFill>
                <a:latin typeface="Tahoma"/>
                <a:ea typeface="Tahoma"/>
                <a:cs typeface="Tahoma"/>
                <a:sym typeface="Tahoma"/>
              </a:rPr>
              <a:t> rồi </a:t>
            </a:r>
            <a:r>
              <a:rPr lang="en-US" sz="1600" b="0" i="0" u="none" strike="noStrike" cap="none">
                <a:solidFill>
                  <a:srgbClr val="FF0000"/>
                </a:solidFill>
                <a:latin typeface="Tahoma"/>
                <a:ea typeface="Tahoma"/>
                <a:cs typeface="Tahoma"/>
                <a:sym typeface="Tahoma"/>
              </a:rPr>
              <a:t>OK</a:t>
            </a:r>
            <a:endParaRPr sz="1600" b="0" i="0" u="none" strike="noStrike" cap="none">
              <a:solidFill>
                <a:srgbClr val="FF0000"/>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p:txBody>
      </p:sp>
      <p:sp>
        <p:nvSpPr>
          <p:cNvPr id="1148" name="Google Shape;1148;p95"/>
          <p:cNvSpPr/>
          <p:nvPr/>
        </p:nvSpPr>
        <p:spPr>
          <a:xfrm>
            <a:off x="5927103" y="685800"/>
            <a:ext cx="5486400" cy="5990734"/>
          </a:xfrm>
          <a:prstGeom prst="rect">
            <a:avLst/>
          </a:prstGeom>
          <a:gradFill>
            <a:gsLst>
              <a:gs pos="0">
                <a:srgbClr val="7C7C7C"/>
              </a:gs>
              <a:gs pos="50000">
                <a:srgbClr val="B4B4B4"/>
              </a:gs>
              <a:gs pos="100000">
                <a:srgbClr val="D8D8D8"/>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accent1"/>
                </a:solidFill>
                <a:latin typeface="Tahoma"/>
                <a:ea typeface="Tahoma"/>
                <a:cs typeface="Tahoma"/>
                <a:sym typeface="Tahoma"/>
              </a:rPr>
              <a:t>Vô hiệu hóa NBT-NS</a:t>
            </a:r>
            <a:endParaRPr/>
          </a:p>
          <a:p>
            <a:pPr marL="342900" marR="0" lvl="0" indent="-34290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Tahoma"/>
                <a:ea typeface="Tahoma"/>
                <a:cs typeface="Tahoma"/>
                <a:sym typeface="Tahoma"/>
              </a:rPr>
              <a:t>Mở Control Panel và chuyển đến </a:t>
            </a:r>
            <a:r>
              <a:rPr lang="en-US" sz="1600" b="0" i="0" u="none" strike="noStrike" cap="none">
                <a:solidFill>
                  <a:srgbClr val="FF0000"/>
                </a:solidFill>
                <a:latin typeface="Tahoma"/>
                <a:ea typeface="Tahoma"/>
                <a:cs typeface="Tahoma"/>
                <a:sym typeface="Tahoma"/>
              </a:rPr>
              <a:t>Network and Internet -&gt; Network and Sharing Center </a:t>
            </a:r>
            <a:r>
              <a:rPr lang="en-US" sz="1600" b="0" i="0" u="none" strike="noStrike" cap="none">
                <a:solidFill>
                  <a:schemeClr val="dk1"/>
                </a:solidFill>
                <a:latin typeface="Tahoma"/>
                <a:ea typeface="Tahoma"/>
                <a:cs typeface="Tahoma"/>
                <a:sym typeface="Tahoma"/>
              </a:rPr>
              <a:t>rồi kích đúp vào </a:t>
            </a:r>
            <a:r>
              <a:rPr lang="en-US" sz="1600" b="0" i="0" u="none" strike="noStrike" cap="none">
                <a:solidFill>
                  <a:srgbClr val="FF0000"/>
                </a:solidFill>
                <a:latin typeface="Tahoma"/>
                <a:ea typeface="Tahoma"/>
                <a:cs typeface="Tahoma"/>
                <a:sym typeface="Tahoma"/>
              </a:rPr>
              <a:t>Change adapter settings</a:t>
            </a:r>
            <a:endParaRPr/>
          </a:p>
          <a:p>
            <a:pPr marL="342900" marR="0" lvl="0" indent="-34290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Tahoma"/>
                <a:ea typeface="Tahoma"/>
                <a:cs typeface="Tahoma"/>
                <a:sym typeface="Tahoma"/>
              </a:rPr>
              <a:t>Chuột phải tại icon network chọn </a:t>
            </a:r>
            <a:r>
              <a:rPr lang="en-US" sz="1600" b="0" i="0" u="none" strike="noStrike" cap="none">
                <a:solidFill>
                  <a:srgbClr val="FF0000"/>
                </a:solidFill>
                <a:latin typeface="Tahoma"/>
                <a:ea typeface="Tahoma"/>
                <a:cs typeface="Tahoma"/>
                <a:sym typeface="Tahoma"/>
              </a:rPr>
              <a:t>Properties</a:t>
            </a:r>
            <a:r>
              <a:rPr lang="en-US" sz="1600" b="0" i="0" u="none" strike="noStrike" cap="none">
                <a:solidFill>
                  <a:schemeClr val="dk1"/>
                </a:solidFill>
                <a:latin typeface="Tahoma"/>
                <a:ea typeface="Tahoma"/>
                <a:cs typeface="Tahoma"/>
                <a:sym typeface="Tahoma"/>
              </a:rPr>
              <a:t>, chọn </a:t>
            </a:r>
            <a:r>
              <a:rPr lang="en-US" sz="1600" b="0" i="0" u="none" strike="noStrike" cap="none">
                <a:solidFill>
                  <a:srgbClr val="FF0000"/>
                </a:solidFill>
                <a:latin typeface="Tahoma"/>
                <a:ea typeface="Tahoma"/>
                <a:cs typeface="Tahoma"/>
                <a:sym typeface="Tahoma"/>
              </a:rPr>
              <a:t>TCP/IPv4</a:t>
            </a:r>
            <a:r>
              <a:rPr lang="en-US" sz="1600" b="0" i="0" u="none" strike="noStrike" cap="none">
                <a:solidFill>
                  <a:schemeClr val="dk1"/>
                </a:solidFill>
                <a:latin typeface="Tahoma"/>
                <a:ea typeface="Tahoma"/>
                <a:cs typeface="Tahoma"/>
                <a:sym typeface="Tahoma"/>
              </a:rPr>
              <a:t> và chọn </a:t>
            </a:r>
            <a:r>
              <a:rPr lang="en-US" sz="1600" b="0" i="0" u="none" strike="noStrike" cap="none">
                <a:solidFill>
                  <a:srgbClr val="FF0000"/>
                </a:solidFill>
                <a:latin typeface="Tahoma"/>
                <a:ea typeface="Tahoma"/>
                <a:cs typeface="Tahoma"/>
                <a:sym typeface="Tahoma"/>
              </a:rPr>
              <a:t>Properties</a:t>
            </a:r>
            <a:endParaRPr/>
          </a:p>
          <a:p>
            <a:pPr marL="342900" marR="0" lvl="0" indent="-34290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Tahoma"/>
                <a:ea typeface="Tahoma"/>
                <a:cs typeface="Tahoma"/>
                <a:sym typeface="Tahoma"/>
              </a:rPr>
              <a:t>Phía dưới mục </a:t>
            </a:r>
            <a:r>
              <a:rPr lang="en-US" sz="1600" b="0" i="0" u="none" strike="noStrike" cap="none">
                <a:solidFill>
                  <a:srgbClr val="FF0000"/>
                </a:solidFill>
                <a:latin typeface="Tahoma"/>
                <a:ea typeface="Tahoma"/>
                <a:cs typeface="Tahoma"/>
                <a:sym typeface="Tahoma"/>
              </a:rPr>
              <a:t>General</a:t>
            </a:r>
            <a:r>
              <a:rPr lang="en-US" sz="1600" b="0" i="0" u="none" strike="noStrike" cap="none">
                <a:solidFill>
                  <a:schemeClr val="dk1"/>
                </a:solidFill>
                <a:latin typeface="Tahoma"/>
                <a:ea typeface="Tahoma"/>
                <a:cs typeface="Tahoma"/>
                <a:sym typeface="Tahoma"/>
              </a:rPr>
              <a:t> chọn </a:t>
            </a:r>
            <a:r>
              <a:rPr lang="en-US" sz="1600" b="0" i="0" u="none" strike="noStrike" cap="none">
                <a:solidFill>
                  <a:srgbClr val="FF0000"/>
                </a:solidFill>
                <a:latin typeface="Tahoma"/>
                <a:ea typeface="Tahoma"/>
                <a:cs typeface="Tahoma"/>
                <a:sym typeface="Tahoma"/>
              </a:rPr>
              <a:t>Advanced -&gt; WINS</a:t>
            </a:r>
            <a:endParaRPr/>
          </a:p>
          <a:p>
            <a:pPr marL="342900" marR="0" lvl="0" indent="-34290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Tahoma"/>
                <a:ea typeface="Tahoma"/>
                <a:cs typeface="Tahoma"/>
                <a:sym typeface="Tahoma"/>
              </a:rPr>
              <a:t>Tại NetBIOS options, tích vào </a:t>
            </a:r>
            <a:r>
              <a:rPr lang="en-US" sz="1600" b="0" i="0" u="none" strike="noStrike" cap="none">
                <a:solidFill>
                  <a:srgbClr val="FF0000"/>
                </a:solidFill>
                <a:latin typeface="Tahoma"/>
                <a:ea typeface="Tahoma"/>
                <a:cs typeface="Tahoma"/>
                <a:sym typeface="Tahoma"/>
              </a:rPr>
              <a:t>Disable NetBIOS over TCP/IP</a:t>
            </a:r>
            <a:r>
              <a:rPr lang="en-US" sz="1600" b="0" i="0" u="none" strike="noStrike" cap="none">
                <a:solidFill>
                  <a:schemeClr val="dk1"/>
                </a:solidFill>
                <a:latin typeface="Tahoma"/>
                <a:ea typeface="Tahoma"/>
                <a:cs typeface="Tahoma"/>
                <a:sym typeface="Tahoma"/>
              </a:rPr>
              <a:t> và chọn </a:t>
            </a:r>
            <a:r>
              <a:rPr lang="en-US" sz="1600" b="0" i="0" u="none" strike="noStrike" cap="none">
                <a:solidFill>
                  <a:srgbClr val="FF0000"/>
                </a:solidFill>
                <a:latin typeface="Tahoma"/>
                <a:ea typeface="Tahoma"/>
                <a:cs typeface="Tahoma"/>
                <a:sym typeface="Tahoma"/>
              </a:rPr>
              <a:t>OK</a:t>
            </a:r>
            <a:endParaRPr/>
          </a:p>
          <a:p>
            <a:pPr marL="342900" marR="0" lvl="0" indent="-241300" algn="l" rtl="0">
              <a:lnSpc>
                <a:spcPct val="100000"/>
              </a:lnSpc>
              <a:spcBef>
                <a:spcPts val="0"/>
              </a:spcBef>
              <a:spcAft>
                <a:spcPts val="0"/>
              </a:spcAft>
              <a:buClr>
                <a:srgbClr val="000000"/>
              </a:buClr>
              <a:buSzPts val="1600"/>
              <a:buFont typeface="Noto Sans Symbols"/>
              <a:buNone/>
            </a:pPr>
            <a:endParaRPr sz="1600" b="0" i="0" u="none" strike="noStrike" cap="none">
              <a:solidFill>
                <a:schemeClr val="dk1"/>
              </a:solidFill>
              <a:latin typeface="Tahoma"/>
              <a:ea typeface="Tahoma"/>
              <a:cs typeface="Tahoma"/>
              <a:sym typeface="Tahoma"/>
            </a:endParaRPr>
          </a:p>
          <a:p>
            <a:pPr marL="342900" marR="0" lvl="0" indent="-241300" algn="l" rtl="0">
              <a:lnSpc>
                <a:spcPct val="100000"/>
              </a:lnSpc>
              <a:spcBef>
                <a:spcPts val="0"/>
              </a:spcBef>
              <a:spcAft>
                <a:spcPts val="0"/>
              </a:spcAft>
              <a:buClr>
                <a:srgbClr val="000000"/>
              </a:buClr>
              <a:buSzPts val="1600"/>
              <a:buFont typeface="Noto Sans Symbols"/>
              <a:buNone/>
            </a:pPr>
            <a:endParaRPr sz="1600" b="0" i="0" u="none" strike="noStrike" cap="none">
              <a:solidFill>
                <a:schemeClr val="dk1"/>
              </a:solidFill>
              <a:latin typeface="Tahoma"/>
              <a:ea typeface="Tahoma"/>
              <a:cs typeface="Tahoma"/>
              <a:sym typeface="Tahoma"/>
            </a:endParaRPr>
          </a:p>
          <a:p>
            <a:pPr marL="342900" marR="0" lvl="0" indent="-241300" algn="l" rtl="0">
              <a:lnSpc>
                <a:spcPct val="100000"/>
              </a:lnSpc>
              <a:spcBef>
                <a:spcPts val="0"/>
              </a:spcBef>
              <a:spcAft>
                <a:spcPts val="0"/>
              </a:spcAft>
              <a:buClr>
                <a:srgbClr val="000000"/>
              </a:buClr>
              <a:buSzPts val="1600"/>
              <a:buFont typeface="Noto Sans Symbols"/>
              <a:buNone/>
            </a:pPr>
            <a:endParaRPr sz="1600" b="0" i="0" u="none" strike="noStrike" cap="none">
              <a:solidFill>
                <a:schemeClr val="dk1"/>
              </a:solidFill>
              <a:latin typeface="Tahoma"/>
              <a:ea typeface="Tahoma"/>
              <a:cs typeface="Tahoma"/>
              <a:sym typeface="Tahoma"/>
            </a:endParaRPr>
          </a:p>
          <a:p>
            <a:pPr marL="342900" marR="0" lvl="0" indent="-241300" algn="l" rtl="0">
              <a:lnSpc>
                <a:spcPct val="100000"/>
              </a:lnSpc>
              <a:spcBef>
                <a:spcPts val="0"/>
              </a:spcBef>
              <a:spcAft>
                <a:spcPts val="0"/>
              </a:spcAft>
              <a:buClr>
                <a:srgbClr val="000000"/>
              </a:buClr>
              <a:buSzPts val="1600"/>
              <a:buFont typeface="Noto Sans Symbols"/>
              <a:buNone/>
            </a:pPr>
            <a:endParaRPr sz="16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2000" b="0" i="0" u="none" strike="noStrike" cap="none">
              <a:solidFill>
                <a:schemeClr val="dk1"/>
              </a:solidFill>
              <a:latin typeface="Consolas"/>
              <a:ea typeface="Consolas"/>
              <a:cs typeface="Consolas"/>
              <a:sym typeface="Consolas"/>
            </a:endParaRPr>
          </a:p>
        </p:txBody>
      </p:sp>
      <p:pic>
        <p:nvPicPr>
          <p:cNvPr id="1149" name="Google Shape;1149;p95"/>
          <p:cNvPicPr preferRelativeResize="0"/>
          <p:nvPr/>
        </p:nvPicPr>
        <p:blipFill rotWithShape="1">
          <a:blip r:embed="rId3">
            <a:alphaModFix/>
          </a:blip>
          <a:srcRect/>
          <a:stretch/>
        </p:blipFill>
        <p:spPr>
          <a:xfrm>
            <a:off x="1092650" y="2942734"/>
            <a:ext cx="4043462" cy="3733800"/>
          </a:xfrm>
          <a:prstGeom prst="rect">
            <a:avLst/>
          </a:prstGeom>
          <a:noFill/>
          <a:ln>
            <a:noFill/>
          </a:ln>
        </p:spPr>
      </p:pic>
      <p:pic>
        <p:nvPicPr>
          <p:cNvPr id="1150" name="Google Shape;1150;p95"/>
          <p:cNvPicPr preferRelativeResize="0"/>
          <p:nvPr/>
        </p:nvPicPr>
        <p:blipFill rotWithShape="1">
          <a:blip r:embed="rId4">
            <a:alphaModFix/>
          </a:blip>
          <a:srcRect/>
          <a:stretch/>
        </p:blipFill>
        <p:spPr>
          <a:xfrm>
            <a:off x="7793678" y="3429000"/>
            <a:ext cx="2595378" cy="3163521"/>
          </a:xfrm>
          <a:prstGeom prst="rect">
            <a:avLst/>
          </a:prstGeom>
          <a:noFill/>
          <a:ln>
            <a:noFill/>
          </a:ln>
        </p:spPr>
      </p:pic>
      <p:sp>
        <p:nvSpPr>
          <p:cNvPr id="7" name="Google Shape;1089;p93">
            <a:extLst>
              <a:ext uri="{FF2B5EF4-FFF2-40B4-BE49-F238E27FC236}">
                <a16:creationId xmlns:a16="http://schemas.microsoft.com/office/drawing/2014/main" id="{98D5E9C7-CC0E-4A70-88B6-B6FBE05997F3}"/>
              </a:ext>
            </a:extLst>
          </p:cNvPr>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33</a:t>
            </a:fld>
            <a:endParaRPr dirty="0"/>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grpSp>
        <p:nvGrpSpPr>
          <p:cNvPr id="1155" name="Google Shape;1155;p96"/>
          <p:cNvGrpSpPr/>
          <p:nvPr/>
        </p:nvGrpSpPr>
        <p:grpSpPr>
          <a:xfrm>
            <a:off x="1828800" y="352459"/>
            <a:ext cx="8382000" cy="6326231"/>
            <a:chOff x="0" y="47659"/>
            <a:chExt cx="8382000" cy="6326231"/>
          </a:xfrm>
        </p:grpSpPr>
        <p:sp>
          <p:nvSpPr>
            <p:cNvPr id="1156" name="Google Shape;1156;p96"/>
            <p:cNvSpPr/>
            <p:nvPr/>
          </p:nvSpPr>
          <p:spPr>
            <a:xfrm rot="5400000">
              <a:off x="4194330" y="-334747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96"/>
            <p:cNvSpPr txBox="1"/>
            <p:nvPr/>
          </p:nvSpPr>
          <p:spPr>
            <a:xfrm>
              <a:off x="799201" y="8634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Phương thức CEH Hacking</a:t>
              </a:r>
              <a:endParaRPr sz="3700" b="0" i="0" u="none" strike="noStrike" cap="none">
                <a:solidFill>
                  <a:schemeClr val="dk1"/>
                </a:solidFill>
                <a:latin typeface="Calibri"/>
                <a:ea typeface="Calibri"/>
                <a:cs typeface="Calibri"/>
                <a:sym typeface="Calibri"/>
              </a:endParaRPr>
            </a:p>
          </p:txBody>
        </p:sp>
        <p:sp>
          <p:nvSpPr>
            <p:cNvPr id="1158" name="Google Shape;1158;p96"/>
            <p:cNvSpPr/>
            <p:nvPr/>
          </p:nvSpPr>
          <p:spPr>
            <a:xfrm>
              <a:off x="0" y="901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96"/>
            <p:cNvSpPr txBox="1"/>
            <p:nvPr/>
          </p:nvSpPr>
          <p:spPr>
            <a:xfrm>
              <a:off x="97533" y="1877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160" name="Google Shape;1160;p96"/>
            <p:cNvSpPr/>
            <p:nvPr/>
          </p:nvSpPr>
          <p:spPr>
            <a:xfrm rot="5400000">
              <a:off x="4194330" y="-242173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96"/>
            <p:cNvSpPr txBox="1"/>
            <p:nvPr/>
          </p:nvSpPr>
          <p:spPr>
            <a:xfrm>
              <a:off x="799201" y="101208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Bẻ khóa mật khẩu</a:t>
              </a:r>
              <a:endParaRPr sz="3700" b="0" i="0" u="none" strike="noStrike" cap="none">
                <a:solidFill>
                  <a:schemeClr val="dk1"/>
                </a:solidFill>
                <a:latin typeface="Calibri"/>
                <a:ea typeface="Calibri"/>
                <a:cs typeface="Calibri"/>
                <a:sym typeface="Calibri"/>
              </a:endParaRPr>
            </a:p>
          </p:txBody>
        </p:sp>
        <p:sp>
          <p:nvSpPr>
            <p:cNvPr id="1162" name="Google Shape;1162;p96"/>
            <p:cNvSpPr/>
            <p:nvPr/>
          </p:nvSpPr>
          <p:spPr>
            <a:xfrm>
              <a:off x="0" y="101591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96"/>
            <p:cNvSpPr txBox="1"/>
            <p:nvPr/>
          </p:nvSpPr>
          <p:spPr>
            <a:xfrm>
              <a:off x="97533" y="111345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2  </a:t>
              </a:r>
              <a:endParaRPr sz="3300" b="1" i="0" u="none" strike="noStrike" cap="none">
                <a:solidFill>
                  <a:schemeClr val="lt1"/>
                </a:solidFill>
                <a:latin typeface="Calibri"/>
                <a:ea typeface="Calibri"/>
                <a:cs typeface="Calibri"/>
                <a:sym typeface="Calibri"/>
              </a:endParaRPr>
            </a:p>
          </p:txBody>
        </p:sp>
        <p:sp>
          <p:nvSpPr>
            <p:cNvPr id="1164" name="Google Shape;1164;p96"/>
            <p:cNvSpPr/>
            <p:nvPr/>
          </p:nvSpPr>
          <p:spPr>
            <a:xfrm rot="5400000">
              <a:off x="4194330" y="-1516740"/>
              <a:ext cx="792540" cy="7582800"/>
            </a:xfrm>
            <a:prstGeom prst="round2SameRect">
              <a:avLst>
                <a:gd name="adj1" fmla="val 16667"/>
                <a:gd name="adj2" fmla="val 0"/>
              </a:avLst>
            </a:prstGeom>
            <a:solidFill>
              <a:srgbClr val="00FF00">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96"/>
            <p:cNvSpPr txBox="1"/>
            <p:nvPr/>
          </p:nvSpPr>
          <p:spPr>
            <a:xfrm>
              <a:off x="799201" y="1917078"/>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Leo thang đặc quyền</a:t>
              </a:r>
              <a:endParaRPr sz="3700" b="0" i="0" u="none" strike="noStrike" cap="none">
                <a:solidFill>
                  <a:schemeClr val="dk1"/>
                </a:solidFill>
                <a:latin typeface="Calibri"/>
                <a:ea typeface="Calibri"/>
                <a:cs typeface="Calibri"/>
                <a:sym typeface="Calibri"/>
              </a:endParaRPr>
            </a:p>
          </p:txBody>
        </p:sp>
        <p:sp>
          <p:nvSpPr>
            <p:cNvPr id="1166" name="Google Shape;1166;p96"/>
            <p:cNvSpPr/>
            <p:nvPr/>
          </p:nvSpPr>
          <p:spPr>
            <a:xfrm>
              <a:off x="0" y="194166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96"/>
            <p:cNvSpPr txBox="1"/>
            <p:nvPr/>
          </p:nvSpPr>
          <p:spPr>
            <a:xfrm>
              <a:off x="97533" y="203919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3</a:t>
              </a:r>
              <a:endParaRPr sz="3300" b="1" i="0" u="none" strike="noStrike" cap="none">
                <a:solidFill>
                  <a:schemeClr val="lt1"/>
                </a:solidFill>
                <a:latin typeface="Calibri"/>
                <a:ea typeface="Calibri"/>
                <a:cs typeface="Calibri"/>
                <a:sym typeface="Calibri"/>
              </a:endParaRPr>
            </a:p>
          </p:txBody>
        </p:sp>
        <p:sp>
          <p:nvSpPr>
            <p:cNvPr id="1168" name="Google Shape;1168;p96"/>
            <p:cNvSpPr/>
            <p:nvPr/>
          </p:nvSpPr>
          <p:spPr>
            <a:xfrm rot="5400000">
              <a:off x="4194330" y="-591000"/>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96"/>
            <p:cNvSpPr txBox="1"/>
            <p:nvPr/>
          </p:nvSpPr>
          <p:spPr>
            <a:xfrm>
              <a:off x="799201" y="2842818"/>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Thực thi các ứng dụng</a:t>
              </a:r>
              <a:endParaRPr sz="3700" b="0" i="0" u="none" strike="noStrike" cap="none">
                <a:solidFill>
                  <a:schemeClr val="dk1"/>
                </a:solidFill>
                <a:latin typeface="Calibri"/>
                <a:ea typeface="Calibri"/>
                <a:cs typeface="Calibri"/>
                <a:sym typeface="Calibri"/>
              </a:endParaRPr>
            </a:p>
          </p:txBody>
        </p:sp>
        <p:sp>
          <p:nvSpPr>
            <p:cNvPr id="1170" name="Google Shape;1170;p96"/>
            <p:cNvSpPr/>
            <p:nvPr/>
          </p:nvSpPr>
          <p:spPr>
            <a:xfrm>
              <a:off x="0" y="286740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96"/>
            <p:cNvSpPr txBox="1"/>
            <p:nvPr/>
          </p:nvSpPr>
          <p:spPr>
            <a:xfrm>
              <a:off x="97533" y="296493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0" i="0" u="none" strike="noStrike" cap="none">
                  <a:solidFill>
                    <a:schemeClr val="lt1"/>
                  </a:solidFill>
                  <a:latin typeface="Calibri"/>
                  <a:ea typeface="Calibri"/>
                  <a:cs typeface="Calibri"/>
                  <a:sym typeface="Calibri"/>
                </a:rPr>
                <a:t>4</a:t>
              </a:r>
              <a:endParaRPr sz="3300" b="0" i="0" u="none" strike="noStrike" cap="none">
                <a:solidFill>
                  <a:schemeClr val="lt1"/>
                </a:solidFill>
                <a:latin typeface="Calibri"/>
                <a:ea typeface="Calibri"/>
                <a:cs typeface="Calibri"/>
                <a:sym typeface="Calibri"/>
              </a:endParaRPr>
            </a:p>
          </p:txBody>
        </p:sp>
        <p:sp>
          <p:nvSpPr>
            <p:cNvPr id="1172" name="Google Shape;1172;p96"/>
            <p:cNvSpPr/>
            <p:nvPr/>
          </p:nvSpPr>
          <p:spPr>
            <a:xfrm rot="5400000">
              <a:off x="4194330" y="334739"/>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96"/>
            <p:cNvSpPr txBox="1"/>
            <p:nvPr/>
          </p:nvSpPr>
          <p:spPr>
            <a:xfrm>
              <a:off x="799201" y="3768558"/>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Ẩn file</a:t>
              </a:r>
              <a:endParaRPr sz="3700" b="0" i="0" u="none" strike="noStrike" cap="none">
                <a:solidFill>
                  <a:schemeClr val="dk1"/>
                </a:solidFill>
                <a:latin typeface="Calibri"/>
                <a:ea typeface="Calibri"/>
                <a:cs typeface="Calibri"/>
                <a:sym typeface="Calibri"/>
              </a:endParaRPr>
            </a:p>
          </p:txBody>
        </p:sp>
        <p:sp>
          <p:nvSpPr>
            <p:cNvPr id="1174" name="Google Shape;1174;p96"/>
            <p:cNvSpPr/>
            <p:nvPr/>
          </p:nvSpPr>
          <p:spPr>
            <a:xfrm>
              <a:off x="0" y="379314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96"/>
            <p:cNvSpPr txBox="1"/>
            <p:nvPr/>
          </p:nvSpPr>
          <p:spPr>
            <a:xfrm>
              <a:off x="97533" y="389067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0" i="0" u="none" strike="noStrike" cap="none">
                  <a:solidFill>
                    <a:schemeClr val="lt1"/>
                  </a:solidFill>
                  <a:latin typeface="Calibri"/>
                  <a:ea typeface="Calibri"/>
                  <a:cs typeface="Calibri"/>
                  <a:sym typeface="Calibri"/>
                </a:rPr>
                <a:t>5</a:t>
              </a:r>
              <a:endParaRPr sz="3300" b="0" i="0" u="none" strike="noStrike" cap="none">
                <a:solidFill>
                  <a:schemeClr val="lt1"/>
                </a:solidFill>
                <a:latin typeface="Calibri"/>
                <a:ea typeface="Calibri"/>
                <a:cs typeface="Calibri"/>
                <a:sym typeface="Calibri"/>
              </a:endParaRPr>
            </a:p>
          </p:txBody>
        </p:sp>
        <p:sp>
          <p:nvSpPr>
            <p:cNvPr id="1176" name="Google Shape;1176;p96"/>
            <p:cNvSpPr/>
            <p:nvPr/>
          </p:nvSpPr>
          <p:spPr>
            <a:xfrm rot="5400000">
              <a:off x="4194330" y="1260479"/>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96"/>
            <p:cNvSpPr txBox="1"/>
            <p:nvPr/>
          </p:nvSpPr>
          <p:spPr>
            <a:xfrm>
              <a:off x="799201" y="4694298"/>
              <a:ext cx="75441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700">
                  <a:solidFill>
                    <a:schemeClr val="dk1"/>
                  </a:solidFill>
                  <a:latin typeface="Calibri"/>
                  <a:ea typeface="Calibri"/>
                  <a:cs typeface="Calibri"/>
                  <a:sym typeface="Calibri"/>
                </a:rPr>
                <a:t>Xóa dấu vết</a:t>
              </a:r>
              <a:endParaRPr sz="3700" b="0" i="0" u="none" strike="noStrike" cap="none">
                <a:solidFill>
                  <a:schemeClr val="dk1"/>
                </a:solidFill>
                <a:latin typeface="Calibri"/>
                <a:ea typeface="Calibri"/>
                <a:cs typeface="Calibri"/>
                <a:sym typeface="Calibri"/>
              </a:endParaRPr>
            </a:p>
          </p:txBody>
        </p:sp>
        <p:sp>
          <p:nvSpPr>
            <p:cNvPr id="1178" name="Google Shape;1178;p96"/>
            <p:cNvSpPr/>
            <p:nvPr/>
          </p:nvSpPr>
          <p:spPr>
            <a:xfrm>
              <a:off x="0" y="47188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96"/>
            <p:cNvSpPr txBox="1"/>
            <p:nvPr/>
          </p:nvSpPr>
          <p:spPr>
            <a:xfrm>
              <a:off x="97533" y="48164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0" i="0" u="none" strike="noStrike" cap="none">
                  <a:solidFill>
                    <a:schemeClr val="lt1"/>
                  </a:solidFill>
                  <a:latin typeface="Calibri"/>
                  <a:ea typeface="Calibri"/>
                  <a:cs typeface="Calibri"/>
                  <a:sym typeface="Calibri"/>
                </a:rPr>
                <a:t>6</a:t>
              </a:r>
              <a:endParaRPr sz="3300" b="0" i="0" u="none" strike="noStrike" cap="none">
                <a:solidFill>
                  <a:schemeClr val="lt1"/>
                </a:solidFill>
                <a:latin typeface="Calibri"/>
                <a:ea typeface="Calibri"/>
                <a:cs typeface="Calibri"/>
                <a:sym typeface="Calibri"/>
              </a:endParaRPr>
            </a:p>
          </p:txBody>
        </p:sp>
        <p:sp>
          <p:nvSpPr>
            <p:cNvPr id="1180" name="Google Shape;1180;p96"/>
            <p:cNvSpPr/>
            <p:nvPr/>
          </p:nvSpPr>
          <p:spPr>
            <a:xfrm rot="5400000">
              <a:off x="4194330" y="2186220"/>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96"/>
            <p:cNvSpPr txBox="1"/>
            <p:nvPr/>
          </p:nvSpPr>
          <p:spPr>
            <a:xfrm>
              <a:off x="799201" y="5620039"/>
              <a:ext cx="75441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700">
                  <a:solidFill>
                    <a:schemeClr val="dk1"/>
                  </a:solidFill>
                  <a:latin typeface="Calibri"/>
                  <a:ea typeface="Calibri"/>
                  <a:cs typeface="Calibri"/>
                  <a:sym typeface="Calibri"/>
                </a:rPr>
                <a:t>Kiểm thử thâm nhập</a:t>
              </a:r>
              <a:endParaRPr sz="1400" b="0" i="0" u="none" strike="noStrike" cap="none">
                <a:solidFill>
                  <a:srgbClr val="000000"/>
                </a:solidFill>
                <a:latin typeface="Arial"/>
                <a:ea typeface="Arial"/>
                <a:cs typeface="Arial"/>
                <a:sym typeface="Arial"/>
              </a:endParaRPr>
            </a:p>
          </p:txBody>
        </p:sp>
        <p:sp>
          <p:nvSpPr>
            <p:cNvPr id="1182" name="Google Shape;1182;p96"/>
            <p:cNvSpPr/>
            <p:nvPr/>
          </p:nvSpPr>
          <p:spPr>
            <a:xfrm>
              <a:off x="0" y="564462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96"/>
            <p:cNvSpPr txBox="1"/>
            <p:nvPr/>
          </p:nvSpPr>
          <p:spPr>
            <a:xfrm>
              <a:off x="97533" y="574215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0" i="0" u="none" strike="noStrike" cap="none">
                  <a:solidFill>
                    <a:schemeClr val="lt1"/>
                  </a:solidFill>
                  <a:latin typeface="Calibri"/>
                  <a:ea typeface="Calibri"/>
                  <a:cs typeface="Calibri"/>
                  <a:sym typeface="Calibri"/>
                </a:rPr>
                <a:t>7</a:t>
              </a:r>
              <a:endParaRPr sz="3300" b="0" i="0" u="none" strike="noStrike" cap="none">
                <a:solidFill>
                  <a:schemeClr val="lt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97"/>
          <p:cNvSpPr txBox="1">
            <a:spLocks noGrp="1"/>
          </p:cNvSpPr>
          <p:nvPr>
            <p:ph type="title"/>
          </p:nvPr>
        </p:nvSpPr>
        <p:spPr>
          <a:xfrm>
            <a:off x="0" y="0"/>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Narrow"/>
              <a:buNone/>
            </a:pPr>
            <a:r>
              <a:rPr lang="en-US"/>
              <a:t>Leo thang đặc quyền</a:t>
            </a:r>
            <a:endParaRPr/>
          </a:p>
        </p:txBody>
      </p:sp>
      <p:sp>
        <p:nvSpPr>
          <p:cNvPr id="1189" name="Google Shape;1189;p9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35</a:t>
            </a:fld>
            <a:endParaRPr/>
          </a:p>
        </p:txBody>
      </p:sp>
      <p:sp>
        <p:nvSpPr>
          <p:cNvPr id="1190" name="Google Shape;1190;p97"/>
          <p:cNvSpPr txBox="1"/>
          <p:nvPr/>
        </p:nvSpPr>
        <p:spPr>
          <a:xfrm flipH="1">
            <a:off x="185056" y="907073"/>
            <a:ext cx="11865429" cy="249299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Tahoma"/>
                <a:ea typeface="Tahoma"/>
                <a:cs typeface="Tahoma"/>
                <a:sym typeface="Tahoma"/>
              </a:rPr>
              <a:t> </a:t>
            </a:r>
            <a:r>
              <a:rPr lang="en-US" sz="2200" b="0" i="0" u="none" strike="noStrike" cap="none">
                <a:solidFill>
                  <a:schemeClr val="dk1"/>
                </a:solidFill>
                <a:latin typeface="Tahoma"/>
                <a:ea typeface="Tahoma"/>
                <a:cs typeface="Tahoma"/>
                <a:sym typeface="Tahoma"/>
              </a:rPr>
              <a:t>Kẻ tấn công có thể giành quyền truy cập vào mạng bằng </a:t>
            </a:r>
            <a:r>
              <a:rPr lang="en-US" sz="2200" b="0" i="0" u="none" strike="noStrike" cap="none">
                <a:solidFill>
                  <a:srgbClr val="FF0000"/>
                </a:solidFill>
                <a:latin typeface="Tahoma"/>
                <a:ea typeface="Tahoma"/>
                <a:cs typeface="Tahoma"/>
                <a:sym typeface="Tahoma"/>
              </a:rPr>
              <a:t>tài khoản người dung không phải là quản trị viên</a:t>
            </a:r>
            <a:r>
              <a:rPr lang="en-US" sz="2200" b="0" i="0" u="none" strike="noStrike" cap="none">
                <a:solidFill>
                  <a:schemeClr val="dk1"/>
                </a:solidFill>
                <a:latin typeface="Tahoma"/>
                <a:ea typeface="Tahoma"/>
                <a:cs typeface="Tahoma"/>
                <a:sym typeface="Tahoma"/>
              </a:rPr>
              <a:t> và sau đó sẽ giành được quyền quản trị viên</a:t>
            </a:r>
            <a:endParaRPr sz="2200" b="0" i="0" u="none" strike="noStrike" cap="none">
              <a:solidFill>
                <a:schemeClr val="dk1"/>
              </a:solidFill>
              <a:latin typeface="Tahoma"/>
              <a:ea typeface="Tahoma"/>
              <a:cs typeface="Tahoma"/>
              <a:sym typeface="Tahoma"/>
            </a:endParaRPr>
          </a:p>
          <a:p>
            <a:pPr marL="0" marR="0" lvl="0" indent="-139700" algn="just" rtl="0">
              <a:lnSpc>
                <a:spcPct val="100000"/>
              </a:lnSpc>
              <a:spcBef>
                <a:spcPts val="0"/>
              </a:spcBef>
              <a:spcAft>
                <a:spcPts val="0"/>
              </a:spcAft>
              <a:buClr>
                <a:schemeClr val="dk1"/>
              </a:buClr>
              <a:buSzPts val="2200"/>
              <a:buFont typeface="Noto Sans Symbols"/>
              <a:buChar char="❑"/>
            </a:pPr>
            <a:r>
              <a:rPr lang="en-US" sz="2200" b="0" i="0" u="none" strike="noStrike" cap="none">
                <a:solidFill>
                  <a:schemeClr val="dk1"/>
                </a:solidFill>
                <a:latin typeface="Tahoma"/>
                <a:ea typeface="Tahoma"/>
                <a:cs typeface="Tahoma"/>
                <a:sym typeface="Tahoma"/>
              </a:rPr>
              <a:t> Kẻ tấn công thực hiện cuộc tấn công leo thang đặc quyền bằng cách lợi dụng </a:t>
            </a:r>
            <a:r>
              <a:rPr lang="en-US" sz="2200" b="0" i="0" u="none" strike="noStrike" cap="none">
                <a:solidFill>
                  <a:srgbClr val="FF0000"/>
                </a:solidFill>
                <a:latin typeface="Tahoma"/>
                <a:ea typeface="Tahoma"/>
                <a:cs typeface="Tahoma"/>
                <a:sym typeface="Tahoma"/>
              </a:rPr>
              <a:t>các lỗi thiết kế, lỗi lập trình, lỗi và sơ suất khi cấu hình</a:t>
            </a:r>
            <a:r>
              <a:rPr lang="en-US" sz="2200" b="0" i="0" u="none" strike="noStrike" cap="none">
                <a:solidFill>
                  <a:schemeClr val="dk1"/>
                </a:solidFill>
                <a:latin typeface="Tahoma"/>
                <a:ea typeface="Tahoma"/>
                <a:cs typeface="Tahoma"/>
                <a:sym typeface="Tahoma"/>
              </a:rPr>
              <a:t> trong ứng dụng phần mềm và hệ điều hành để giành quyền truy cập quản trị vào mạng và các ứng dụng liên quan của nó.</a:t>
            </a:r>
            <a:endParaRPr sz="1400" b="0" i="0" u="none" strike="noStrike" cap="none">
              <a:solidFill>
                <a:srgbClr val="000000"/>
              </a:solidFill>
              <a:latin typeface="Arial"/>
              <a:ea typeface="Arial"/>
              <a:cs typeface="Arial"/>
              <a:sym typeface="Arial"/>
            </a:endParaRPr>
          </a:p>
          <a:p>
            <a:pPr marL="0" marR="0" lvl="0" indent="-139700" algn="just" rtl="0">
              <a:lnSpc>
                <a:spcPct val="100000"/>
              </a:lnSpc>
              <a:spcBef>
                <a:spcPts val="0"/>
              </a:spcBef>
              <a:spcAft>
                <a:spcPts val="0"/>
              </a:spcAft>
              <a:buClr>
                <a:schemeClr val="dk1"/>
              </a:buClr>
              <a:buSzPts val="2200"/>
              <a:buFont typeface="Noto Sans Symbols"/>
              <a:buChar char="❑"/>
            </a:pPr>
            <a:r>
              <a:rPr lang="en-US" sz="2200" b="0" i="0" u="none" strike="noStrike" cap="none">
                <a:solidFill>
                  <a:schemeClr val="dk1"/>
                </a:solidFill>
                <a:latin typeface="Tahoma"/>
                <a:ea typeface="Tahoma"/>
                <a:cs typeface="Tahoma"/>
                <a:sym typeface="Tahoma"/>
              </a:rPr>
              <a:t>Các đặc quyền này cho phép kẻ tấn công xem các </a:t>
            </a:r>
            <a:r>
              <a:rPr lang="en-US" sz="2200" b="0" i="0" u="none" strike="noStrike" cap="none">
                <a:solidFill>
                  <a:srgbClr val="FF0000"/>
                </a:solidFill>
                <a:latin typeface="Tahoma"/>
                <a:ea typeface="Tahoma"/>
                <a:cs typeface="Tahoma"/>
                <a:sym typeface="Tahoma"/>
              </a:rPr>
              <a:t>thông tin quan trọng/nhạy cảm</a:t>
            </a:r>
            <a:r>
              <a:rPr lang="en-US" sz="2200" b="0" i="0" u="none" strike="noStrike" cap="none">
                <a:solidFill>
                  <a:schemeClr val="dk1"/>
                </a:solidFill>
                <a:latin typeface="Tahoma"/>
                <a:ea typeface="Tahoma"/>
                <a:cs typeface="Tahoma"/>
                <a:sym typeface="Tahoma"/>
              </a:rPr>
              <a:t>, xóa tệp hoặc cài đặt các chương trình độc hại như vi-rút, Trojans, worms, v.v.</a:t>
            </a:r>
            <a:endParaRPr sz="2200" b="0" i="0" u="none" strike="noStrike" cap="none">
              <a:solidFill>
                <a:schemeClr val="dk1"/>
              </a:solidFill>
              <a:latin typeface="Tahoma"/>
              <a:ea typeface="Tahoma"/>
              <a:cs typeface="Tahoma"/>
              <a:sym typeface="Tahoma"/>
            </a:endParaRPr>
          </a:p>
        </p:txBody>
      </p:sp>
      <p:sp>
        <p:nvSpPr>
          <p:cNvPr id="1191" name="Google Shape;1191;p97"/>
          <p:cNvSpPr txBox="1"/>
          <p:nvPr/>
        </p:nvSpPr>
        <p:spPr>
          <a:xfrm>
            <a:off x="185056" y="3928988"/>
            <a:ext cx="5943600" cy="2339102"/>
          </a:xfrm>
          <a:prstGeom prst="rect">
            <a:avLst/>
          </a:prstGeom>
          <a:solidFill>
            <a:srgbClr val="D8D8D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0000"/>
                </a:solidFill>
                <a:latin typeface="Tahoma"/>
                <a:ea typeface="Tahoma"/>
                <a:cs typeface="Tahoma"/>
                <a:sym typeface="Tahoma"/>
              </a:rPr>
              <a:t>Các dạng leo thang đặc quyền</a:t>
            </a:r>
            <a:endParaRPr sz="2000" b="1" i="0" u="none" strike="noStrike" cap="none">
              <a:solidFill>
                <a:srgbClr val="FF0000"/>
              </a:solidFill>
              <a:latin typeface="Tahoma"/>
              <a:ea typeface="Tahoma"/>
              <a:cs typeface="Tahoma"/>
              <a:sym typeface="Tahoma"/>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ahoma"/>
                <a:ea typeface="Tahoma"/>
                <a:cs typeface="Tahoma"/>
                <a:sym typeface="Tahoma"/>
              </a:rPr>
              <a:t>2. Leo thang đặc quyền theo chiều ngang</a:t>
            </a:r>
            <a:endParaRPr sz="1800" b="0" i="0" u="none" strike="noStrike" cap="none">
              <a:solidFill>
                <a:schemeClr val="dk2"/>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Đề cập đến việc có được cùng một mức đặc quyền đã được cấp nhưng giả sử nhận dạng của một người dùng khác có các đặc quyền tương tự</a:t>
            </a:r>
            <a:endParaRPr sz="18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ahoma"/>
                <a:ea typeface="Tahoma"/>
                <a:cs typeface="Tahoma"/>
                <a:sym typeface="Tahoma"/>
              </a:rPr>
              <a:t>1. Leo thang đặc quyền theo chiều dọc</a:t>
            </a:r>
            <a:endParaRPr sz="18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Đề cập đến việc đạt được các đặc quyền cao hơn hiện có</a:t>
            </a:r>
            <a:endParaRPr sz="1800" b="0" i="0" u="none" strike="noStrike" cap="none">
              <a:solidFill>
                <a:schemeClr val="dk1"/>
              </a:solidFill>
              <a:latin typeface="Tahoma"/>
              <a:ea typeface="Tahoma"/>
              <a:cs typeface="Tahoma"/>
              <a:sym typeface="Tahoma"/>
            </a:endParaRPr>
          </a:p>
        </p:txBody>
      </p:sp>
      <p:pic>
        <p:nvPicPr>
          <p:cNvPr id="1192" name="Google Shape;1192;p97"/>
          <p:cNvPicPr preferRelativeResize="0"/>
          <p:nvPr/>
        </p:nvPicPr>
        <p:blipFill>
          <a:blip r:embed="rId3">
            <a:alphaModFix/>
          </a:blip>
          <a:stretch>
            <a:fillRect/>
          </a:stretch>
        </p:blipFill>
        <p:spPr>
          <a:xfrm>
            <a:off x="6281049" y="3552476"/>
            <a:ext cx="4938550" cy="31598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98"/>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Narrow"/>
              <a:buNone/>
            </a:pPr>
            <a:r>
              <a:rPr lang="en-US"/>
              <a:t>L</a:t>
            </a:r>
            <a:r>
              <a:rPr lang="en-US">
                <a:latin typeface="Arial"/>
                <a:ea typeface="Arial"/>
                <a:cs typeface="Arial"/>
                <a:sym typeface="Arial"/>
              </a:rPr>
              <a:t>eo thang đặc quyền sử dụng DLL Hijacking</a:t>
            </a:r>
            <a:endParaRPr>
              <a:latin typeface="Arial"/>
              <a:ea typeface="Arial"/>
              <a:cs typeface="Arial"/>
              <a:sym typeface="Arial"/>
            </a:endParaRPr>
          </a:p>
        </p:txBody>
      </p:sp>
      <p:sp>
        <p:nvSpPr>
          <p:cNvPr id="1198" name="Google Shape;1198;p9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36</a:t>
            </a:fld>
            <a:endParaRPr/>
          </a:p>
        </p:txBody>
      </p:sp>
      <p:sp>
        <p:nvSpPr>
          <p:cNvPr id="1199" name="Google Shape;1199;p98"/>
          <p:cNvSpPr txBox="1"/>
          <p:nvPr/>
        </p:nvSpPr>
        <p:spPr>
          <a:xfrm>
            <a:off x="11376588" y="6237312"/>
            <a:ext cx="815413" cy="617488"/>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sz="3200" b="1" i="0" u="none" strike="noStrike" cap="none">
                <a:solidFill>
                  <a:srgbClr val="FFFF00"/>
                </a:solidFill>
                <a:latin typeface="Calibri"/>
                <a:ea typeface="Calibri"/>
                <a:cs typeface="Calibri"/>
                <a:sym typeface="Calibri"/>
              </a:rPr>
              <a:t>36</a:t>
            </a:fld>
            <a:endParaRPr sz="3200" b="1" i="0" u="none" strike="noStrike" cap="none">
              <a:solidFill>
                <a:srgbClr val="FFFF00"/>
              </a:solidFill>
              <a:latin typeface="Calibri"/>
              <a:ea typeface="Calibri"/>
              <a:cs typeface="Calibri"/>
              <a:sym typeface="Calibri"/>
            </a:endParaRPr>
          </a:p>
        </p:txBody>
      </p:sp>
      <p:grpSp>
        <p:nvGrpSpPr>
          <p:cNvPr id="1200" name="Google Shape;1200;p98"/>
          <p:cNvGrpSpPr/>
          <p:nvPr/>
        </p:nvGrpSpPr>
        <p:grpSpPr>
          <a:xfrm>
            <a:off x="381000" y="838200"/>
            <a:ext cx="11582399" cy="1878710"/>
            <a:chOff x="4537276" y="2348162"/>
            <a:chExt cx="11582399" cy="1878710"/>
          </a:xfrm>
        </p:grpSpPr>
        <p:grpSp>
          <p:nvGrpSpPr>
            <p:cNvPr id="1201" name="Google Shape;1201;p98"/>
            <p:cNvGrpSpPr/>
            <p:nvPr/>
          </p:nvGrpSpPr>
          <p:grpSpPr>
            <a:xfrm>
              <a:off x="4537276" y="2348162"/>
              <a:ext cx="11582399" cy="753843"/>
              <a:chOff x="1460134" y="1036320"/>
              <a:chExt cx="16223747" cy="812801"/>
            </a:xfrm>
          </p:grpSpPr>
          <p:sp>
            <p:nvSpPr>
              <p:cNvPr id="1202" name="Google Shape;1202;p98"/>
              <p:cNvSpPr/>
              <p:nvPr/>
            </p:nvSpPr>
            <p:spPr>
              <a:xfrm>
                <a:off x="1899919" y="1036321"/>
                <a:ext cx="15783962" cy="812800"/>
              </a:xfrm>
              <a:prstGeom prst="roundRect">
                <a:avLst>
                  <a:gd name="adj" fmla="val 16667"/>
                </a:avLst>
              </a:prstGeom>
              <a:solidFill>
                <a:srgbClr val="F2DADA"/>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Tahoma"/>
                    <a:ea typeface="Tahoma"/>
                    <a:cs typeface="Tahoma"/>
                    <a:sym typeface="Tahoma"/>
                  </a:rPr>
                  <a:t>Hầu hết ứng dụng Windows không sử dụng </a:t>
                </a:r>
                <a:r>
                  <a:rPr lang="en-US" sz="2200" b="0" i="0" u="none" strike="noStrike" cap="none">
                    <a:solidFill>
                      <a:srgbClr val="FF0000"/>
                    </a:solidFill>
                    <a:latin typeface="Tahoma"/>
                    <a:ea typeface="Tahoma"/>
                    <a:cs typeface="Tahoma"/>
                    <a:sym typeface="Tahoma"/>
                  </a:rPr>
                  <a:t>đường dẫn đủ điều kiện </a:t>
                </a:r>
                <a:r>
                  <a:rPr lang="en-US" sz="2200" b="0" i="0" u="none" strike="noStrike" cap="none">
                    <a:solidFill>
                      <a:schemeClr val="dk1"/>
                    </a:solidFill>
                    <a:latin typeface="Tahoma"/>
                    <a:ea typeface="Tahoma"/>
                    <a:cs typeface="Tahoma"/>
                    <a:sym typeface="Tahoma"/>
                  </a:rPr>
                  <a:t>khi tải thư viện DLL bên ngoài thay vào đó chúng tìm kiếm thư mục mà chúng đã được tải trước tiên</a:t>
                </a:r>
                <a:endParaRPr sz="2200" b="0" i="0" u="none" strike="noStrike" cap="none">
                  <a:solidFill>
                    <a:schemeClr val="dk1"/>
                  </a:solidFill>
                  <a:latin typeface="Tahoma"/>
                  <a:ea typeface="Tahoma"/>
                  <a:cs typeface="Tahoma"/>
                  <a:sym typeface="Tahoma"/>
                </a:endParaRPr>
              </a:p>
            </p:txBody>
          </p:sp>
          <p:sp>
            <p:nvSpPr>
              <p:cNvPr id="1203" name="Google Shape;1203;p98"/>
              <p:cNvSpPr/>
              <p:nvPr/>
            </p:nvSpPr>
            <p:spPr>
              <a:xfrm>
                <a:off x="1460134" y="1036320"/>
                <a:ext cx="1069706" cy="812800"/>
              </a:xfrm>
              <a:prstGeom prst="ellipse">
                <a:avLst/>
              </a:prstGeom>
              <a:solidFill>
                <a:srgbClr val="FFC000"/>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grpSp>
        <p:grpSp>
          <p:nvGrpSpPr>
            <p:cNvPr id="1204" name="Google Shape;1204;p98"/>
            <p:cNvGrpSpPr/>
            <p:nvPr/>
          </p:nvGrpSpPr>
          <p:grpSpPr>
            <a:xfrm>
              <a:off x="4537277" y="3473030"/>
              <a:ext cx="11582398" cy="753842"/>
              <a:chOff x="4537277" y="3084635"/>
              <a:chExt cx="11582398" cy="753842"/>
            </a:xfrm>
          </p:grpSpPr>
          <p:sp>
            <p:nvSpPr>
              <p:cNvPr id="1205" name="Google Shape;1205;p98"/>
              <p:cNvSpPr/>
              <p:nvPr/>
            </p:nvSpPr>
            <p:spPr>
              <a:xfrm>
                <a:off x="4851247" y="3084635"/>
                <a:ext cx="11268428" cy="753842"/>
              </a:xfrm>
              <a:prstGeom prst="roundRect">
                <a:avLst>
                  <a:gd name="adj" fmla="val 16667"/>
                </a:avLst>
              </a:prstGeom>
              <a:solidFill>
                <a:srgbClr val="FABF8E"/>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Nếu những kẻ tấn công có thể đặt </a:t>
                </a:r>
                <a:r>
                  <a:rPr lang="en-US" sz="2000" b="0" i="0" u="none" strike="noStrike" cap="none">
                    <a:solidFill>
                      <a:srgbClr val="FF0000"/>
                    </a:solidFill>
                    <a:latin typeface="Tahoma"/>
                    <a:ea typeface="Tahoma"/>
                    <a:cs typeface="Tahoma"/>
                    <a:sym typeface="Tahoma"/>
                  </a:rPr>
                  <a:t>một DLL độc hại trong thư mục ứng dụng</a:t>
                </a:r>
                <a:r>
                  <a:rPr lang="en-US" sz="2000" b="0" i="0" u="none" strike="noStrike" cap="none">
                    <a:solidFill>
                      <a:schemeClr val="dk1"/>
                    </a:solidFill>
                    <a:latin typeface="Tahoma"/>
                    <a:ea typeface="Tahoma"/>
                    <a:cs typeface="Tahoma"/>
                    <a:sym typeface="Tahoma"/>
                  </a:rPr>
                  <a:t>, nó sẽ được thực thi thay cho DLL thực</a:t>
                </a:r>
                <a:endParaRPr sz="2000" b="0" i="0" u="none" strike="noStrike" cap="none">
                  <a:solidFill>
                    <a:schemeClr val="dk1"/>
                  </a:solidFill>
                  <a:latin typeface="Tahoma"/>
                  <a:ea typeface="Tahoma"/>
                  <a:cs typeface="Tahoma"/>
                  <a:sym typeface="Tahoma"/>
                </a:endParaRPr>
              </a:p>
            </p:txBody>
          </p:sp>
          <p:sp>
            <p:nvSpPr>
              <p:cNvPr id="1206" name="Google Shape;1206;p98"/>
              <p:cNvSpPr/>
              <p:nvPr/>
            </p:nvSpPr>
            <p:spPr>
              <a:xfrm>
                <a:off x="4537277" y="3084635"/>
                <a:ext cx="763680" cy="753842"/>
              </a:xfrm>
              <a:prstGeom prst="ellipse">
                <a:avLst/>
              </a:prstGeom>
              <a:solidFill>
                <a:srgbClr val="C0504D"/>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grpSp>
      </p:grpSp>
      <p:pic>
        <p:nvPicPr>
          <p:cNvPr id="1207" name="Google Shape;1207;p98" descr="https://vivureviews.com/wp-content/uploads/2020/11/cach-danh-dau-tich-trong-word.png"/>
          <p:cNvPicPr preferRelativeResize="0"/>
          <p:nvPr/>
        </p:nvPicPr>
        <p:blipFill rotWithShape="1">
          <a:blip r:embed="rId3">
            <a:alphaModFix/>
          </a:blip>
          <a:srcRect/>
          <a:stretch/>
        </p:blipFill>
        <p:spPr>
          <a:xfrm>
            <a:off x="383750" y="1027382"/>
            <a:ext cx="645750" cy="483643"/>
          </a:xfrm>
          <a:prstGeom prst="rect">
            <a:avLst/>
          </a:prstGeom>
          <a:noFill/>
          <a:ln>
            <a:noFill/>
          </a:ln>
        </p:spPr>
      </p:pic>
      <p:pic>
        <p:nvPicPr>
          <p:cNvPr id="1208" name="Google Shape;1208;p98" descr="https://vivureviews.com/wp-content/uploads/2020/11/cach-danh-dau-tich-trong-word.png"/>
          <p:cNvPicPr preferRelativeResize="0"/>
          <p:nvPr/>
        </p:nvPicPr>
        <p:blipFill rotWithShape="1">
          <a:blip r:embed="rId3">
            <a:alphaModFix/>
          </a:blip>
          <a:srcRect/>
          <a:stretch/>
        </p:blipFill>
        <p:spPr>
          <a:xfrm>
            <a:off x="444000" y="2151082"/>
            <a:ext cx="645750" cy="483643"/>
          </a:xfrm>
          <a:prstGeom prst="rect">
            <a:avLst/>
          </a:prstGeom>
          <a:noFill/>
          <a:ln>
            <a:noFill/>
          </a:ln>
        </p:spPr>
      </p:pic>
      <p:pic>
        <p:nvPicPr>
          <p:cNvPr id="1209" name="Google Shape;1209;p98"/>
          <p:cNvPicPr preferRelativeResize="0"/>
          <p:nvPr/>
        </p:nvPicPr>
        <p:blipFill>
          <a:blip r:embed="rId4">
            <a:alphaModFix/>
          </a:blip>
          <a:stretch>
            <a:fillRect/>
          </a:stretch>
        </p:blipFill>
        <p:spPr>
          <a:xfrm>
            <a:off x="2066323" y="2869350"/>
            <a:ext cx="7868128" cy="3988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9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37</a:t>
            </a:fld>
            <a:endParaRPr/>
          </a:p>
        </p:txBody>
      </p:sp>
      <p:sp>
        <p:nvSpPr>
          <p:cNvPr id="1215" name="Google Shape;1215;p99"/>
          <p:cNvSpPr txBox="1">
            <a:spLocks noGrp="1"/>
          </p:cNvSpPr>
          <p:nvPr>
            <p:ph type="title"/>
          </p:nvPr>
        </p:nvSpPr>
        <p:spPr>
          <a:xfrm>
            <a:off x="0" y="0"/>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Narrow"/>
              <a:buNone/>
            </a:pPr>
            <a:r>
              <a:rPr lang="en-US" sz="3900">
                <a:latin typeface="Arial"/>
                <a:ea typeface="Arial"/>
                <a:cs typeface="Arial"/>
                <a:sym typeface="Arial"/>
              </a:rPr>
              <a:t>Leo thang đặc quyền bằng cách khai thác lỗ hổng</a:t>
            </a:r>
            <a:endParaRPr sz="3900">
              <a:latin typeface="Arial"/>
              <a:ea typeface="Arial"/>
              <a:cs typeface="Arial"/>
              <a:sym typeface="Arial"/>
            </a:endParaRPr>
          </a:p>
        </p:txBody>
      </p:sp>
      <p:sp>
        <p:nvSpPr>
          <p:cNvPr id="1216" name="Google Shape;1216;p99"/>
          <p:cNvSpPr txBox="1"/>
          <p:nvPr/>
        </p:nvSpPr>
        <p:spPr>
          <a:xfrm>
            <a:off x="11376588" y="6237312"/>
            <a:ext cx="815413" cy="617488"/>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sz="3200" b="1" i="0" u="none" strike="noStrike" cap="none">
                <a:solidFill>
                  <a:srgbClr val="FFFF00"/>
                </a:solidFill>
                <a:latin typeface="Calibri"/>
                <a:ea typeface="Calibri"/>
                <a:cs typeface="Calibri"/>
                <a:sym typeface="Calibri"/>
              </a:rPr>
              <a:t>37</a:t>
            </a:fld>
            <a:endParaRPr sz="3200" b="1" i="0" u="none" strike="noStrike" cap="none">
              <a:solidFill>
                <a:srgbClr val="FFFF00"/>
              </a:solidFill>
              <a:latin typeface="Calibri"/>
              <a:ea typeface="Calibri"/>
              <a:cs typeface="Calibri"/>
              <a:sym typeface="Calibri"/>
            </a:endParaRPr>
          </a:p>
        </p:txBody>
      </p:sp>
      <p:sp>
        <p:nvSpPr>
          <p:cNvPr id="1217" name="Google Shape;1217;p99"/>
          <p:cNvSpPr txBox="1"/>
          <p:nvPr/>
        </p:nvSpPr>
        <p:spPr>
          <a:xfrm flipH="1">
            <a:off x="381000" y="1022875"/>
            <a:ext cx="5187000" cy="51717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Tahoma"/>
                <a:ea typeface="Tahoma"/>
                <a:cs typeface="Tahoma"/>
                <a:sym typeface="Tahoma"/>
              </a:rPr>
              <a:t> </a:t>
            </a:r>
            <a:r>
              <a:rPr lang="en-US" sz="1800" b="0" i="0" u="none" strike="noStrike" cap="none">
                <a:solidFill>
                  <a:schemeClr val="dk1"/>
                </a:solidFill>
                <a:latin typeface="Tahoma"/>
                <a:ea typeface="Tahoma"/>
                <a:cs typeface="Tahoma"/>
                <a:sym typeface="Tahoma"/>
              </a:rPr>
              <a:t>Những kẻ tấn công </a:t>
            </a:r>
            <a:r>
              <a:rPr lang="en-US" sz="1800" b="0" i="0" u="none" strike="noStrike" cap="none">
                <a:solidFill>
                  <a:srgbClr val="FF0000"/>
                </a:solidFill>
                <a:latin typeface="Tahoma"/>
                <a:ea typeface="Tahoma"/>
                <a:cs typeface="Tahoma"/>
                <a:sym typeface="Tahoma"/>
              </a:rPr>
              <a:t>khai thác các lỗ hổng phần mềm</a:t>
            </a:r>
            <a:r>
              <a:rPr lang="en-US" sz="1800" b="0" i="0" u="none" strike="noStrike" cap="none">
                <a:solidFill>
                  <a:schemeClr val="dk1"/>
                </a:solidFill>
                <a:latin typeface="Tahoma"/>
                <a:ea typeface="Tahoma"/>
                <a:cs typeface="Tahoma"/>
                <a:sym typeface="Tahoma"/>
              </a:rPr>
              <a:t> bằng cách lợi dụng các lỗ hổng lập trình trong một chương trình, dịch vụ hoặc trong phần mềm hoặc nhân hệ điều hành để thực thi mã độc.</a:t>
            </a:r>
            <a:endParaRPr sz="1400" b="0" i="0" u="none" strike="noStrike" cap="none">
              <a:solidFill>
                <a:srgbClr val="000000"/>
              </a:solidFill>
              <a:latin typeface="Arial"/>
              <a:ea typeface="Arial"/>
              <a:cs typeface="Arial"/>
              <a:sym typeface="Arial"/>
            </a:endParaRPr>
          </a:p>
          <a:p>
            <a:pPr marL="0" marR="0" lvl="0" indent="-114300" algn="just"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Tahoma"/>
                <a:ea typeface="Tahoma"/>
                <a:cs typeface="Tahoma"/>
                <a:sym typeface="Tahoma"/>
              </a:rPr>
              <a:t>Việc khai thác các lỗ hổng phần mềm cho phép kẻ tấn công thực hiện một lệnh hoặc lệnh nhị phân trên máy mục tiêu để </a:t>
            </a:r>
            <a:r>
              <a:rPr lang="en-US" sz="1800" b="0" i="0" u="none" strike="noStrike" cap="none">
                <a:solidFill>
                  <a:srgbClr val="FF0000"/>
                </a:solidFill>
                <a:latin typeface="Tahoma"/>
                <a:ea typeface="Tahoma"/>
                <a:cs typeface="Tahoma"/>
                <a:sym typeface="Tahoma"/>
              </a:rPr>
              <a:t>đạt được các đặc quyền cao hơn</a:t>
            </a:r>
            <a:r>
              <a:rPr lang="en-US" sz="1800" b="0" i="0" u="none" strike="noStrike" cap="none">
                <a:solidFill>
                  <a:schemeClr val="dk1"/>
                </a:solidFill>
                <a:latin typeface="Tahoma"/>
                <a:ea typeface="Tahoma"/>
                <a:cs typeface="Tahoma"/>
                <a:sym typeface="Tahoma"/>
              </a:rPr>
              <a:t> so với các cơ chế bảo mật hiện có hoặc </a:t>
            </a:r>
            <a:r>
              <a:rPr lang="en-US" sz="1800" b="0" i="0" u="none" strike="noStrike" cap="none">
                <a:solidFill>
                  <a:srgbClr val="FF0000"/>
                </a:solidFill>
                <a:latin typeface="Tahoma"/>
                <a:ea typeface="Tahoma"/>
                <a:cs typeface="Tahoma"/>
                <a:sym typeface="Tahoma"/>
              </a:rPr>
              <a:t>bỏ qua</a:t>
            </a:r>
            <a:r>
              <a:rPr lang="en-US" sz="18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a:p>
            <a:pPr marL="0" marR="0" lvl="0" indent="-114300" algn="just"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Tahoma"/>
                <a:ea typeface="Tahoma"/>
                <a:cs typeface="Tahoma"/>
                <a:sym typeface="Tahoma"/>
              </a:rPr>
              <a:t>Những kẻ tấn công sử dụng các khai thác này để có thể truy cập </a:t>
            </a:r>
            <a:r>
              <a:rPr lang="en-US" sz="1800" b="0" i="0" u="none" strike="noStrike" cap="none">
                <a:solidFill>
                  <a:srgbClr val="FF0000"/>
                </a:solidFill>
                <a:latin typeface="Tahoma"/>
                <a:ea typeface="Tahoma"/>
                <a:cs typeface="Tahoma"/>
                <a:sym typeface="Tahoma"/>
              </a:rPr>
              <a:t>tài khoản người dùng đặc quyền</a:t>
            </a:r>
            <a:r>
              <a:rPr lang="en-US" sz="1800" b="0" i="0" u="none" strike="noStrike" cap="none">
                <a:solidFill>
                  <a:schemeClr val="dk1"/>
                </a:solidFill>
                <a:latin typeface="Tahoma"/>
                <a:ea typeface="Tahoma"/>
                <a:cs typeface="Tahoma"/>
                <a:sym typeface="Tahoma"/>
              </a:rPr>
              <a:t> và thông tin đăng nhập</a:t>
            </a:r>
            <a:endParaRPr sz="1400" b="0" i="0" u="none" strike="noStrike" cap="none">
              <a:solidFill>
                <a:srgbClr val="000000"/>
              </a:solidFill>
              <a:latin typeface="Arial"/>
              <a:ea typeface="Arial"/>
              <a:cs typeface="Arial"/>
              <a:sym typeface="Arial"/>
            </a:endParaRPr>
          </a:p>
          <a:p>
            <a:pPr marL="0" marR="0" lvl="0" indent="-114300" algn="just"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Tahoma"/>
                <a:ea typeface="Tahoma"/>
                <a:cs typeface="Tahoma"/>
                <a:sym typeface="Tahoma"/>
              </a:rPr>
              <a:t>Những kẻ tấn công tìm kiếm cách khai thác dựa trên hệ điều hành và ứng dụng phần mềm trên các trang web khai thác như </a:t>
            </a:r>
            <a:r>
              <a:rPr lang="en-US" sz="1800" b="0" i="0" u="none" strike="noStrike" cap="none">
                <a:solidFill>
                  <a:srgbClr val="FF0000"/>
                </a:solidFill>
                <a:latin typeface="Tahoma"/>
                <a:ea typeface="Tahoma"/>
                <a:cs typeface="Tahoma"/>
                <a:sym typeface="Tahoma"/>
              </a:rPr>
              <a:t>SecurityFocus </a:t>
            </a:r>
            <a:r>
              <a:rPr lang="en-US" sz="1800" b="0" i="0" u="none" strike="noStrike" cap="none">
                <a:solidFill>
                  <a:schemeClr val="dk1"/>
                </a:solidFill>
                <a:latin typeface="Tahoma"/>
                <a:ea typeface="Tahoma"/>
                <a:cs typeface="Tahoma"/>
                <a:sym typeface="Tahoma"/>
              </a:rPr>
              <a:t>(http://www.securityfocus.com), </a:t>
            </a:r>
            <a:r>
              <a:rPr lang="en-US" sz="1800" b="0" i="0" u="none" strike="noStrike" cap="none">
                <a:solidFill>
                  <a:srgbClr val="FF0000"/>
                </a:solidFill>
                <a:latin typeface="Tahoma"/>
                <a:ea typeface="Tahoma"/>
                <a:cs typeface="Tahoma"/>
                <a:sym typeface="Tahoma"/>
              </a:rPr>
              <a:t>Exploit Database </a:t>
            </a:r>
            <a:r>
              <a:rPr lang="en-US" sz="1800" b="0" i="0" u="none" strike="noStrike" cap="none">
                <a:solidFill>
                  <a:schemeClr val="dk1"/>
                </a:solidFill>
                <a:latin typeface="Tahoma"/>
                <a:ea typeface="Tahoma"/>
                <a:cs typeface="Tahoma"/>
                <a:sym typeface="Tahoma"/>
              </a:rPr>
              <a:t>(https://www.exploit-db.com), v.v.</a:t>
            </a:r>
            <a:endParaRPr sz="1800" b="0" i="0" u="none" strike="noStrike" cap="none">
              <a:solidFill>
                <a:schemeClr val="dk1"/>
              </a:solidFill>
              <a:latin typeface="Tahoma"/>
              <a:ea typeface="Tahoma"/>
              <a:cs typeface="Tahoma"/>
              <a:sym typeface="Tahoma"/>
            </a:endParaRPr>
          </a:p>
        </p:txBody>
      </p:sp>
      <p:pic>
        <p:nvPicPr>
          <p:cNvPr id="1218" name="Google Shape;1218;p99" descr="Graphical user interface, text, application, email&#10;&#10;Description automatically generated"/>
          <p:cNvPicPr preferRelativeResize="0"/>
          <p:nvPr/>
        </p:nvPicPr>
        <p:blipFill rotWithShape="1">
          <a:blip r:embed="rId3">
            <a:alphaModFix/>
          </a:blip>
          <a:srcRect/>
          <a:stretch/>
        </p:blipFill>
        <p:spPr>
          <a:xfrm>
            <a:off x="6248400" y="1055267"/>
            <a:ext cx="5243650" cy="53229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0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38</a:t>
            </a:fld>
            <a:endParaRPr/>
          </a:p>
        </p:txBody>
      </p:sp>
      <p:sp>
        <p:nvSpPr>
          <p:cNvPr id="1224" name="Google Shape;1224;p100"/>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Narrow"/>
              <a:buNone/>
            </a:pPr>
            <a:r>
              <a:rPr lang="en-US"/>
              <a:t>Leo thang đặc quyền sử dụng Dylib Hajacking</a:t>
            </a:r>
            <a:endParaRPr/>
          </a:p>
        </p:txBody>
      </p:sp>
      <p:sp>
        <p:nvSpPr>
          <p:cNvPr id="1225" name="Google Shape;1225;p100"/>
          <p:cNvSpPr txBox="1"/>
          <p:nvPr/>
        </p:nvSpPr>
        <p:spPr>
          <a:xfrm>
            <a:off x="11376588" y="6237312"/>
            <a:ext cx="815413" cy="617488"/>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sz="3200" b="1" i="0" u="none" strike="noStrike" cap="none">
                <a:solidFill>
                  <a:srgbClr val="FFFF00"/>
                </a:solidFill>
                <a:latin typeface="Calibri"/>
                <a:ea typeface="Calibri"/>
                <a:cs typeface="Calibri"/>
                <a:sym typeface="Calibri"/>
              </a:rPr>
              <a:t>38</a:t>
            </a:fld>
            <a:endParaRPr sz="3200" b="1" i="0" u="none" strike="noStrike" cap="none">
              <a:solidFill>
                <a:srgbClr val="FFFF00"/>
              </a:solidFill>
              <a:latin typeface="Calibri"/>
              <a:ea typeface="Calibri"/>
              <a:cs typeface="Calibri"/>
              <a:sym typeface="Calibri"/>
            </a:endParaRPr>
          </a:p>
        </p:txBody>
      </p:sp>
      <p:sp>
        <p:nvSpPr>
          <p:cNvPr id="1226" name="Google Shape;1226;p100"/>
          <p:cNvSpPr txBox="1"/>
          <p:nvPr/>
        </p:nvSpPr>
        <p:spPr>
          <a:xfrm>
            <a:off x="11376588" y="6237312"/>
            <a:ext cx="815413" cy="617488"/>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sz="3200" b="1" i="0" u="none" strike="noStrike" cap="none">
                <a:solidFill>
                  <a:srgbClr val="FFFF00"/>
                </a:solidFill>
                <a:latin typeface="Calibri"/>
                <a:ea typeface="Calibri"/>
                <a:cs typeface="Calibri"/>
                <a:sym typeface="Calibri"/>
              </a:rPr>
              <a:t>38</a:t>
            </a:fld>
            <a:endParaRPr sz="3200" b="1" i="0" u="none" strike="noStrike" cap="none">
              <a:solidFill>
                <a:srgbClr val="FFFF00"/>
              </a:solidFill>
              <a:latin typeface="Calibri"/>
              <a:ea typeface="Calibri"/>
              <a:cs typeface="Calibri"/>
              <a:sym typeface="Calibri"/>
            </a:endParaRPr>
          </a:p>
        </p:txBody>
      </p:sp>
      <p:grpSp>
        <p:nvGrpSpPr>
          <p:cNvPr id="1227" name="Google Shape;1227;p100"/>
          <p:cNvGrpSpPr/>
          <p:nvPr/>
        </p:nvGrpSpPr>
        <p:grpSpPr>
          <a:xfrm>
            <a:off x="381000" y="838200"/>
            <a:ext cx="11582399" cy="1878710"/>
            <a:chOff x="4537276" y="2348162"/>
            <a:chExt cx="11582399" cy="1878710"/>
          </a:xfrm>
        </p:grpSpPr>
        <p:grpSp>
          <p:nvGrpSpPr>
            <p:cNvPr id="1228" name="Google Shape;1228;p100"/>
            <p:cNvGrpSpPr/>
            <p:nvPr/>
          </p:nvGrpSpPr>
          <p:grpSpPr>
            <a:xfrm>
              <a:off x="4537276" y="2348162"/>
              <a:ext cx="11582399" cy="753843"/>
              <a:chOff x="1460134" y="1036320"/>
              <a:chExt cx="16223747" cy="812801"/>
            </a:xfrm>
          </p:grpSpPr>
          <p:sp>
            <p:nvSpPr>
              <p:cNvPr id="1229" name="Google Shape;1229;p100"/>
              <p:cNvSpPr/>
              <p:nvPr/>
            </p:nvSpPr>
            <p:spPr>
              <a:xfrm>
                <a:off x="1899919" y="1036321"/>
                <a:ext cx="15783962" cy="812800"/>
              </a:xfrm>
              <a:prstGeom prst="roundRect">
                <a:avLst>
                  <a:gd name="adj" fmla="val 16667"/>
                </a:avLst>
              </a:prstGeom>
              <a:solidFill>
                <a:srgbClr val="F2DADA"/>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Tahoma"/>
                    <a:ea typeface="Tahoma"/>
                    <a:cs typeface="Tahoma"/>
                    <a:sym typeface="Tahoma"/>
                  </a:rPr>
                  <a:t>Trong OS X, các ứng dụng </a:t>
                </a:r>
                <a:r>
                  <a:rPr lang="en-US" sz="2200" b="0" i="0" u="none" strike="noStrike" cap="none">
                    <a:solidFill>
                      <a:srgbClr val="FF0000"/>
                    </a:solidFill>
                    <a:latin typeface="Tahoma"/>
                    <a:ea typeface="Tahoma"/>
                    <a:cs typeface="Tahoma"/>
                    <a:sym typeface="Tahoma"/>
                  </a:rPr>
                  <a:t>trong khi tải dylib bên ngoài </a:t>
                </a:r>
                <a:r>
                  <a:rPr lang="en-US" sz="2200" b="0" i="0" u="none" strike="noStrike" cap="none">
                    <a:solidFill>
                      <a:schemeClr val="dk1"/>
                    </a:solidFill>
                    <a:latin typeface="Tahoma"/>
                    <a:ea typeface="Tahoma"/>
                    <a:cs typeface="Tahoma"/>
                    <a:sym typeface="Tahoma"/>
                  </a:rPr>
                  <a:t>(thư viện động), trình tải sẽ tìm kiếm dylib trong nhiều thư mục. </a:t>
                </a:r>
                <a:endParaRPr sz="1400" b="0" i="0" u="none" strike="noStrike" cap="none">
                  <a:solidFill>
                    <a:srgbClr val="000000"/>
                  </a:solidFill>
                  <a:latin typeface="Arial"/>
                  <a:ea typeface="Arial"/>
                  <a:cs typeface="Arial"/>
                  <a:sym typeface="Arial"/>
                </a:endParaRPr>
              </a:p>
            </p:txBody>
          </p:sp>
          <p:sp>
            <p:nvSpPr>
              <p:cNvPr id="1230" name="Google Shape;1230;p100"/>
              <p:cNvSpPr/>
              <p:nvPr/>
            </p:nvSpPr>
            <p:spPr>
              <a:xfrm>
                <a:off x="1460134" y="1036320"/>
                <a:ext cx="1069706" cy="812800"/>
              </a:xfrm>
              <a:prstGeom prst="ellipse">
                <a:avLst/>
              </a:prstGeom>
              <a:solidFill>
                <a:srgbClr val="FFC000"/>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grpSp>
        <p:grpSp>
          <p:nvGrpSpPr>
            <p:cNvPr id="1231" name="Google Shape;1231;p100"/>
            <p:cNvGrpSpPr/>
            <p:nvPr/>
          </p:nvGrpSpPr>
          <p:grpSpPr>
            <a:xfrm>
              <a:off x="4537277" y="3473030"/>
              <a:ext cx="11582398" cy="753842"/>
              <a:chOff x="4537277" y="3084635"/>
              <a:chExt cx="11582398" cy="753842"/>
            </a:xfrm>
          </p:grpSpPr>
          <p:sp>
            <p:nvSpPr>
              <p:cNvPr id="1232" name="Google Shape;1232;p100"/>
              <p:cNvSpPr/>
              <p:nvPr/>
            </p:nvSpPr>
            <p:spPr>
              <a:xfrm>
                <a:off x="4851247" y="3084635"/>
                <a:ext cx="11268428" cy="753842"/>
              </a:xfrm>
              <a:prstGeom prst="roundRect">
                <a:avLst>
                  <a:gd name="adj" fmla="val 16667"/>
                </a:avLst>
              </a:prstGeom>
              <a:solidFill>
                <a:srgbClr val="FABF8E"/>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Nếu những kẻ tấn công có thể </a:t>
                </a:r>
                <a:r>
                  <a:rPr lang="en-US" sz="2000" b="0" i="0" u="none" strike="noStrike" cap="none">
                    <a:solidFill>
                      <a:srgbClr val="FF0000"/>
                    </a:solidFill>
                    <a:latin typeface="Tahoma"/>
                    <a:ea typeface="Tahoma"/>
                    <a:cs typeface="Tahoma"/>
                    <a:sym typeface="Tahoma"/>
                  </a:rPr>
                  <a:t>đưa một dylib độc hại</a:t>
                </a:r>
                <a:r>
                  <a:rPr lang="en-US" sz="2000" b="0" i="0" u="none" strike="noStrike" cap="none">
                    <a:solidFill>
                      <a:schemeClr val="dk1"/>
                    </a:solidFill>
                    <a:latin typeface="Tahoma"/>
                    <a:ea typeface="Tahoma"/>
                    <a:cs typeface="Tahoma"/>
                    <a:sym typeface="Tahoma"/>
                  </a:rPr>
                  <a:t> vào một trong các thư mục chính, nó sẽ được thực thi ở vị trí của dylib ban đầu.</a:t>
                </a:r>
                <a:endParaRPr sz="2000" b="0" i="0" u="none" strike="noStrike" cap="none">
                  <a:solidFill>
                    <a:schemeClr val="dk1"/>
                  </a:solidFill>
                  <a:latin typeface="Tahoma"/>
                  <a:ea typeface="Tahoma"/>
                  <a:cs typeface="Tahoma"/>
                  <a:sym typeface="Tahoma"/>
                </a:endParaRPr>
              </a:p>
            </p:txBody>
          </p:sp>
          <p:sp>
            <p:nvSpPr>
              <p:cNvPr id="1233" name="Google Shape;1233;p100"/>
              <p:cNvSpPr/>
              <p:nvPr/>
            </p:nvSpPr>
            <p:spPr>
              <a:xfrm>
                <a:off x="4537277" y="3084635"/>
                <a:ext cx="763680" cy="753842"/>
              </a:xfrm>
              <a:prstGeom prst="ellipse">
                <a:avLst/>
              </a:prstGeom>
              <a:solidFill>
                <a:srgbClr val="C86B1D"/>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grpSp>
      </p:grpSp>
      <p:pic>
        <p:nvPicPr>
          <p:cNvPr id="1234" name="Google Shape;1234;p100" descr="https://vivureviews.com/wp-content/uploads/2020/11/cach-danh-dau-tich-trong-word.png"/>
          <p:cNvPicPr preferRelativeResize="0"/>
          <p:nvPr/>
        </p:nvPicPr>
        <p:blipFill rotWithShape="1">
          <a:blip r:embed="rId3">
            <a:alphaModFix/>
          </a:blip>
          <a:srcRect/>
          <a:stretch/>
        </p:blipFill>
        <p:spPr>
          <a:xfrm>
            <a:off x="383750" y="1027382"/>
            <a:ext cx="645750" cy="483643"/>
          </a:xfrm>
          <a:prstGeom prst="rect">
            <a:avLst/>
          </a:prstGeom>
          <a:noFill/>
          <a:ln>
            <a:noFill/>
          </a:ln>
        </p:spPr>
      </p:pic>
      <p:pic>
        <p:nvPicPr>
          <p:cNvPr id="1235" name="Google Shape;1235;p100" descr="https://vivureviews.com/wp-content/uploads/2020/11/cach-danh-dau-tich-trong-word.png"/>
          <p:cNvPicPr preferRelativeResize="0"/>
          <p:nvPr/>
        </p:nvPicPr>
        <p:blipFill rotWithShape="1">
          <a:blip r:embed="rId3">
            <a:alphaModFix/>
          </a:blip>
          <a:srcRect/>
          <a:stretch/>
        </p:blipFill>
        <p:spPr>
          <a:xfrm>
            <a:off x="459950" y="2151082"/>
            <a:ext cx="645750" cy="483643"/>
          </a:xfrm>
          <a:prstGeom prst="rect">
            <a:avLst/>
          </a:prstGeom>
          <a:noFill/>
          <a:ln>
            <a:noFill/>
          </a:ln>
        </p:spPr>
      </p:pic>
      <p:pic>
        <p:nvPicPr>
          <p:cNvPr id="1236" name="Google Shape;1236;p100"/>
          <p:cNvPicPr preferRelativeResize="0"/>
          <p:nvPr/>
        </p:nvPicPr>
        <p:blipFill>
          <a:blip r:embed="rId4">
            <a:alphaModFix/>
          </a:blip>
          <a:stretch>
            <a:fillRect/>
          </a:stretch>
        </p:blipFill>
        <p:spPr>
          <a:xfrm>
            <a:off x="1624338" y="2781275"/>
            <a:ext cx="8943324" cy="3918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0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39</a:t>
            </a:fld>
            <a:endParaRPr/>
          </a:p>
        </p:txBody>
      </p:sp>
      <p:sp>
        <p:nvSpPr>
          <p:cNvPr id="1242" name="Google Shape;1242;p101"/>
          <p:cNvSpPr txBox="1">
            <a:spLocks noGrp="1"/>
          </p:cNvSpPr>
          <p:nvPr>
            <p:ph type="title"/>
          </p:nvPr>
        </p:nvSpPr>
        <p:spPr>
          <a:xfrm>
            <a:off x="0" y="0"/>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Narrow"/>
              <a:buNone/>
            </a:pPr>
            <a:r>
              <a:rPr lang="en-US"/>
              <a:t>Leo thang đặc quyền sử dụng lỗ hổng Spectre và Meltdown </a:t>
            </a:r>
            <a:endParaRPr/>
          </a:p>
        </p:txBody>
      </p:sp>
      <p:sp>
        <p:nvSpPr>
          <p:cNvPr id="1243" name="Google Shape;1243;p101"/>
          <p:cNvSpPr txBox="1"/>
          <p:nvPr/>
        </p:nvSpPr>
        <p:spPr>
          <a:xfrm>
            <a:off x="11376588" y="6237312"/>
            <a:ext cx="815413" cy="617488"/>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sz="3200" b="1" i="0" u="none" strike="noStrike" cap="none">
                <a:solidFill>
                  <a:srgbClr val="FFFF00"/>
                </a:solidFill>
                <a:latin typeface="Calibri"/>
                <a:ea typeface="Calibri"/>
                <a:cs typeface="Calibri"/>
                <a:sym typeface="Calibri"/>
              </a:rPr>
              <a:t>39</a:t>
            </a:fld>
            <a:endParaRPr sz="3200" b="1" i="0" u="none" strike="noStrike" cap="none">
              <a:solidFill>
                <a:srgbClr val="FFFF00"/>
              </a:solidFill>
              <a:latin typeface="Calibri"/>
              <a:ea typeface="Calibri"/>
              <a:cs typeface="Calibri"/>
              <a:sym typeface="Calibri"/>
            </a:endParaRPr>
          </a:p>
        </p:txBody>
      </p:sp>
      <p:sp>
        <p:nvSpPr>
          <p:cNvPr id="1244" name="Google Shape;1244;p101"/>
          <p:cNvSpPr txBox="1"/>
          <p:nvPr/>
        </p:nvSpPr>
        <p:spPr>
          <a:xfrm flipH="1">
            <a:off x="185050" y="1281800"/>
            <a:ext cx="11963400" cy="2247300"/>
          </a:xfrm>
          <a:prstGeom prst="rect">
            <a:avLst/>
          </a:prstGeom>
          <a:solidFill>
            <a:schemeClr val="lt1"/>
          </a:solidFill>
          <a:ln w="25400" cap="flat" cmpd="sng">
            <a:solidFill>
              <a:schemeClr val="lt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1270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Spectre và Meltdown là những lỗ hổng được tìm thấy trong</a:t>
            </a:r>
            <a:r>
              <a:rPr lang="en-US" sz="2000" b="0" i="0" u="none" strike="noStrike" cap="none">
                <a:solidFill>
                  <a:srgbClr val="FF0000"/>
                </a:solidFill>
                <a:latin typeface="Tahoma"/>
                <a:ea typeface="Tahoma"/>
                <a:cs typeface="Tahoma"/>
                <a:sym typeface="Tahoma"/>
              </a:rPr>
              <a:t> thiết kế của các chip vi xử lý</a:t>
            </a:r>
            <a:r>
              <a:rPr lang="en-US" sz="2000" b="0" i="0" u="none" strike="noStrike" cap="none">
                <a:solidFill>
                  <a:schemeClr val="dk1"/>
                </a:solidFill>
                <a:latin typeface="Tahoma"/>
                <a:ea typeface="Tahoma"/>
                <a:cs typeface="Tahoma"/>
                <a:sym typeface="Tahoma"/>
              </a:rPr>
              <a:t> của AMD, ARM và Intel.</a:t>
            </a:r>
            <a:endParaRPr sz="2000" b="0" i="0" u="none" strike="noStrike" cap="none">
              <a:solidFill>
                <a:srgbClr val="FF0000"/>
              </a:solidFill>
              <a:latin typeface="Tahoma"/>
              <a:ea typeface="Tahoma"/>
              <a:cs typeface="Tahoma"/>
              <a:sym typeface="Tahoma"/>
            </a:endParaRPr>
          </a:p>
          <a:p>
            <a:pPr marL="0" marR="0" lvl="0" indent="-1270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Các phương pháp </a:t>
            </a:r>
            <a:r>
              <a:rPr lang="en-US" sz="2000" b="0" i="0" u="none" strike="noStrike" cap="none">
                <a:solidFill>
                  <a:srgbClr val="FF0000"/>
                </a:solidFill>
                <a:latin typeface="Tahoma"/>
                <a:ea typeface="Tahoma"/>
                <a:cs typeface="Tahoma"/>
                <a:sym typeface="Tahoma"/>
              </a:rPr>
              <a:t>tối ưu hóa hiệu suất và CPU</a:t>
            </a:r>
            <a:r>
              <a:rPr lang="en-US" sz="2000" b="0" i="0" u="none" strike="noStrike" cap="none">
                <a:solidFill>
                  <a:schemeClr val="dk1"/>
                </a:solidFill>
                <a:latin typeface="Tahoma"/>
                <a:ea typeface="Tahoma"/>
                <a:cs typeface="Tahoma"/>
                <a:sym typeface="Tahoma"/>
              </a:rPr>
              <a:t> trong bộ vi xử lý như dự đoán rẽ nhánh, thực thi không theo thứ tự, bộ nhớ đệm và thực thi suy đoán dẫn đến các lỗ hổng này.</a:t>
            </a:r>
            <a:endParaRPr sz="2000" b="0" i="0" u="none" strike="noStrike" cap="none">
              <a:solidFill>
                <a:schemeClr val="dk1"/>
              </a:solidFill>
              <a:latin typeface="Tahoma"/>
              <a:ea typeface="Tahoma"/>
              <a:cs typeface="Tahoma"/>
              <a:sym typeface="Tahoma"/>
            </a:endParaRPr>
          </a:p>
          <a:p>
            <a:pPr marL="0" marR="0" lvl="0" indent="-127000" algn="just" rtl="0">
              <a:lnSpc>
                <a:spcPct val="100000"/>
              </a:lnSpc>
              <a:spcBef>
                <a:spcPts val="0"/>
              </a:spcBef>
              <a:spcAft>
                <a:spcPts val="0"/>
              </a:spcAft>
              <a:buClr>
                <a:schemeClr val="dk1"/>
              </a:buClr>
              <a:buSzPts val="2000"/>
              <a:buFont typeface="Tahoma"/>
              <a:buChar char="❑"/>
            </a:pPr>
            <a:r>
              <a:rPr lang="en-US" sz="2000" b="0" i="0" u="none" strike="noStrike" cap="none">
                <a:solidFill>
                  <a:schemeClr val="dk1"/>
                </a:solidFill>
                <a:latin typeface="Tahoma"/>
                <a:ea typeface="Tahoma"/>
                <a:cs typeface="Tahoma"/>
                <a:sym typeface="Tahoma"/>
              </a:rPr>
              <a:t>Những kẻ tấn công khai thác các lỗ hổng này để truy cập trái phép và </a:t>
            </a:r>
            <a:r>
              <a:rPr lang="en-US" sz="2000" b="0" i="0" u="none" strike="noStrike" cap="none">
                <a:solidFill>
                  <a:srgbClr val="FF0000"/>
                </a:solidFill>
                <a:latin typeface="Tahoma"/>
                <a:ea typeface="Tahoma"/>
                <a:cs typeface="Tahoma"/>
                <a:sym typeface="Tahoma"/>
              </a:rPr>
              <a:t>đánh cắp thông tin quan trọng của hệ thống</a:t>
            </a:r>
            <a:r>
              <a:rPr lang="en-US" sz="2000" b="0" i="0" u="none" strike="noStrike" cap="none">
                <a:solidFill>
                  <a:schemeClr val="dk1"/>
                </a:solidFill>
                <a:latin typeface="Tahoma"/>
                <a:ea typeface="Tahoma"/>
                <a:cs typeface="Tahoma"/>
                <a:sym typeface="Tahoma"/>
              </a:rPr>
              <a:t> như thông tin xác thực, khóa bí mật, v.v. lưu trữ trong bộ nhớ của ứng dụng để nâng cấp đặc quyền.</a:t>
            </a:r>
            <a:endParaRPr sz="2000" b="0" i="0" u="none" strike="noStrike" cap="none">
              <a:solidFill>
                <a:schemeClr val="dk1"/>
              </a:solidFill>
              <a:latin typeface="Tahoma"/>
              <a:ea typeface="Tahoma"/>
              <a:cs typeface="Tahoma"/>
              <a:sym typeface="Tahoma"/>
            </a:endParaRPr>
          </a:p>
        </p:txBody>
      </p:sp>
      <p:sp>
        <p:nvSpPr>
          <p:cNvPr id="1245" name="Google Shape;1245;p101"/>
          <p:cNvSpPr txBox="1"/>
          <p:nvPr/>
        </p:nvSpPr>
        <p:spPr>
          <a:xfrm>
            <a:off x="185050" y="3928971"/>
            <a:ext cx="6139500" cy="2031900"/>
          </a:xfrm>
          <a:prstGeom prst="rect">
            <a:avLst/>
          </a:prstGeom>
          <a:solidFill>
            <a:srgbClr val="D8D8D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ahoma"/>
                <a:ea typeface="Tahoma"/>
                <a:cs typeface="Tahoma"/>
                <a:sym typeface="Tahoma"/>
              </a:rPr>
              <a:t>Lỗ hổng Spectre</a:t>
            </a:r>
            <a:endParaRPr sz="1800" b="1" i="0" u="none" strike="noStrike" cap="none">
              <a:solidFill>
                <a:schemeClr val="dk2"/>
              </a:solidFill>
              <a:latin typeface="Tahoma"/>
              <a:ea typeface="Tahoma"/>
              <a:cs typeface="Tahoma"/>
              <a:sym typeface="Tahoma"/>
            </a:endParaRPr>
          </a:p>
          <a:p>
            <a:pPr marL="457200" marR="0" lvl="0" indent="-342900" algn="just" rtl="0">
              <a:lnSpc>
                <a:spcPct val="100000"/>
              </a:lnSpc>
              <a:spcBef>
                <a:spcPts val="0"/>
              </a:spcBef>
              <a:spcAft>
                <a:spcPts val="0"/>
              </a:spcAft>
              <a:buClr>
                <a:schemeClr val="dk2"/>
              </a:buClr>
              <a:buSzPts val="1800"/>
              <a:buFont typeface="Tahoma"/>
              <a:buChar char="●"/>
            </a:pPr>
            <a:r>
              <a:rPr lang="en-US" sz="1800" b="0" i="0" u="none" strike="noStrike" cap="none">
                <a:solidFill>
                  <a:schemeClr val="dk2"/>
                </a:solidFill>
                <a:latin typeface="Tahoma"/>
                <a:ea typeface="Tahoma"/>
                <a:cs typeface="Tahoma"/>
                <a:sym typeface="Tahoma"/>
              </a:rPr>
              <a:t>Những kẻ tấn công có thể lợi dụng lỗ hổng này để </a:t>
            </a:r>
            <a:r>
              <a:rPr lang="en-US" sz="1800" b="0" i="0" u="none" strike="noStrike" cap="none">
                <a:solidFill>
                  <a:srgbClr val="FF0000"/>
                </a:solidFill>
                <a:latin typeface="Tahoma"/>
                <a:ea typeface="Tahoma"/>
                <a:cs typeface="Tahoma"/>
                <a:sym typeface="Tahoma"/>
              </a:rPr>
              <a:t>đọc các vị trí bộ nhớ liền kề của một quy trình </a:t>
            </a:r>
            <a:r>
              <a:rPr lang="en-US" sz="1800" b="0" i="0" u="none" strike="noStrike" cap="none">
                <a:solidFill>
                  <a:schemeClr val="dk2"/>
                </a:solidFill>
                <a:latin typeface="Tahoma"/>
                <a:ea typeface="Tahoma"/>
                <a:cs typeface="Tahoma"/>
                <a:sym typeface="Tahoma"/>
              </a:rPr>
              <a:t>và truy cập vào các thông tin mà chúng không được phép.</a:t>
            </a:r>
            <a:endParaRPr sz="1800" b="0" i="0" u="none" strike="noStrike" cap="none">
              <a:solidFill>
                <a:schemeClr val="dk2"/>
              </a:solidFill>
              <a:latin typeface="Tahoma"/>
              <a:ea typeface="Tahoma"/>
              <a:cs typeface="Tahoma"/>
              <a:sym typeface="Tahoma"/>
            </a:endParaRPr>
          </a:p>
          <a:p>
            <a:pPr marL="457200" marR="0" lvl="0" indent="-342900" algn="just" rtl="0">
              <a:lnSpc>
                <a:spcPct val="100000"/>
              </a:lnSpc>
              <a:spcBef>
                <a:spcPts val="0"/>
              </a:spcBef>
              <a:spcAft>
                <a:spcPts val="0"/>
              </a:spcAft>
              <a:buClr>
                <a:schemeClr val="dk2"/>
              </a:buClr>
              <a:buSzPts val="1800"/>
              <a:buFont typeface="Tahoma"/>
              <a:buChar char="●"/>
            </a:pPr>
            <a:r>
              <a:rPr lang="en-US" sz="1800" b="0" i="0" u="none" strike="noStrike" cap="none">
                <a:solidFill>
                  <a:schemeClr val="dk2"/>
                </a:solidFill>
                <a:latin typeface="Tahoma"/>
                <a:ea typeface="Tahoma"/>
                <a:cs typeface="Tahoma"/>
                <a:sym typeface="Tahoma"/>
              </a:rPr>
              <a:t>Sử dụng lỗ hổng này, kẻ tấn công thậm chí có thể </a:t>
            </a:r>
            <a:r>
              <a:rPr lang="en-US" sz="1800" b="0" i="0" u="none" strike="noStrike" cap="none">
                <a:solidFill>
                  <a:srgbClr val="FF0000"/>
                </a:solidFill>
                <a:latin typeface="Tahoma"/>
                <a:ea typeface="Tahoma"/>
                <a:cs typeface="Tahoma"/>
                <a:sym typeface="Tahoma"/>
              </a:rPr>
              <a:t>đọc bộ nhớ </a:t>
            </a:r>
            <a:r>
              <a:rPr lang="en-US" sz="1800">
                <a:solidFill>
                  <a:srgbClr val="FF0000"/>
                </a:solidFill>
                <a:latin typeface="Tahoma"/>
                <a:ea typeface="Tahoma"/>
                <a:cs typeface="Tahoma"/>
                <a:sym typeface="Tahoma"/>
              </a:rPr>
              <a:t>chính</a:t>
            </a:r>
            <a:r>
              <a:rPr lang="en-US" sz="1800" b="0" i="0" u="none" strike="noStrike" cap="none">
                <a:solidFill>
                  <a:schemeClr val="dk2"/>
                </a:solidFill>
                <a:latin typeface="Tahoma"/>
                <a:ea typeface="Tahoma"/>
                <a:cs typeface="Tahoma"/>
                <a:sym typeface="Tahoma"/>
              </a:rPr>
              <a:t> hoặc thực hiện một cuộc tấn công dựa trên web bằng JavaScript.</a:t>
            </a:r>
            <a:endParaRPr sz="1800" b="0" i="0" u="none" strike="noStrike" cap="none">
              <a:solidFill>
                <a:schemeClr val="dk2"/>
              </a:solidFill>
              <a:latin typeface="Tahoma"/>
              <a:ea typeface="Tahoma"/>
              <a:cs typeface="Tahoma"/>
              <a:sym typeface="Tahoma"/>
            </a:endParaRPr>
          </a:p>
        </p:txBody>
      </p:sp>
      <p:sp>
        <p:nvSpPr>
          <p:cNvPr id="1246" name="Google Shape;1246;p101"/>
          <p:cNvSpPr txBox="1"/>
          <p:nvPr/>
        </p:nvSpPr>
        <p:spPr>
          <a:xfrm>
            <a:off x="6535784" y="3928987"/>
            <a:ext cx="5486400" cy="2586000"/>
          </a:xfrm>
          <a:prstGeom prst="rect">
            <a:avLst/>
          </a:prstGeom>
          <a:solidFill>
            <a:srgbClr val="D8D8D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ahoma"/>
                <a:ea typeface="Tahoma"/>
                <a:cs typeface="Tahoma"/>
                <a:sym typeface="Tahoma"/>
              </a:rPr>
              <a:t>Lỗ hổng Meltdown</a:t>
            </a:r>
            <a:endParaRPr sz="1800" b="1" i="0" u="none" strike="noStrike" cap="none">
              <a:solidFill>
                <a:schemeClr val="dk2"/>
              </a:solidFill>
              <a:latin typeface="Tahoma"/>
              <a:ea typeface="Tahoma"/>
              <a:cs typeface="Tahoma"/>
              <a:sym typeface="Tahoma"/>
            </a:endParaRPr>
          </a:p>
          <a:p>
            <a:pPr marL="457200" marR="0" lvl="0" indent="-342900" algn="l" rtl="0">
              <a:lnSpc>
                <a:spcPct val="100000"/>
              </a:lnSpc>
              <a:spcBef>
                <a:spcPts val="0"/>
              </a:spcBef>
              <a:spcAft>
                <a:spcPts val="0"/>
              </a:spcAft>
              <a:buClr>
                <a:schemeClr val="dk2"/>
              </a:buClr>
              <a:buSzPts val="1800"/>
              <a:buFont typeface="Tahoma"/>
              <a:buChar char="●"/>
            </a:pPr>
            <a:r>
              <a:rPr lang="en-US" sz="1800" b="0" i="0" u="none" strike="noStrike" cap="none">
                <a:solidFill>
                  <a:schemeClr val="dk2"/>
                </a:solidFill>
                <a:latin typeface="Tahoma"/>
                <a:ea typeface="Tahoma"/>
                <a:cs typeface="Tahoma"/>
                <a:sym typeface="Tahoma"/>
              </a:rPr>
              <a:t>Những kẻ tấn công có thể lợi dụng lỗ hổng này để </a:t>
            </a:r>
            <a:r>
              <a:rPr lang="en-US" sz="1800" b="0" i="0" u="none" strike="noStrike" cap="none">
                <a:solidFill>
                  <a:srgbClr val="FF0000"/>
                </a:solidFill>
                <a:latin typeface="Tahoma"/>
                <a:ea typeface="Tahoma"/>
                <a:cs typeface="Tahoma"/>
                <a:sym typeface="Tahoma"/>
              </a:rPr>
              <a:t>nâng cao đặc quyền bằng cách buộc một quá trình không có đặc quyền phải đọc các vị trí bộ nhớ liền kề khác</a:t>
            </a:r>
            <a:r>
              <a:rPr lang="en-US" sz="1800" b="0" i="0" u="none" strike="noStrike" cap="none">
                <a:solidFill>
                  <a:schemeClr val="dk2"/>
                </a:solidFill>
                <a:latin typeface="Tahoma"/>
                <a:ea typeface="Tahoma"/>
                <a:cs typeface="Tahoma"/>
                <a:sym typeface="Tahoma"/>
              </a:rPr>
              <a:t> như bộ nhớ hạt nhân và bộ nhớ vật lý.</a:t>
            </a:r>
            <a:endParaRPr sz="1800" b="0" i="0" u="none" strike="noStrike" cap="none">
              <a:solidFill>
                <a:schemeClr val="dk2"/>
              </a:solidFill>
              <a:latin typeface="Tahoma"/>
              <a:ea typeface="Tahoma"/>
              <a:cs typeface="Tahoma"/>
              <a:sym typeface="Tahoma"/>
            </a:endParaRPr>
          </a:p>
          <a:p>
            <a:pPr marL="457200" marR="0" lvl="0" indent="-342900" algn="l" rtl="0">
              <a:lnSpc>
                <a:spcPct val="100000"/>
              </a:lnSpc>
              <a:spcBef>
                <a:spcPts val="0"/>
              </a:spcBef>
              <a:spcAft>
                <a:spcPts val="0"/>
              </a:spcAft>
              <a:buClr>
                <a:schemeClr val="dk2"/>
              </a:buClr>
              <a:buSzPts val="1800"/>
              <a:buFont typeface="Tahoma"/>
              <a:buChar char="●"/>
            </a:pPr>
            <a:r>
              <a:rPr lang="en-US" sz="1800" b="0" i="0" u="none" strike="noStrike" cap="none">
                <a:solidFill>
                  <a:schemeClr val="dk2"/>
                </a:solidFill>
                <a:latin typeface="Tahoma"/>
                <a:ea typeface="Tahoma"/>
                <a:cs typeface="Tahoma"/>
                <a:sym typeface="Tahoma"/>
              </a:rPr>
              <a:t>Điều này dẫn đến việc tiết lộ thông tin hệ thống quan trọng như </a:t>
            </a:r>
            <a:r>
              <a:rPr lang="en-US" sz="1800" b="0" i="0" u="none" strike="noStrike" cap="none">
                <a:solidFill>
                  <a:srgbClr val="FF0000"/>
                </a:solidFill>
                <a:latin typeface="Tahoma"/>
                <a:ea typeface="Tahoma"/>
                <a:cs typeface="Tahoma"/>
                <a:sym typeface="Tahoma"/>
              </a:rPr>
              <a:t>thông tin xác thực, khóa bí mật</a:t>
            </a:r>
            <a:r>
              <a:rPr lang="en-US" sz="1800" b="0" i="0" u="none" strike="noStrike" cap="none">
                <a:solidFill>
                  <a:schemeClr val="dk2"/>
                </a:solidFill>
                <a:latin typeface="Tahoma"/>
                <a:ea typeface="Tahoma"/>
                <a:cs typeface="Tahoma"/>
                <a:sym typeface="Tahoma"/>
              </a:rPr>
              <a:t>, v.v.</a:t>
            </a:r>
            <a:endParaRPr sz="1800" b="0" i="0" u="none" strike="noStrike" cap="none">
              <a:solidFill>
                <a:schemeClr val="dk2"/>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4</a:t>
            </a:fld>
            <a:endParaRPr/>
          </a:p>
        </p:txBody>
      </p:sp>
      <p:sp>
        <p:nvSpPr>
          <p:cNvPr id="422" name="Google Shape;422;p66"/>
          <p:cNvSpPr txBox="1"/>
          <p:nvPr/>
        </p:nvSpPr>
        <p:spPr>
          <a:xfrm>
            <a:off x="1595029" y="66305"/>
            <a:ext cx="90729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4000" b="1">
                <a:solidFill>
                  <a:srgbClr val="FF0000"/>
                </a:solidFill>
              </a:rPr>
              <a:t>Kỹ thuật</a:t>
            </a:r>
            <a:r>
              <a:rPr lang="en-US" sz="4000" b="1" i="0" u="none" strike="noStrike" cap="none">
                <a:solidFill>
                  <a:srgbClr val="FF0000"/>
                </a:solidFill>
              </a:rPr>
              <a:t> CEH </a:t>
            </a:r>
            <a:r>
              <a:rPr lang="en-US" sz="4000" b="1">
                <a:solidFill>
                  <a:srgbClr val="FF0000"/>
                </a:solidFill>
              </a:rPr>
              <a:t>Hacking</a:t>
            </a:r>
            <a:endParaRPr sz="4000" b="1" i="0" u="none" strike="noStrike" cap="none">
              <a:solidFill>
                <a:srgbClr val="FF0000"/>
              </a:solidFill>
            </a:endParaRPr>
          </a:p>
        </p:txBody>
      </p:sp>
      <p:pic>
        <p:nvPicPr>
          <p:cNvPr id="423" name="Google Shape;423;p66"/>
          <p:cNvPicPr preferRelativeResize="0"/>
          <p:nvPr/>
        </p:nvPicPr>
        <p:blipFill rotWithShape="1">
          <a:blip r:embed="rId3">
            <a:alphaModFix/>
          </a:blip>
          <a:srcRect/>
          <a:stretch/>
        </p:blipFill>
        <p:spPr>
          <a:xfrm>
            <a:off x="1801975" y="919350"/>
            <a:ext cx="8204875" cy="5935450"/>
          </a:xfrm>
          <a:prstGeom prst="rect">
            <a:avLst/>
          </a:prstGeom>
          <a:noFill/>
          <a:ln>
            <a:noFill/>
          </a:ln>
        </p:spPr>
      </p:pic>
      <p:pic>
        <p:nvPicPr>
          <p:cNvPr id="424" name="Google Shape;424;p66" descr="https://vivureviews.com/wp-content/uploads/2020/11/cach-danh-dau-tich-trong-word.png"/>
          <p:cNvPicPr preferRelativeResize="0"/>
          <p:nvPr/>
        </p:nvPicPr>
        <p:blipFill rotWithShape="1">
          <a:blip r:embed="rId4">
            <a:alphaModFix/>
          </a:blip>
          <a:srcRect/>
          <a:stretch/>
        </p:blipFill>
        <p:spPr>
          <a:xfrm>
            <a:off x="1581936" y="5455025"/>
            <a:ext cx="422851" cy="316700"/>
          </a:xfrm>
          <a:prstGeom prst="rect">
            <a:avLst/>
          </a:prstGeom>
          <a:noFill/>
          <a:ln>
            <a:noFill/>
          </a:ln>
        </p:spPr>
      </p:pic>
      <p:pic>
        <p:nvPicPr>
          <p:cNvPr id="425" name="Google Shape;425;p66" descr="https://vivureviews.com/wp-content/uploads/2020/11/cach-danh-dau-tich-trong-word.png"/>
          <p:cNvPicPr preferRelativeResize="0"/>
          <p:nvPr/>
        </p:nvPicPr>
        <p:blipFill rotWithShape="1">
          <a:blip r:embed="rId4">
            <a:alphaModFix/>
          </a:blip>
          <a:srcRect/>
          <a:stretch/>
        </p:blipFill>
        <p:spPr>
          <a:xfrm>
            <a:off x="1645724" y="4224650"/>
            <a:ext cx="422851" cy="316700"/>
          </a:xfrm>
          <a:prstGeom prst="rect">
            <a:avLst/>
          </a:prstGeom>
          <a:noFill/>
          <a:ln>
            <a:noFill/>
          </a:ln>
        </p:spPr>
      </p:pic>
      <p:pic>
        <p:nvPicPr>
          <p:cNvPr id="426" name="Google Shape;426;p66" descr="https://vivureviews.com/wp-content/uploads/2020/11/cach-danh-dau-tich-trong-word.png"/>
          <p:cNvPicPr preferRelativeResize="0"/>
          <p:nvPr/>
        </p:nvPicPr>
        <p:blipFill rotWithShape="1">
          <a:blip r:embed="rId4">
            <a:alphaModFix/>
          </a:blip>
          <a:srcRect/>
          <a:stretch/>
        </p:blipFill>
        <p:spPr>
          <a:xfrm>
            <a:off x="1581924" y="3013325"/>
            <a:ext cx="422851" cy="316700"/>
          </a:xfrm>
          <a:prstGeom prst="rect">
            <a:avLst/>
          </a:prstGeom>
          <a:noFill/>
          <a:ln>
            <a:noFill/>
          </a:ln>
        </p:spPr>
      </p:pic>
      <p:pic>
        <p:nvPicPr>
          <p:cNvPr id="427" name="Google Shape;427;p66" descr="https://vivureviews.com/wp-content/uploads/2020/11/cach-danh-dau-tich-trong-word.png"/>
          <p:cNvPicPr preferRelativeResize="0"/>
          <p:nvPr/>
        </p:nvPicPr>
        <p:blipFill rotWithShape="1">
          <a:blip r:embed="rId4">
            <a:alphaModFix/>
          </a:blip>
          <a:srcRect/>
          <a:stretch/>
        </p:blipFill>
        <p:spPr>
          <a:xfrm>
            <a:off x="1581924" y="1802000"/>
            <a:ext cx="422851" cy="316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02"/>
          <p:cNvSpPr txBox="1">
            <a:spLocks noGrp="1"/>
          </p:cNvSpPr>
          <p:nvPr>
            <p:ph type="title"/>
          </p:nvPr>
        </p:nvSpPr>
        <p:spPr>
          <a:xfrm>
            <a:off x="0" y="-27384"/>
            <a:ext cx="12192000" cy="713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000"/>
              <a:buNone/>
            </a:pPr>
            <a:r>
              <a:rPr lang="en-US">
                <a:latin typeface="Arial"/>
                <a:ea typeface="Arial"/>
                <a:cs typeface="Arial"/>
                <a:sym typeface="Arial"/>
              </a:rPr>
              <a:t>Các kĩ thuật leo thang đặc quyền khác</a:t>
            </a:r>
            <a:endParaRPr>
              <a:latin typeface="Arial"/>
              <a:ea typeface="Arial"/>
              <a:cs typeface="Arial"/>
              <a:sym typeface="Arial"/>
            </a:endParaRPr>
          </a:p>
        </p:txBody>
      </p:sp>
      <p:sp>
        <p:nvSpPr>
          <p:cNvPr id="1253" name="Google Shape;1253;p102"/>
          <p:cNvSpPr txBox="1">
            <a:spLocks noGrp="1"/>
          </p:cNvSpPr>
          <p:nvPr>
            <p:ph type="sldNum" idx="12"/>
          </p:nvPr>
        </p:nvSpPr>
        <p:spPr>
          <a:xfrm>
            <a:off x="11376588" y="6237312"/>
            <a:ext cx="815400" cy="617400"/>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3200"/>
              <a:buFont typeface="Arial"/>
              <a:buNone/>
            </a:pPr>
            <a:fld id="{00000000-1234-1234-1234-123412341234}" type="slidenum">
              <a:rPr lang="en-US"/>
              <a:t>40</a:t>
            </a:fld>
            <a:endParaRPr/>
          </a:p>
        </p:txBody>
      </p:sp>
      <p:sp>
        <p:nvSpPr>
          <p:cNvPr id="1254" name="Google Shape;1254;p102"/>
          <p:cNvSpPr txBox="1"/>
          <p:nvPr/>
        </p:nvSpPr>
        <p:spPr>
          <a:xfrm>
            <a:off x="276425" y="1026725"/>
            <a:ext cx="1579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55" name="Google Shape;1255;p102"/>
          <p:cNvSpPr txBox="1"/>
          <p:nvPr/>
        </p:nvSpPr>
        <p:spPr>
          <a:xfrm>
            <a:off x="171125" y="974075"/>
            <a:ext cx="1790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aphicFrame>
        <p:nvGraphicFramePr>
          <p:cNvPr id="1256" name="Google Shape;1256;p102"/>
          <p:cNvGraphicFramePr/>
          <p:nvPr/>
        </p:nvGraphicFramePr>
        <p:xfrm>
          <a:off x="397564" y="838935"/>
          <a:ext cx="10803850" cy="5987695"/>
        </p:xfrm>
        <a:graphic>
          <a:graphicData uri="http://schemas.openxmlformats.org/drawingml/2006/table">
            <a:tbl>
              <a:tblPr firstRow="1" bandRow="1">
                <a:noFill/>
                <a:tableStyleId>{4716D905-9A2E-4859-865B-619E80E0CFDA}</a:tableStyleId>
              </a:tblPr>
              <a:tblGrid>
                <a:gridCol w="2320825">
                  <a:extLst>
                    <a:ext uri="{9D8B030D-6E8A-4147-A177-3AD203B41FA5}">
                      <a16:colId xmlns:a16="http://schemas.microsoft.com/office/drawing/2014/main" val="20000"/>
                    </a:ext>
                  </a:extLst>
                </a:gridCol>
                <a:gridCol w="8483025">
                  <a:extLst>
                    <a:ext uri="{9D8B030D-6E8A-4147-A177-3AD203B41FA5}">
                      <a16:colId xmlns:a16="http://schemas.microsoft.com/office/drawing/2014/main" val="20001"/>
                    </a:ext>
                  </a:extLst>
                </a:gridCol>
              </a:tblGrid>
              <a:tr h="123277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chemeClr val="dk1"/>
                          </a:solidFill>
                          <a:latin typeface="Tahoma"/>
                          <a:ea typeface="Tahoma"/>
                          <a:cs typeface="Tahoma"/>
                          <a:sym typeface="Tahoma"/>
                        </a:rPr>
                        <a:t>Access Token Manipulation</a:t>
                      </a:r>
                      <a:endParaRPr sz="1400" u="none" strike="noStrike" cap="none">
                        <a:solidFill>
                          <a:schemeClr val="dk1"/>
                        </a:solidFill>
                      </a:endParaRPr>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Noto Sans Symbols"/>
                        <a:buChar char="❑"/>
                      </a:pPr>
                      <a:r>
                        <a:rPr lang="en-US" sz="1600" b="0" u="none" strike="noStrike" cap="none">
                          <a:latin typeface="Tahoma"/>
                          <a:ea typeface="Tahoma"/>
                          <a:cs typeface="Tahoma"/>
                          <a:sym typeface="Tahoma"/>
                        </a:rPr>
                        <a:t>Hệ điều hành Windows sử dụng access token để xác định </a:t>
                      </a:r>
                      <a:r>
                        <a:rPr lang="en-US" sz="1600" b="0" u="none" strike="noStrike" cap="none">
                          <a:solidFill>
                            <a:srgbClr val="FF0000"/>
                          </a:solidFill>
                          <a:latin typeface="Tahoma"/>
                          <a:ea typeface="Tahoma"/>
                          <a:cs typeface="Tahoma"/>
                          <a:sym typeface="Tahoma"/>
                        </a:rPr>
                        <a:t>tình trạng bảo mật </a:t>
                      </a:r>
                      <a:r>
                        <a:rPr lang="en-US" sz="1600" b="0" u="none" strike="noStrike" cap="none">
                          <a:latin typeface="Tahoma"/>
                          <a:ea typeface="Tahoma"/>
                          <a:cs typeface="Tahoma"/>
                          <a:sym typeface="Tahoma"/>
                        </a:rPr>
                        <a:t>của một quy trình hoặc chuỗi.</a:t>
                      </a:r>
                      <a:endParaRPr sz="1400" u="none" strike="noStrike" cap="none"/>
                    </a:p>
                    <a:p>
                      <a:pPr marL="285750" marR="0" lvl="0" indent="-285750" algn="just" rtl="0">
                        <a:lnSpc>
                          <a:spcPct val="100000"/>
                        </a:lnSpc>
                        <a:spcBef>
                          <a:spcPts val="0"/>
                        </a:spcBef>
                        <a:spcAft>
                          <a:spcPts val="0"/>
                        </a:spcAft>
                        <a:buClr>
                          <a:srgbClr val="000000"/>
                        </a:buClr>
                        <a:buSzPts val="1600"/>
                        <a:buFont typeface="Noto Sans Symbols"/>
                        <a:buChar char="❑"/>
                      </a:pPr>
                      <a:r>
                        <a:rPr lang="en-US" sz="1600" b="0" u="none" strike="noStrike" cap="none">
                          <a:latin typeface="Tahoma"/>
                          <a:ea typeface="Tahoma"/>
                          <a:cs typeface="Tahoma"/>
                          <a:sym typeface="Tahoma"/>
                        </a:rPr>
                        <a:t>Để tránh bị phát hiện những kẻ tấn công lấy access token của người dùng khác hoặc </a:t>
                      </a:r>
                      <a:r>
                        <a:rPr lang="en-US" sz="1600" b="0" u="none" strike="noStrike" cap="none">
                          <a:solidFill>
                            <a:srgbClr val="FF0000"/>
                          </a:solidFill>
                          <a:latin typeface="Tahoma"/>
                          <a:ea typeface="Tahoma"/>
                          <a:cs typeface="Tahoma"/>
                          <a:sym typeface="Tahoma"/>
                        </a:rPr>
                        <a:t>tạo access token giả mạo </a:t>
                      </a:r>
                      <a:r>
                        <a:rPr lang="en-US" sz="1600" b="0" u="none" strike="noStrike" cap="none">
                          <a:latin typeface="Tahoma"/>
                          <a:ea typeface="Tahoma"/>
                          <a:cs typeface="Tahoma"/>
                          <a:sym typeface="Tahoma"/>
                        </a:rPr>
                        <a:t>để nâng cao đặc quyền và thực hiện các hoạt động độc hại.</a:t>
                      </a:r>
                      <a:endParaRPr sz="1400" u="none" strike="noStrike" cap="none"/>
                    </a:p>
                  </a:txBody>
                  <a:tcPr marL="91450" marR="91450" marT="45725" marB="45725"/>
                </a:tc>
                <a:extLst>
                  <a:ext uri="{0D108BD9-81ED-4DB2-BD59-A6C34878D82A}">
                    <a16:rowId xmlns:a16="http://schemas.microsoft.com/office/drawing/2014/main" val="10000"/>
                  </a:ext>
                </a:extLst>
              </a:tr>
              <a:tr h="123277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Tahoma"/>
                          <a:ea typeface="Tahoma"/>
                          <a:cs typeface="Tahoma"/>
                          <a:sym typeface="Tahoma"/>
                        </a:rPr>
                        <a:t>Ứng dụng Shimming</a:t>
                      </a:r>
                      <a:endParaRPr sz="1400" u="none" strike="noStrike" cap="none"/>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Ứng dụng Shimming được sử dụng để </a:t>
                      </a:r>
                      <a:r>
                        <a:rPr lang="en-US" sz="1600" u="none" strike="noStrike" cap="none">
                          <a:solidFill>
                            <a:srgbClr val="FF0000"/>
                          </a:solidFill>
                          <a:latin typeface="Tahoma"/>
                          <a:ea typeface="Tahoma"/>
                          <a:cs typeface="Tahoma"/>
                          <a:sym typeface="Tahoma"/>
                        </a:rPr>
                        <a:t>tăng khả năng tương thích </a:t>
                      </a:r>
                      <a:r>
                        <a:rPr lang="en-US" sz="1600" u="none" strike="noStrike" cap="none">
                          <a:latin typeface="Tahoma"/>
                          <a:ea typeface="Tahoma"/>
                          <a:cs typeface="Tahoma"/>
                          <a:sym typeface="Tahoma"/>
                        </a:rPr>
                        <a:t>giữa các phiên bản hệ điều hành Windows cũ và mới.</a:t>
                      </a:r>
                      <a:endParaRPr sz="1600" u="none" strike="noStrike" cap="none">
                        <a:latin typeface="Tahoma"/>
                        <a:ea typeface="Tahoma"/>
                        <a:cs typeface="Tahoma"/>
                        <a:sym typeface="Tahoma"/>
                      </a:endParaRPr>
                    </a:p>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Những phần mềm như </a:t>
                      </a:r>
                      <a:r>
                        <a:rPr lang="en-US" sz="1600" u="none" strike="noStrike" cap="none">
                          <a:solidFill>
                            <a:srgbClr val="FF0000"/>
                          </a:solidFill>
                          <a:latin typeface="Tahoma"/>
                          <a:ea typeface="Tahoma"/>
                          <a:cs typeface="Tahoma"/>
                          <a:sym typeface="Tahoma"/>
                        </a:rPr>
                        <a:t>RedirectEXE, </a:t>
                      </a:r>
                      <a:r>
                        <a:rPr lang="en-US" sz="1600">
                          <a:solidFill>
                            <a:srgbClr val="FF0000"/>
                          </a:solidFill>
                          <a:latin typeface="Tahoma"/>
                          <a:ea typeface="Tahoma"/>
                          <a:cs typeface="Tahoma"/>
                          <a:sym typeface="Tahoma"/>
                        </a:rPr>
                        <a:t>injectDLL</a:t>
                      </a:r>
                      <a:r>
                        <a:rPr lang="en-US" sz="1600" u="none" strike="noStrike" cap="none">
                          <a:solidFill>
                            <a:srgbClr val="FF0000"/>
                          </a:solidFill>
                          <a:latin typeface="Tahoma"/>
                          <a:ea typeface="Tahoma"/>
                          <a:cs typeface="Tahoma"/>
                          <a:sym typeface="Tahoma"/>
                        </a:rPr>
                        <a:t> và GetProcAddress </a:t>
                      </a:r>
                      <a:r>
                        <a:rPr lang="en-US" sz="1600" u="none" strike="noStrike" cap="none">
                          <a:latin typeface="Tahoma"/>
                          <a:ea typeface="Tahoma"/>
                          <a:cs typeface="Tahoma"/>
                          <a:sym typeface="Tahoma"/>
                        </a:rPr>
                        <a:t>có thể được những kẻ tấn công sử dụng để nâng cao đặc quyền, cài đặt các cửa sau, vô hiệu hóa trình bảo vệ Windows, v.v.</a:t>
                      </a:r>
                      <a:endParaRPr sz="1600" u="none" strike="noStrike" cap="none">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100162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Tahoma"/>
                          <a:ea typeface="Tahoma"/>
                          <a:cs typeface="Tahoma"/>
                          <a:sym typeface="Tahoma"/>
                        </a:rPr>
                        <a:t>Điểm yếu của hệ thống tệp</a:t>
                      </a:r>
                      <a:endParaRPr sz="2000" b="1" u="none" strike="noStrike" cap="none">
                        <a:latin typeface="Tahoma"/>
                        <a:ea typeface="Tahoma"/>
                        <a:cs typeface="Tahoma"/>
                        <a:sym typeface="Tahoma"/>
                      </a:endParaRPr>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Nếu quyền truy cập vào hệ thống tệp đối với tệp nhị phân không được đặt đúng cách, kẻ tấn công có thể </a:t>
                      </a:r>
                      <a:r>
                        <a:rPr lang="en-US" sz="1600" u="none" strike="noStrike" cap="none">
                          <a:solidFill>
                            <a:srgbClr val="FF0000"/>
                          </a:solidFill>
                          <a:latin typeface="Tahoma"/>
                          <a:ea typeface="Tahoma"/>
                          <a:cs typeface="Tahoma"/>
                          <a:sym typeface="Tahoma"/>
                        </a:rPr>
                        <a:t>thay thế tệp nhị phân đích </a:t>
                      </a:r>
                      <a:r>
                        <a:rPr lang="en-US" sz="1600" u="none" strike="noStrike" cap="none">
                          <a:latin typeface="Tahoma"/>
                          <a:ea typeface="Tahoma"/>
                          <a:cs typeface="Tahoma"/>
                          <a:sym typeface="Tahoma"/>
                        </a:rPr>
                        <a:t>bằng tệp độc hại.</a:t>
                      </a:r>
                      <a:endParaRPr sz="1600" u="none" strike="noStrike" cap="none">
                        <a:latin typeface="Tahoma"/>
                        <a:ea typeface="Tahoma"/>
                        <a:cs typeface="Tahoma"/>
                        <a:sym typeface="Tahoma"/>
                      </a:endParaRPr>
                    </a:p>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Nếu quá trình đang thực thi tệp nhị phân này có </a:t>
                      </a:r>
                      <a:r>
                        <a:rPr lang="en-US" sz="1600" u="none" strike="noStrike" cap="none">
                          <a:solidFill>
                            <a:srgbClr val="FF0000"/>
                          </a:solidFill>
                          <a:latin typeface="Tahoma"/>
                          <a:ea typeface="Tahoma"/>
                          <a:cs typeface="Tahoma"/>
                          <a:sym typeface="Tahoma"/>
                        </a:rPr>
                        <a:t>quyền cấp cao hơn </a:t>
                      </a:r>
                      <a:r>
                        <a:rPr lang="en-US" sz="1600" u="none" strike="noStrike" cap="none">
                          <a:latin typeface="Tahoma"/>
                          <a:ea typeface="Tahoma"/>
                          <a:cs typeface="Tahoma"/>
                          <a:sym typeface="Tahoma"/>
                        </a:rPr>
                        <a:t>thì tệp nhị phân độc hại cũng thực thi theo quyền cấp cao hơn.</a:t>
                      </a:r>
                      <a:endParaRPr sz="1400" u="none" strike="noStrike" cap="none"/>
                    </a:p>
                  </a:txBody>
                  <a:tcPr marL="91450" marR="91450" marT="45725" marB="45725"/>
                </a:tc>
                <a:extLst>
                  <a:ext uri="{0D108BD9-81ED-4DB2-BD59-A6C34878D82A}">
                    <a16:rowId xmlns:a16="http://schemas.microsoft.com/office/drawing/2014/main" val="10002"/>
                  </a:ext>
                </a:extLst>
              </a:tr>
              <a:tr h="123277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Tahoma"/>
                          <a:ea typeface="Tahoma"/>
                          <a:cs typeface="Tahoma"/>
                          <a:sym typeface="Tahoma"/>
                        </a:rPr>
                        <a:t>Chặn đường dẫn</a:t>
                      </a:r>
                      <a:endParaRPr sz="2000" b="1" u="none" strike="noStrike" cap="none">
                        <a:latin typeface="Tahoma"/>
                        <a:ea typeface="Tahoma"/>
                        <a:cs typeface="Tahoma"/>
                        <a:sym typeface="Tahoma"/>
                      </a:endParaRPr>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Các ứng dụng bao gồm </a:t>
                      </a:r>
                      <a:r>
                        <a:rPr lang="en-US" sz="1600" u="none" strike="noStrike" cap="none">
                          <a:solidFill>
                            <a:srgbClr val="FF0000"/>
                          </a:solidFill>
                          <a:latin typeface="Tahoma"/>
                          <a:ea typeface="Tahoma"/>
                          <a:cs typeface="Tahoma"/>
                          <a:sym typeface="Tahoma"/>
                        </a:rPr>
                        <a:t>nhiều điểm yếu và cấu hình sai </a:t>
                      </a:r>
                      <a:r>
                        <a:rPr lang="en-US" sz="1600" u="none" strike="noStrike" cap="none">
                          <a:latin typeface="Tahoma"/>
                          <a:ea typeface="Tahoma"/>
                          <a:cs typeface="Tahoma"/>
                          <a:sym typeface="Tahoma"/>
                        </a:rPr>
                        <a:t>như đường dẫn không được trích dẫn, cấu hình sai biến môi trường đường dẫn và chiếm quyền điều khiển tìm kiếm dẫn đến chặn đường dẫn.</a:t>
                      </a:r>
                      <a:endParaRPr sz="1600" u="none" strike="noStrike" cap="none">
                        <a:latin typeface="Tahoma"/>
                        <a:ea typeface="Tahoma"/>
                        <a:cs typeface="Tahoma"/>
                        <a:sym typeface="Tahoma"/>
                      </a:endParaRPr>
                    </a:p>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Đánh chặn đường dẫn giúp kẻ tấn công </a:t>
                      </a:r>
                      <a:r>
                        <a:rPr lang="en-US" sz="1600" u="none" strike="noStrike" cap="none">
                          <a:solidFill>
                            <a:srgbClr val="FF0000"/>
                          </a:solidFill>
                          <a:latin typeface="Tahoma"/>
                          <a:ea typeface="Tahoma"/>
                          <a:cs typeface="Tahoma"/>
                          <a:sym typeface="Tahoma"/>
                        </a:rPr>
                        <a:t>duy trì truy cập</a:t>
                      </a:r>
                      <a:r>
                        <a:rPr lang="en-US" sz="1600" u="none" strike="noStrike" cap="none">
                          <a:latin typeface="Tahoma"/>
                          <a:ea typeface="Tahoma"/>
                          <a:cs typeface="Tahoma"/>
                          <a:sym typeface="Tahoma"/>
                        </a:rPr>
                        <a:t> trên hệ thống và </a:t>
                      </a:r>
                      <a:r>
                        <a:rPr lang="en-US" sz="1600" u="none" strike="noStrike" cap="none">
                          <a:solidFill>
                            <a:srgbClr val="FF0000"/>
                          </a:solidFill>
                          <a:latin typeface="Tahoma"/>
                          <a:ea typeface="Tahoma"/>
                          <a:cs typeface="Tahoma"/>
                          <a:sym typeface="Tahoma"/>
                        </a:rPr>
                        <a:t>nâng cao đặc quyền</a:t>
                      </a:r>
                      <a:r>
                        <a:rPr lang="en-US" sz="1600" u="none" strike="noStrike" cap="none">
                          <a:latin typeface="Tahoma"/>
                          <a:ea typeface="Tahoma"/>
                          <a:cs typeface="Tahoma"/>
                          <a:sym typeface="Tahoma"/>
                        </a:rPr>
                        <a:t>.</a:t>
                      </a:r>
                      <a:endParaRPr sz="1400" u="none" strike="noStrike" cap="none"/>
                    </a:p>
                  </a:txBody>
                  <a:tcPr marL="91450" marR="91450" marT="45725" marB="45725"/>
                </a:tc>
                <a:extLst>
                  <a:ext uri="{0D108BD9-81ED-4DB2-BD59-A6C34878D82A}">
                    <a16:rowId xmlns:a16="http://schemas.microsoft.com/office/drawing/2014/main" val="10003"/>
                  </a:ext>
                </a:extLst>
              </a:tr>
              <a:tr h="54387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Tahoma"/>
                          <a:ea typeface="Tahoma"/>
                          <a:cs typeface="Tahoma"/>
                          <a:sym typeface="Tahoma"/>
                        </a:rPr>
                        <a:t>Bộ lập lịch</a:t>
                      </a:r>
                      <a:endParaRPr sz="2000" b="1" u="none" strike="noStrike" cap="none">
                        <a:latin typeface="Tahoma"/>
                        <a:ea typeface="Tahoma"/>
                        <a:cs typeface="Tahoma"/>
                        <a:sym typeface="Tahoma"/>
                      </a:endParaRPr>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solidFill>
                            <a:srgbClr val="FF0000"/>
                          </a:solidFill>
                          <a:latin typeface="Tahoma"/>
                          <a:ea typeface="Tahoma"/>
                          <a:cs typeface="Tahoma"/>
                          <a:sym typeface="Tahoma"/>
                        </a:rPr>
                        <a:t>Windows Task Scheduler </a:t>
                      </a:r>
                      <a:r>
                        <a:rPr lang="en-US" sz="1600" u="none" strike="noStrike" cap="none">
                          <a:latin typeface="Tahoma"/>
                          <a:ea typeface="Tahoma"/>
                          <a:cs typeface="Tahoma"/>
                          <a:sym typeface="Tahoma"/>
                        </a:rPr>
                        <a:t>cùng với các tiện ích như 'at' và 'schtasks' có thể được sử dụng để lập lịch các chương trình để có thể thực thi vào một ngày và giờ cụ thể.</a:t>
                      </a:r>
                      <a:endParaRPr sz="1600" u="none" strike="noStrike" cap="none">
                        <a:latin typeface="Tahoma"/>
                        <a:ea typeface="Tahoma"/>
                        <a:cs typeface="Tahoma"/>
                        <a:sym typeface="Tahoma"/>
                      </a:endParaRPr>
                    </a:p>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Kẻ tấn công có thể sử dụng kỹ thuật này để </a:t>
                      </a:r>
                      <a:r>
                        <a:rPr lang="en-US" sz="1600" u="none" strike="noStrike" cap="none">
                          <a:solidFill>
                            <a:srgbClr val="FF0000"/>
                          </a:solidFill>
                          <a:latin typeface="Tahoma"/>
                          <a:ea typeface="Tahoma"/>
                          <a:cs typeface="Tahoma"/>
                          <a:sym typeface="Tahoma"/>
                        </a:rPr>
                        <a:t>thực thi các chương trình độc hại </a:t>
                      </a:r>
                      <a:r>
                        <a:rPr lang="en-US" sz="1600" u="none" strike="noStrike" cap="none">
                          <a:latin typeface="Tahoma"/>
                          <a:ea typeface="Tahoma"/>
                          <a:cs typeface="Tahoma"/>
                          <a:sym typeface="Tahoma"/>
                        </a:rPr>
                        <a:t>khi khởi động hệ thống, duy trì truy cập, thực hiện từ xa, nâng cấp đặc quyền, v.v.</a:t>
                      </a:r>
                      <a:endParaRPr sz="1600" u="none" strike="noStrike" cap="none">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3"/>
          <p:cNvSpPr txBox="1">
            <a:spLocks noGrp="1"/>
          </p:cNvSpPr>
          <p:nvPr>
            <p:ph type="title"/>
          </p:nvPr>
        </p:nvSpPr>
        <p:spPr>
          <a:xfrm>
            <a:off x="0" y="-27384"/>
            <a:ext cx="12192000" cy="713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000"/>
              <a:buNone/>
            </a:pPr>
            <a:r>
              <a:rPr lang="en-US">
                <a:latin typeface="Arial"/>
                <a:ea typeface="Arial"/>
                <a:cs typeface="Arial"/>
                <a:sym typeface="Arial"/>
              </a:rPr>
              <a:t>Các kĩ thuật leo thang đặc quyền khác (tiếp)</a:t>
            </a:r>
            <a:endParaRPr>
              <a:latin typeface="Arial"/>
              <a:ea typeface="Arial"/>
              <a:cs typeface="Arial"/>
              <a:sym typeface="Arial"/>
            </a:endParaRPr>
          </a:p>
        </p:txBody>
      </p:sp>
      <p:sp>
        <p:nvSpPr>
          <p:cNvPr id="1263" name="Google Shape;1263;p103"/>
          <p:cNvSpPr txBox="1">
            <a:spLocks noGrp="1"/>
          </p:cNvSpPr>
          <p:nvPr>
            <p:ph type="sldNum" idx="12"/>
          </p:nvPr>
        </p:nvSpPr>
        <p:spPr>
          <a:xfrm>
            <a:off x="11376588" y="6237312"/>
            <a:ext cx="815400" cy="617400"/>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3200"/>
              <a:buFont typeface="Arial"/>
              <a:buNone/>
            </a:pPr>
            <a:fld id="{00000000-1234-1234-1234-123412341234}" type="slidenum">
              <a:rPr lang="en-US"/>
              <a:t>41</a:t>
            </a:fld>
            <a:endParaRPr/>
          </a:p>
        </p:txBody>
      </p:sp>
      <p:sp>
        <p:nvSpPr>
          <p:cNvPr id="1264" name="Google Shape;1264;p103"/>
          <p:cNvSpPr txBox="1"/>
          <p:nvPr/>
        </p:nvSpPr>
        <p:spPr>
          <a:xfrm>
            <a:off x="276425" y="1026725"/>
            <a:ext cx="1579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65" name="Google Shape;1265;p103"/>
          <p:cNvSpPr txBox="1"/>
          <p:nvPr/>
        </p:nvSpPr>
        <p:spPr>
          <a:xfrm>
            <a:off x="171125" y="974075"/>
            <a:ext cx="1790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aphicFrame>
        <p:nvGraphicFramePr>
          <p:cNvPr id="1266" name="Google Shape;1266;p103"/>
          <p:cNvGraphicFramePr/>
          <p:nvPr/>
        </p:nvGraphicFramePr>
        <p:xfrm>
          <a:off x="536713" y="874144"/>
          <a:ext cx="10942975" cy="5086850"/>
        </p:xfrm>
        <a:graphic>
          <a:graphicData uri="http://schemas.openxmlformats.org/drawingml/2006/table">
            <a:tbl>
              <a:tblPr firstRow="1" bandRow="1">
                <a:noFill/>
                <a:tableStyleId>{4716D905-9A2E-4859-865B-619E80E0CFDA}</a:tableStyleId>
              </a:tblPr>
              <a:tblGrid>
                <a:gridCol w="2643800">
                  <a:extLst>
                    <a:ext uri="{9D8B030D-6E8A-4147-A177-3AD203B41FA5}">
                      <a16:colId xmlns:a16="http://schemas.microsoft.com/office/drawing/2014/main" val="20000"/>
                    </a:ext>
                  </a:extLst>
                </a:gridCol>
                <a:gridCol w="8299175">
                  <a:extLst>
                    <a:ext uri="{9D8B030D-6E8A-4147-A177-3AD203B41FA5}">
                      <a16:colId xmlns:a16="http://schemas.microsoft.com/office/drawing/2014/main" val="20001"/>
                    </a:ext>
                  </a:extLst>
                </a:gridCol>
              </a:tblGrid>
              <a:tr h="123277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chemeClr val="dk1"/>
                          </a:solidFill>
                          <a:latin typeface="Tahoma"/>
                          <a:ea typeface="Tahoma"/>
                          <a:cs typeface="Tahoma"/>
                          <a:sym typeface="Tahoma"/>
                        </a:rPr>
                        <a:t>Khởi chạy Daemon</a:t>
                      </a:r>
                      <a:endParaRPr sz="1400" u="none" strike="noStrike" cap="none">
                        <a:solidFill>
                          <a:schemeClr val="dk1"/>
                        </a:solidFill>
                      </a:endParaRPr>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Noto Sans Symbols"/>
                        <a:buChar char="❑"/>
                      </a:pPr>
                      <a:r>
                        <a:rPr lang="en-US" sz="1600" b="0" u="none" strike="noStrike" cap="none">
                          <a:solidFill>
                            <a:srgbClr val="FF0000"/>
                          </a:solidFill>
                          <a:latin typeface="Tahoma"/>
                          <a:ea typeface="Tahoma"/>
                          <a:cs typeface="Tahoma"/>
                          <a:sym typeface="Tahoma"/>
                        </a:rPr>
                        <a:t>Launchd</a:t>
                      </a:r>
                      <a:r>
                        <a:rPr lang="en-US" sz="1600" b="0" u="none" strike="noStrike" cap="none">
                          <a:latin typeface="Tahoma"/>
                          <a:ea typeface="Tahoma"/>
                          <a:cs typeface="Tahoma"/>
                          <a:sym typeface="Tahoma"/>
                        </a:rPr>
                        <a:t> được sử dụng khi khởi động MacOS và OSX để hoàn thành quá trình khởi động hệ thống bằng cách tải các tham số cho mỗi daemon cấp hệ thống khởi chạy theo yêu cầu.</a:t>
                      </a:r>
                      <a:endParaRPr sz="1600" b="0" u="none" strike="noStrike" cap="none">
                        <a:latin typeface="Tahoma"/>
                        <a:ea typeface="Tahoma"/>
                        <a:cs typeface="Tahoma"/>
                        <a:sym typeface="Tahoma"/>
                      </a:endParaRPr>
                    </a:p>
                    <a:p>
                      <a:pPr marL="285750" marR="0" lvl="0" indent="-285750" algn="just" rtl="0">
                        <a:lnSpc>
                          <a:spcPct val="100000"/>
                        </a:lnSpc>
                        <a:spcBef>
                          <a:spcPts val="0"/>
                        </a:spcBef>
                        <a:spcAft>
                          <a:spcPts val="0"/>
                        </a:spcAft>
                        <a:buClr>
                          <a:srgbClr val="000000"/>
                        </a:buClr>
                        <a:buSzPts val="1600"/>
                        <a:buFont typeface="Noto Sans Symbols"/>
                        <a:buChar char="❑"/>
                      </a:pPr>
                      <a:r>
                        <a:rPr lang="en-US" sz="1600" b="0" u="none" strike="noStrike" cap="none">
                          <a:latin typeface="Tahoma"/>
                          <a:ea typeface="Tahoma"/>
                          <a:cs typeface="Tahoma"/>
                          <a:sym typeface="Tahoma"/>
                        </a:rPr>
                        <a:t>Daemon có các </a:t>
                      </a:r>
                      <a:r>
                        <a:rPr lang="en-US" sz="1600" b="0" u="none" strike="noStrike" cap="none">
                          <a:solidFill>
                            <a:srgbClr val="FF0000"/>
                          </a:solidFill>
                          <a:latin typeface="Tahoma"/>
                          <a:ea typeface="Tahoma"/>
                          <a:cs typeface="Tahoma"/>
                          <a:sym typeface="Tahoma"/>
                        </a:rPr>
                        <a:t>plists</a:t>
                      </a:r>
                      <a:r>
                        <a:rPr lang="en-US" sz="1600" b="0" u="none" strike="noStrike" cap="none">
                          <a:latin typeface="Tahoma"/>
                          <a:ea typeface="Tahoma"/>
                          <a:cs typeface="Tahoma"/>
                          <a:sym typeface="Tahoma"/>
                        </a:rPr>
                        <a:t> được liên kết với các tệp thực thi chạy khi khởi động.</a:t>
                      </a:r>
                      <a:endParaRPr sz="1600" b="0" u="none" strike="noStrike" cap="none">
                        <a:latin typeface="Tahoma"/>
                        <a:ea typeface="Tahoma"/>
                        <a:cs typeface="Tahoma"/>
                        <a:sym typeface="Tahoma"/>
                      </a:endParaRPr>
                    </a:p>
                    <a:p>
                      <a:pPr marL="285750" marR="0" lvl="0" indent="-285750" algn="just" rtl="0">
                        <a:lnSpc>
                          <a:spcPct val="100000"/>
                        </a:lnSpc>
                        <a:spcBef>
                          <a:spcPts val="0"/>
                        </a:spcBef>
                        <a:spcAft>
                          <a:spcPts val="0"/>
                        </a:spcAft>
                        <a:buClr>
                          <a:srgbClr val="000000"/>
                        </a:buClr>
                        <a:buSzPts val="1600"/>
                        <a:buFont typeface="Noto Sans Symbols"/>
                        <a:buChar char="❑"/>
                      </a:pPr>
                      <a:r>
                        <a:rPr lang="en-US" sz="1600" b="0" u="none" strike="noStrike" cap="none">
                          <a:latin typeface="Tahoma"/>
                          <a:ea typeface="Tahoma"/>
                          <a:cs typeface="Tahoma"/>
                          <a:sym typeface="Tahoma"/>
                        </a:rPr>
                        <a:t>Kẻ tấn công có thể thay đổi tệp thực </a:t>
                      </a:r>
                      <a:r>
                        <a:rPr lang="en-US" sz="1600" b="0" u="none" strike="noStrike" cap="none">
                          <a:solidFill>
                            <a:srgbClr val="FF0000"/>
                          </a:solidFill>
                          <a:latin typeface="Tahoma"/>
                          <a:ea typeface="Tahoma"/>
                          <a:cs typeface="Tahoma"/>
                          <a:sym typeface="Tahoma"/>
                        </a:rPr>
                        <a:t>thi của trình khởi chạy để duy trì truy cập hoặc để nâng cao đặc quyền</a:t>
                      </a:r>
                      <a:r>
                        <a:rPr lang="en-US" sz="1600" b="0" u="none" strike="noStrike" cap="none">
                          <a:latin typeface="Tahoma"/>
                          <a:ea typeface="Tahoma"/>
                          <a:cs typeface="Tahoma"/>
                          <a:sym typeface="Tahoma"/>
                        </a:rPr>
                        <a:t>.</a:t>
                      </a:r>
                      <a:endParaRPr sz="1400" u="none" strike="noStrike" cap="none"/>
                    </a:p>
                  </a:txBody>
                  <a:tcPr marL="91450" marR="91450" marT="45725" marB="45725"/>
                </a:tc>
                <a:extLst>
                  <a:ext uri="{0D108BD9-81ED-4DB2-BD59-A6C34878D82A}">
                    <a16:rowId xmlns:a16="http://schemas.microsoft.com/office/drawing/2014/main" val="10000"/>
                  </a:ext>
                </a:extLst>
              </a:tr>
              <a:tr h="123277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Tahoma"/>
                          <a:ea typeface="Tahoma"/>
                          <a:cs typeface="Tahoma"/>
                          <a:sym typeface="Tahoma"/>
                        </a:rPr>
                        <a:t>Plist modification</a:t>
                      </a:r>
                      <a:endParaRPr sz="1400" u="none" strike="noStrike" cap="none"/>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solidFill>
                            <a:srgbClr val="FF0000"/>
                          </a:solidFill>
                          <a:latin typeface="Tahoma"/>
                          <a:ea typeface="Tahoma"/>
                          <a:cs typeface="Tahoma"/>
                          <a:sym typeface="Tahoma"/>
                        </a:rPr>
                        <a:t>Plist files </a:t>
                      </a:r>
                      <a:r>
                        <a:rPr lang="en-US" sz="1600" u="none" strike="noStrike" cap="none">
                          <a:latin typeface="Tahoma"/>
                          <a:ea typeface="Tahoma"/>
                          <a:cs typeface="Tahoma"/>
                          <a:sym typeface="Tahoma"/>
                        </a:rPr>
                        <a:t>trong MacOS và OS X mô tả thời điểm các chương trình sẽ thực thi, đường dẫn tệp thực thi, các tham số chương trình, quyền hệ điều hành bắt buộc, v.v.</a:t>
                      </a:r>
                      <a:endParaRPr sz="1400" u="none" strike="noStrike" cap="none"/>
                    </a:p>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Những kẻ tấn công thay đổi tệp plist để </a:t>
                      </a:r>
                      <a:r>
                        <a:rPr lang="en-US" sz="1600" u="none" strike="noStrike" cap="none">
                          <a:solidFill>
                            <a:srgbClr val="FF0000"/>
                          </a:solidFill>
                          <a:latin typeface="Tahoma"/>
                          <a:ea typeface="Tahoma"/>
                          <a:cs typeface="Tahoma"/>
                          <a:sym typeface="Tahoma"/>
                        </a:rPr>
                        <a:t>thực thi mã độc hại </a:t>
                      </a:r>
                      <a:r>
                        <a:rPr lang="en-US" sz="1600" u="none" strike="noStrike" cap="none">
                          <a:latin typeface="Tahoma"/>
                          <a:ea typeface="Tahoma"/>
                          <a:cs typeface="Tahoma"/>
                          <a:sym typeface="Tahoma"/>
                        </a:rPr>
                        <a:t>thay cho người dùng hợp pháp để nâng cao đặc quyền.</a:t>
                      </a:r>
                      <a:endParaRPr sz="1400" u="none" strike="noStrike" cap="none"/>
                    </a:p>
                  </a:txBody>
                  <a:tcPr marL="91450" marR="91450" marT="45725" marB="45725"/>
                </a:tc>
                <a:extLst>
                  <a:ext uri="{0D108BD9-81ED-4DB2-BD59-A6C34878D82A}">
                    <a16:rowId xmlns:a16="http://schemas.microsoft.com/office/drawing/2014/main" val="10001"/>
                  </a:ext>
                </a:extLst>
              </a:tr>
              <a:tr h="100162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Tahoma"/>
                          <a:ea typeface="Tahoma"/>
                          <a:cs typeface="Tahoma"/>
                          <a:sym typeface="Tahoma"/>
                        </a:rPr>
                        <a:t>Setuid và Setgid</a:t>
                      </a:r>
                      <a:endParaRPr sz="2000" b="1" u="none" strike="noStrike" cap="none">
                        <a:latin typeface="Tahoma"/>
                        <a:ea typeface="Tahoma"/>
                        <a:cs typeface="Tahoma"/>
                        <a:sym typeface="Tahoma"/>
                      </a:endParaRPr>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Trong Linux và MacOS, nếu một ứng dụng sử dụng setuid hoặc setgid thì ứng dụng đó sẽ thực thi với các đặc quyền của người dùng hoặc nhóm sở hữu.</a:t>
                      </a:r>
                      <a:endParaRPr sz="1600" u="none" strike="noStrike" cap="none">
                        <a:latin typeface="Tahoma"/>
                        <a:ea typeface="Tahoma"/>
                        <a:cs typeface="Tahoma"/>
                        <a:sym typeface="Tahoma"/>
                      </a:endParaRPr>
                    </a:p>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Kẻ tấn công có thể khai thác các ứng dụng với cờ setuid hoặc setgid để thực thi mã độc hại với các đặc quyền nâng cao.</a:t>
                      </a:r>
                      <a:endParaRPr sz="1400" u="none" strike="noStrike" cap="none"/>
                    </a:p>
                  </a:txBody>
                  <a:tcPr marL="91450" marR="91450" marT="45725" marB="45725"/>
                </a:tc>
                <a:extLst>
                  <a:ext uri="{0D108BD9-81ED-4DB2-BD59-A6C34878D82A}">
                    <a16:rowId xmlns:a16="http://schemas.microsoft.com/office/drawing/2014/main" val="10002"/>
                  </a:ext>
                </a:extLst>
              </a:tr>
              <a:tr h="123277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Tahoma"/>
                          <a:ea typeface="Tahoma"/>
                          <a:cs typeface="Tahoma"/>
                          <a:sym typeface="Tahoma"/>
                        </a:rPr>
                        <a:t>Web Shell</a:t>
                      </a:r>
                      <a:endParaRPr sz="1400" u="none" strike="noStrike" cap="none"/>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Web shell là </a:t>
                      </a:r>
                      <a:r>
                        <a:rPr lang="en-US" sz="1600" u="none" strike="noStrike" cap="none">
                          <a:solidFill>
                            <a:srgbClr val="FF0000"/>
                          </a:solidFill>
                          <a:latin typeface="Tahoma"/>
                          <a:ea typeface="Tahoma"/>
                          <a:cs typeface="Tahoma"/>
                          <a:sym typeface="Tahoma"/>
                        </a:rPr>
                        <a:t>một tập lệnh trên web </a:t>
                      </a:r>
                      <a:r>
                        <a:rPr lang="en-US" sz="1600" u="none" strike="noStrike" cap="none">
                          <a:latin typeface="Tahoma"/>
                          <a:ea typeface="Tahoma"/>
                          <a:cs typeface="Tahoma"/>
                          <a:sym typeface="Tahoma"/>
                        </a:rPr>
                        <a:t>cho phép truy cập vào một máy chủ web.</a:t>
                      </a:r>
                      <a:endParaRPr sz="1600" u="none" strike="noStrike" cap="none">
                        <a:latin typeface="Tahoma"/>
                        <a:ea typeface="Tahoma"/>
                        <a:cs typeface="Tahoma"/>
                        <a:sym typeface="Tahoma"/>
                      </a:endParaRPr>
                    </a:p>
                    <a:p>
                      <a:pPr marL="285750" marR="0" lvl="0" indent="-285750" algn="just" rtl="0">
                        <a:lnSpc>
                          <a:spcPct val="100000"/>
                        </a:lnSpc>
                        <a:spcBef>
                          <a:spcPts val="0"/>
                        </a:spcBef>
                        <a:spcAft>
                          <a:spcPts val="0"/>
                        </a:spcAft>
                        <a:buClr>
                          <a:srgbClr val="000000"/>
                        </a:buClr>
                        <a:buSzPts val="1600"/>
                        <a:buFont typeface="Noto Sans Symbols"/>
                        <a:buChar char="❑"/>
                      </a:pPr>
                      <a:r>
                        <a:rPr lang="en-US" sz="1600" u="none" strike="noStrike" cap="none">
                          <a:latin typeface="Tahoma"/>
                          <a:ea typeface="Tahoma"/>
                          <a:cs typeface="Tahoma"/>
                          <a:sym typeface="Tahoma"/>
                        </a:rPr>
                        <a:t>Những kẻ tấn công tạo ra 1 Web Shell để </a:t>
                      </a:r>
                      <a:r>
                        <a:rPr lang="en-US" sz="1600" u="none" strike="noStrike" cap="none">
                          <a:solidFill>
                            <a:srgbClr val="FF0000"/>
                          </a:solidFill>
                          <a:latin typeface="Tahoma"/>
                          <a:ea typeface="Tahoma"/>
                          <a:cs typeface="Tahoma"/>
                          <a:sym typeface="Tahoma"/>
                        </a:rPr>
                        <a:t>đưa tập lệnh độc hại lên máy chủ web </a:t>
                      </a:r>
                      <a:r>
                        <a:rPr lang="en-US" sz="1600" u="none" strike="noStrike" cap="none">
                          <a:latin typeface="Tahoma"/>
                          <a:ea typeface="Tahoma"/>
                          <a:cs typeface="Tahoma"/>
                          <a:sym typeface="Tahoma"/>
                        </a:rPr>
                        <a:t>nhằm duy trì quyền truy cập liên tục và nâng cao đặc quyền.</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04"/>
          <p:cNvSpPr txBox="1">
            <a:spLocks noGrp="1"/>
          </p:cNvSpPr>
          <p:nvPr>
            <p:ph type="title"/>
          </p:nvPr>
        </p:nvSpPr>
        <p:spPr>
          <a:xfrm>
            <a:off x="-152400" y="31491"/>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Các cách chống lại leo thang đặc quyền</a:t>
            </a:r>
            <a:endParaRPr>
              <a:latin typeface="Arial"/>
              <a:ea typeface="Arial"/>
              <a:cs typeface="Arial"/>
              <a:sym typeface="Arial"/>
            </a:endParaRPr>
          </a:p>
        </p:txBody>
      </p:sp>
      <p:sp>
        <p:nvSpPr>
          <p:cNvPr id="1273" name="Google Shape;1273;p104"/>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SzPts val="3200"/>
              <a:buFont typeface="Arial"/>
              <a:buNone/>
            </a:pPr>
            <a:fld id="{00000000-1234-1234-1234-123412341234}" type="slidenum">
              <a:rPr lang="en-US"/>
              <a:t>42</a:t>
            </a:fld>
            <a:endParaRPr/>
          </a:p>
        </p:txBody>
      </p:sp>
      <p:sp>
        <p:nvSpPr>
          <p:cNvPr id="1274" name="Google Shape;1274;p104"/>
          <p:cNvSpPr txBox="1">
            <a:spLocks noGrp="1"/>
          </p:cNvSpPr>
          <p:nvPr>
            <p:ph type="sldNum" idx="12"/>
          </p:nvPr>
        </p:nvSpPr>
        <p:spPr>
          <a:xfrm>
            <a:off x="11376588" y="6237312"/>
            <a:ext cx="815400" cy="617400"/>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42</a:t>
            </a:fld>
            <a:endParaRPr/>
          </a:p>
        </p:txBody>
      </p:sp>
      <p:sp>
        <p:nvSpPr>
          <p:cNvPr id="1275" name="Google Shape;1275;p104"/>
          <p:cNvSpPr/>
          <p:nvPr/>
        </p:nvSpPr>
        <p:spPr>
          <a:xfrm>
            <a:off x="1219200" y="838200"/>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276" name="Google Shape;1276;p104"/>
          <p:cNvSpPr/>
          <p:nvPr/>
        </p:nvSpPr>
        <p:spPr>
          <a:xfrm>
            <a:off x="1752600" y="824060"/>
            <a:ext cx="685800" cy="598500"/>
          </a:xfrm>
          <a:prstGeom prst="verticalScroll">
            <a:avLst>
              <a:gd name="adj" fmla="val 125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a:t>
            </a:r>
            <a:endParaRPr sz="1400" b="1" i="0" u="none" strike="noStrike" cap="none">
              <a:solidFill>
                <a:schemeClr val="lt1"/>
              </a:solidFill>
              <a:latin typeface="Tahoma"/>
              <a:ea typeface="Tahoma"/>
              <a:cs typeface="Tahoma"/>
              <a:sym typeface="Tahoma"/>
            </a:endParaRPr>
          </a:p>
        </p:txBody>
      </p:sp>
      <p:sp>
        <p:nvSpPr>
          <p:cNvPr id="1277" name="Google Shape;1277;p104"/>
          <p:cNvSpPr/>
          <p:nvPr/>
        </p:nvSpPr>
        <p:spPr>
          <a:xfrm>
            <a:off x="1219200" y="1516143"/>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278" name="Google Shape;1278;p104"/>
          <p:cNvSpPr/>
          <p:nvPr/>
        </p:nvSpPr>
        <p:spPr>
          <a:xfrm>
            <a:off x="1752600" y="1502003"/>
            <a:ext cx="685800" cy="598500"/>
          </a:xfrm>
          <a:prstGeom prst="verticalScroll">
            <a:avLst>
              <a:gd name="adj" fmla="val 12500"/>
            </a:avLst>
          </a:prstGeom>
          <a:solidFill>
            <a:srgbClr val="7692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2</a:t>
            </a:r>
            <a:endParaRPr sz="1400" b="1" i="0" u="none" strike="noStrike" cap="none">
              <a:solidFill>
                <a:schemeClr val="lt1"/>
              </a:solidFill>
              <a:latin typeface="Tahoma"/>
              <a:ea typeface="Tahoma"/>
              <a:cs typeface="Tahoma"/>
              <a:sym typeface="Tahoma"/>
            </a:endParaRPr>
          </a:p>
        </p:txBody>
      </p:sp>
      <p:sp>
        <p:nvSpPr>
          <p:cNvPr id="1279" name="Google Shape;1279;p104"/>
          <p:cNvSpPr/>
          <p:nvPr/>
        </p:nvSpPr>
        <p:spPr>
          <a:xfrm>
            <a:off x="1219200" y="2209322"/>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280" name="Google Shape;1280;p104"/>
          <p:cNvSpPr/>
          <p:nvPr/>
        </p:nvSpPr>
        <p:spPr>
          <a:xfrm>
            <a:off x="1752600" y="2195182"/>
            <a:ext cx="685800" cy="598500"/>
          </a:xfrm>
          <a:prstGeom prst="verticalScroll">
            <a:avLst>
              <a:gd name="adj" fmla="val 12500"/>
            </a:avLst>
          </a:prstGeom>
          <a:solidFill>
            <a:srgbClr val="4F61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3</a:t>
            </a:r>
            <a:endParaRPr sz="1400" b="1" i="0" u="none" strike="noStrike" cap="none">
              <a:solidFill>
                <a:schemeClr val="lt1"/>
              </a:solidFill>
              <a:latin typeface="Tahoma"/>
              <a:ea typeface="Tahoma"/>
              <a:cs typeface="Tahoma"/>
              <a:sym typeface="Tahoma"/>
            </a:endParaRPr>
          </a:p>
        </p:txBody>
      </p:sp>
      <p:sp>
        <p:nvSpPr>
          <p:cNvPr id="1281" name="Google Shape;1281;p104"/>
          <p:cNvSpPr/>
          <p:nvPr/>
        </p:nvSpPr>
        <p:spPr>
          <a:xfrm>
            <a:off x="1219200" y="2965877"/>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282" name="Google Shape;1282;p104"/>
          <p:cNvSpPr/>
          <p:nvPr/>
        </p:nvSpPr>
        <p:spPr>
          <a:xfrm>
            <a:off x="1752600" y="2951737"/>
            <a:ext cx="685800" cy="598500"/>
          </a:xfrm>
          <a:prstGeom prst="verticalScroll">
            <a:avLst>
              <a:gd name="adj" fmla="val 12500"/>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4</a:t>
            </a:r>
            <a:endParaRPr sz="1400" b="1" i="0" u="none" strike="noStrike" cap="none">
              <a:solidFill>
                <a:schemeClr val="lt1"/>
              </a:solidFill>
              <a:latin typeface="Tahoma"/>
              <a:ea typeface="Tahoma"/>
              <a:cs typeface="Tahoma"/>
              <a:sym typeface="Tahoma"/>
            </a:endParaRPr>
          </a:p>
        </p:txBody>
      </p:sp>
      <p:sp>
        <p:nvSpPr>
          <p:cNvPr id="1283" name="Google Shape;1283;p104"/>
          <p:cNvSpPr/>
          <p:nvPr/>
        </p:nvSpPr>
        <p:spPr>
          <a:xfrm>
            <a:off x="1219200" y="3734204"/>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284" name="Google Shape;1284;p104"/>
          <p:cNvSpPr/>
          <p:nvPr/>
        </p:nvSpPr>
        <p:spPr>
          <a:xfrm>
            <a:off x="1752600" y="3720064"/>
            <a:ext cx="685800" cy="598500"/>
          </a:xfrm>
          <a:prstGeom prst="verticalScroll">
            <a:avLst>
              <a:gd name="adj" fmla="val 12500"/>
            </a:avLst>
          </a:prstGeom>
          <a:solidFill>
            <a:srgbClr val="2440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5</a:t>
            </a:r>
            <a:endParaRPr sz="1400" b="1" i="0" u="none" strike="noStrike" cap="none">
              <a:solidFill>
                <a:schemeClr val="lt1"/>
              </a:solidFill>
              <a:latin typeface="Tahoma"/>
              <a:ea typeface="Tahoma"/>
              <a:cs typeface="Tahoma"/>
              <a:sym typeface="Tahoma"/>
            </a:endParaRPr>
          </a:p>
        </p:txBody>
      </p:sp>
      <p:sp>
        <p:nvSpPr>
          <p:cNvPr id="1285" name="Google Shape;1285;p104"/>
          <p:cNvSpPr/>
          <p:nvPr/>
        </p:nvSpPr>
        <p:spPr>
          <a:xfrm>
            <a:off x="1204274" y="4553482"/>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286" name="Google Shape;1286;p104"/>
          <p:cNvSpPr/>
          <p:nvPr/>
        </p:nvSpPr>
        <p:spPr>
          <a:xfrm>
            <a:off x="1737674" y="4539342"/>
            <a:ext cx="685800" cy="598500"/>
          </a:xfrm>
          <a:prstGeom prst="verticalScroll">
            <a:avLst>
              <a:gd name="adj" fmla="val 12500"/>
            </a:avLst>
          </a:prstGeom>
          <a:solidFill>
            <a:srgbClr val="5F49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6</a:t>
            </a:r>
            <a:endParaRPr sz="1400" b="1" i="0" u="none" strike="noStrike" cap="none">
              <a:solidFill>
                <a:schemeClr val="lt1"/>
              </a:solidFill>
              <a:latin typeface="Tahoma"/>
              <a:ea typeface="Tahoma"/>
              <a:cs typeface="Tahoma"/>
              <a:sym typeface="Tahoma"/>
            </a:endParaRPr>
          </a:p>
        </p:txBody>
      </p:sp>
      <p:sp>
        <p:nvSpPr>
          <p:cNvPr id="1287" name="Google Shape;1287;p104"/>
          <p:cNvSpPr/>
          <p:nvPr/>
        </p:nvSpPr>
        <p:spPr>
          <a:xfrm>
            <a:off x="1188563" y="6141087"/>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288" name="Google Shape;1288;p104"/>
          <p:cNvSpPr/>
          <p:nvPr/>
        </p:nvSpPr>
        <p:spPr>
          <a:xfrm>
            <a:off x="1721963" y="6126947"/>
            <a:ext cx="685800" cy="598500"/>
          </a:xfrm>
          <a:prstGeom prst="verticalScroll">
            <a:avLst>
              <a:gd name="adj" fmla="val 12500"/>
            </a:avLst>
          </a:prstGeom>
          <a:solidFill>
            <a:srgbClr val="9537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8</a:t>
            </a:r>
            <a:endParaRPr sz="1400" b="1" i="0" u="none" strike="noStrike" cap="none">
              <a:solidFill>
                <a:schemeClr val="lt1"/>
              </a:solidFill>
              <a:latin typeface="Tahoma"/>
              <a:ea typeface="Tahoma"/>
              <a:cs typeface="Tahoma"/>
              <a:sym typeface="Tahoma"/>
            </a:endParaRPr>
          </a:p>
        </p:txBody>
      </p:sp>
      <p:sp>
        <p:nvSpPr>
          <p:cNvPr id="1289" name="Google Shape;1289;p104"/>
          <p:cNvSpPr/>
          <p:nvPr/>
        </p:nvSpPr>
        <p:spPr>
          <a:xfrm>
            <a:off x="1188563" y="5321809"/>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290" name="Google Shape;1290;p104"/>
          <p:cNvSpPr/>
          <p:nvPr/>
        </p:nvSpPr>
        <p:spPr>
          <a:xfrm>
            <a:off x="1721963" y="5307669"/>
            <a:ext cx="685800" cy="598500"/>
          </a:xfrm>
          <a:prstGeom prst="verticalScroll">
            <a:avLst>
              <a:gd name="adj" fmla="val 12500"/>
            </a:avLst>
          </a:prstGeom>
          <a:solidFill>
            <a:srgbClr val="D995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7</a:t>
            </a:r>
            <a:endParaRPr sz="1400" b="1" i="0" u="none" strike="noStrike" cap="none">
              <a:solidFill>
                <a:schemeClr val="lt1"/>
              </a:solidFill>
              <a:latin typeface="Tahoma"/>
              <a:ea typeface="Tahoma"/>
              <a:cs typeface="Tahoma"/>
              <a:sym typeface="Tahoma"/>
            </a:endParaRPr>
          </a:p>
        </p:txBody>
      </p:sp>
      <p:sp>
        <p:nvSpPr>
          <p:cNvPr id="1291" name="Google Shape;1291;p104"/>
          <p:cNvSpPr txBox="1"/>
          <p:nvPr/>
        </p:nvSpPr>
        <p:spPr>
          <a:xfrm>
            <a:off x="2427402" y="945648"/>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Hạn chế các quyền đăng nhập</a:t>
            </a:r>
            <a:endParaRPr sz="1600" b="0" i="0" u="none" strike="noStrike" cap="none">
              <a:solidFill>
                <a:srgbClr val="000000"/>
              </a:solidFill>
              <a:latin typeface="Tahoma"/>
              <a:ea typeface="Tahoma"/>
              <a:cs typeface="Tahoma"/>
              <a:sym typeface="Tahoma"/>
            </a:endParaRPr>
          </a:p>
        </p:txBody>
      </p:sp>
      <p:sp>
        <p:nvSpPr>
          <p:cNvPr id="1292" name="Google Shape;1292;p104"/>
          <p:cNvSpPr txBox="1"/>
          <p:nvPr/>
        </p:nvSpPr>
        <p:spPr>
          <a:xfrm>
            <a:off x="2438400" y="1644589"/>
            <a:ext cx="8199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Sử dụng kĩ thuật mã hoá người dùng để bảo vệ dữ liệu nhạy cảm</a:t>
            </a:r>
            <a:endParaRPr sz="1600" b="0" i="0" u="none" strike="noStrike" cap="none">
              <a:solidFill>
                <a:srgbClr val="000000"/>
              </a:solidFill>
              <a:latin typeface="Tahoma"/>
              <a:ea typeface="Tahoma"/>
              <a:cs typeface="Tahoma"/>
              <a:sym typeface="Tahoma"/>
            </a:endParaRPr>
          </a:p>
        </p:txBody>
      </p:sp>
      <p:sp>
        <p:nvSpPr>
          <p:cNvPr id="1293" name="Google Shape;1293;p104"/>
          <p:cNvSpPr txBox="1"/>
          <p:nvPr/>
        </p:nvSpPr>
        <p:spPr>
          <a:xfrm>
            <a:off x="2423474" y="2354667"/>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Thực thi người dùng và ứng dụng với ít đặc quyền nhất</a:t>
            </a:r>
            <a:endParaRPr sz="1600" b="0" i="0" u="none" strike="noStrike" cap="none">
              <a:solidFill>
                <a:srgbClr val="000000"/>
              </a:solidFill>
              <a:latin typeface="Tahoma"/>
              <a:ea typeface="Tahoma"/>
              <a:cs typeface="Tahoma"/>
              <a:sym typeface="Tahoma"/>
            </a:endParaRPr>
          </a:p>
        </p:txBody>
      </p:sp>
      <p:sp>
        <p:nvSpPr>
          <p:cNvPr id="1294" name="Google Shape;1294;p104"/>
          <p:cNvSpPr txBox="1"/>
          <p:nvPr/>
        </p:nvSpPr>
        <p:spPr>
          <a:xfrm>
            <a:off x="2431330" y="3063300"/>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Giảm số lượng mã chạy với đặc quyền cụ thể</a:t>
            </a:r>
            <a:endParaRPr sz="1600" b="0" i="0" u="none" strike="noStrike" cap="none">
              <a:solidFill>
                <a:srgbClr val="000000"/>
              </a:solidFill>
              <a:latin typeface="Tahoma"/>
              <a:ea typeface="Tahoma"/>
              <a:cs typeface="Tahoma"/>
              <a:sym typeface="Tahoma"/>
            </a:endParaRPr>
          </a:p>
        </p:txBody>
      </p:sp>
      <p:sp>
        <p:nvSpPr>
          <p:cNvPr id="1295" name="Google Shape;1295;p104"/>
          <p:cNvSpPr txBox="1"/>
          <p:nvPr/>
        </p:nvSpPr>
        <p:spPr>
          <a:xfrm>
            <a:off x="2462753" y="3828641"/>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Thực hiện xác thực và uỷ quyền đa yếu tố</a:t>
            </a:r>
            <a:endParaRPr sz="1600" b="0" i="0" u="none" strike="noStrike" cap="none">
              <a:solidFill>
                <a:srgbClr val="000000"/>
              </a:solidFill>
              <a:latin typeface="Tahoma"/>
              <a:ea typeface="Tahoma"/>
              <a:cs typeface="Tahoma"/>
              <a:sym typeface="Tahoma"/>
            </a:endParaRPr>
          </a:p>
        </p:txBody>
      </p:sp>
      <p:sp>
        <p:nvSpPr>
          <p:cNvPr id="1296" name="Google Shape;1296;p104"/>
          <p:cNvSpPr txBox="1"/>
          <p:nvPr/>
        </p:nvSpPr>
        <p:spPr>
          <a:xfrm>
            <a:off x="2431330" y="4648391"/>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Thực hiện gỡ rối bằng cách sử dụng trình kiểm tra giới hạn và chịu tải</a:t>
            </a:r>
            <a:endParaRPr sz="1600" b="0" i="0" u="none" strike="noStrike" cap="none">
              <a:solidFill>
                <a:srgbClr val="000000"/>
              </a:solidFill>
              <a:latin typeface="Tahoma"/>
              <a:ea typeface="Tahoma"/>
              <a:cs typeface="Tahoma"/>
              <a:sym typeface="Tahoma"/>
            </a:endParaRPr>
          </a:p>
        </p:txBody>
      </p:sp>
      <p:sp>
        <p:nvSpPr>
          <p:cNvPr id="1297" name="Google Shape;1297;p104"/>
          <p:cNvSpPr txBox="1"/>
          <p:nvPr/>
        </p:nvSpPr>
        <p:spPr>
          <a:xfrm>
            <a:off x="2462753" y="5419232"/>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Thực thi các ứng dụng dưới dạng tài khoản không đặc quyền</a:t>
            </a:r>
            <a:endParaRPr sz="1600" b="0" i="0" u="none" strike="noStrike" cap="none">
              <a:solidFill>
                <a:srgbClr val="000000"/>
              </a:solidFill>
              <a:latin typeface="Tahoma"/>
              <a:ea typeface="Tahoma"/>
              <a:cs typeface="Tahoma"/>
              <a:sym typeface="Tahoma"/>
            </a:endParaRPr>
          </a:p>
        </p:txBody>
      </p:sp>
      <p:sp>
        <p:nvSpPr>
          <p:cNvPr id="1298" name="Google Shape;1298;p104"/>
          <p:cNvSpPr txBox="1"/>
          <p:nvPr/>
        </p:nvSpPr>
        <p:spPr>
          <a:xfrm>
            <a:off x="2431330" y="6238510"/>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Kiểm tra kĩ lưỡng các lỗi, lỗi mã hoá và ứng dụng và hệ điều hành</a:t>
            </a:r>
            <a:endParaRPr sz="1600" b="0" i="0" u="none" strike="noStrike" cap="none">
              <a:solidFill>
                <a:srgbClr val="000000"/>
              </a:solidFill>
              <a:latin typeface="Tahoma"/>
              <a:ea typeface="Tahoma"/>
              <a:cs typeface="Tahoma"/>
              <a:sym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05"/>
          <p:cNvSpPr txBox="1"/>
          <p:nvPr/>
        </p:nvSpPr>
        <p:spPr>
          <a:xfrm>
            <a:off x="0" y="19757"/>
            <a:ext cx="12192000" cy="713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a:solidFill>
                  <a:srgbClr val="FF0000"/>
                </a:solidFill>
              </a:rPr>
              <a:t>Các cách chống lại leo thang đặc quyền (tiếp)</a:t>
            </a:r>
            <a:endParaRPr sz="4000" b="1" i="0" u="none" strike="noStrike" cap="none">
              <a:solidFill>
                <a:srgbClr val="FF0000"/>
              </a:solidFill>
            </a:endParaRPr>
          </a:p>
        </p:txBody>
      </p:sp>
      <p:sp>
        <p:nvSpPr>
          <p:cNvPr id="1305" name="Google Shape;1305;p105"/>
          <p:cNvSpPr/>
          <p:nvPr/>
        </p:nvSpPr>
        <p:spPr>
          <a:xfrm>
            <a:off x="990600" y="995102"/>
            <a:ext cx="9448800" cy="5985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06" name="Google Shape;1306;p105"/>
          <p:cNvSpPr/>
          <p:nvPr/>
        </p:nvSpPr>
        <p:spPr>
          <a:xfrm>
            <a:off x="1524000" y="995100"/>
            <a:ext cx="685800" cy="620400"/>
          </a:xfrm>
          <a:prstGeom prst="verticalScroll">
            <a:avLst>
              <a:gd name="adj" fmla="val 125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9</a:t>
            </a:r>
            <a:endParaRPr sz="1400" b="1" i="0" u="none" strike="noStrike" cap="none">
              <a:solidFill>
                <a:schemeClr val="lt1"/>
              </a:solidFill>
              <a:latin typeface="Tahoma"/>
              <a:ea typeface="Tahoma"/>
              <a:cs typeface="Tahoma"/>
              <a:sym typeface="Tahoma"/>
            </a:endParaRPr>
          </a:p>
        </p:txBody>
      </p:sp>
      <p:sp>
        <p:nvSpPr>
          <p:cNvPr id="1307" name="Google Shape;1307;p105"/>
          <p:cNvSpPr/>
          <p:nvPr/>
        </p:nvSpPr>
        <p:spPr>
          <a:xfrm>
            <a:off x="990600" y="1852754"/>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08" name="Google Shape;1308;p105"/>
          <p:cNvSpPr/>
          <p:nvPr/>
        </p:nvSpPr>
        <p:spPr>
          <a:xfrm>
            <a:off x="1524000" y="1838614"/>
            <a:ext cx="685800" cy="598500"/>
          </a:xfrm>
          <a:prstGeom prst="verticalScroll">
            <a:avLst>
              <a:gd name="adj" fmla="val 12500"/>
            </a:avLst>
          </a:prstGeom>
          <a:solidFill>
            <a:srgbClr val="7692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10</a:t>
            </a:r>
            <a:endParaRPr sz="1400" b="1" i="0" u="none" strike="noStrike" cap="none">
              <a:solidFill>
                <a:schemeClr val="lt1"/>
              </a:solidFill>
              <a:latin typeface="Tahoma"/>
              <a:ea typeface="Tahoma"/>
              <a:cs typeface="Tahoma"/>
              <a:sym typeface="Tahoma"/>
            </a:endParaRPr>
          </a:p>
        </p:txBody>
      </p:sp>
      <p:sp>
        <p:nvSpPr>
          <p:cNvPr id="1309" name="Google Shape;1309;p105"/>
          <p:cNvSpPr/>
          <p:nvPr/>
        </p:nvSpPr>
        <p:spPr>
          <a:xfrm>
            <a:off x="990600" y="2545933"/>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10" name="Google Shape;1310;p105"/>
          <p:cNvSpPr/>
          <p:nvPr/>
        </p:nvSpPr>
        <p:spPr>
          <a:xfrm>
            <a:off x="1524000" y="2531793"/>
            <a:ext cx="685800" cy="598500"/>
          </a:xfrm>
          <a:prstGeom prst="verticalScroll">
            <a:avLst>
              <a:gd name="adj" fmla="val 12500"/>
            </a:avLst>
          </a:prstGeom>
          <a:solidFill>
            <a:srgbClr val="4F61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11</a:t>
            </a:r>
            <a:endParaRPr sz="1400" b="1" i="0" u="none" strike="noStrike" cap="none">
              <a:solidFill>
                <a:schemeClr val="lt1"/>
              </a:solidFill>
              <a:latin typeface="Tahoma"/>
              <a:ea typeface="Tahoma"/>
              <a:cs typeface="Tahoma"/>
              <a:sym typeface="Tahoma"/>
            </a:endParaRPr>
          </a:p>
        </p:txBody>
      </p:sp>
      <p:sp>
        <p:nvSpPr>
          <p:cNvPr id="1311" name="Google Shape;1311;p105"/>
          <p:cNvSpPr/>
          <p:nvPr/>
        </p:nvSpPr>
        <p:spPr>
          <a:xfrm>
            <a:off x="990600" y="3302488"/>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12" name="Google Shape;1312;p105"/>
          <p:cNvSpPr/>
          <p:nvPr/>
        </p:nvSpPr>
        <p:spPr>
          <a:xfrm>
            <a:off x="1524000" y="3288348"/>
            <a:ext cx="685800" cy="598500"/>
          </a:xfrm>
          <a:prstGeom prst="verticalScroll">
            <a:avLst>
              <a:gd name="adj" fmla="val 12500"/>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12</a:t>
            </a:r>
            <a:endParaRPr sz="1400" b="1" i="0" u="none" strike="noStrike" cap="none">
              <a:solidFill>
                <a:schemeClr val="lt1"/>
              </a:solidFill>
              <a:latin typeface="Tahoma"/>
              <a:ea typeface="Tahoma"/>
              <a:cs typeface="Tahoma"/>
              <a:sym typeface="Tahoma"/>
            </a:endParaRPr>
          </a:p>
        </p:txBody>
      </p:sp>
      <p:sp>
        <p:nvSpPr>
          <p:cNvPr id="1313" name="Google Shape;1313;p105"/>
          <p:cNvSpPr/>
          <p:nvPr/>
        </p:nvSpPr>
        <p:spPr>
          <a:xfrm>
            <a:off x="990600" y="4070815"/>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14" name="Google Shape;1314;p105"/>
          <p:cNvSpPr/>
          <p:nvPr/>
        </p:nvSpPr>
        <p:spPr>
          <a:xfrm>
            <a:off x="1524000" y="4056675"/>
            <a:ext cx="685800" cy="598500"/>
          </a:xfrm>
          <a:prstGeom prst="verticalScroll">
            <a:avLst>
              <a:gd name="adj" fmla="val 12500"/>
            </a:avLst>
          </a:prstGeom>
          <a:solidFill>
            <a:srgbClr val="2440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13</a:t>
            </a:r>
            <a:endParaRPr sz="1400" b="1" i="0" u="none" strike="noStrike" cap="none">
              <a:solidFill>
                <a:schemeClr val="lt1"/>
              </a:solidFill>
              <a:latin typeface="Tahoma"/>
              <a:ea typeface="Tahoma"/>
              <a:cs typeface="Tahoma"/>
              <a:sym typeface="Tahoma"/>
            </a:endParaRPr>
          </a:p>
        </p:txBody>
      </p:sp>
      <p:sp>
        <p:nvSpPr>
          <p:cNvPr id="1315" name="Google Shape;1315;p105"/>
          <p:cNvSpPr/>
          <p:nvPr/>
        </p:nvSpPr>
        <p:spPr>
          <a:xfrm>
            <a:off x="975674" y="4890093"/>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16" name="Google Shape;1316;p105"/>
          <p:cNvSpPr/>
          <p:nvPr/>
        </p:nvSpPr>
        <p:spPr>
          <a:xfrm>
            <a:off x="1509074" y="4875953"/>
            <a:ext cx="685800" cy="598500"/>
          </a:xfrm>
          <a:prstGeom prst="verticalScroll">
            <a:avLst>
              <a:gd name="adj" fmla="val 12500"/>
            </a:avLst>
          </a:prstGeom>
          <a:solidFill>
            <a:srgbClr val="5F49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14</a:t>
            </a:r>
            <a:endParaRPr sz="1400" b="1" i="0" u="none" strike="noStrike" cap="none">
              <a:solidFill>
                <a:schemeClr val="lt1"/>
              </a:solidFill>
              <a:latin typeface="Tahoma"/>
              <a:ea typeface="Tahoma"/>
              <a:cs typeface="Tahoma"/>
              <a:sym typeface="Tahoma"/>
            </a:endParaRPr>
          </a:p>
        </p:txBody>
      </p:sp>
      <p:sp>
        <p:nvSpPr>
          <p:cNvPr id="1317" name="Google Shape;1317;p105"/>
          <p:cNvSpPr/>
          <p:nvPr/>
        </p:nvSpPr>
        <p:spPr>
          <a:xfrm>
            <a:off x="959963" y="5658420"/>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18" name="Google Shape;1318;p105"/>
          <p:cNvSpPr/>
          <p:nvPr/>
        </p:nvSpPr>
        <p:spPr>
          <a:xfrm>
            <a:off x="1493363" y="5644280"/>
            <a:ext cx="685800" cy="598500"/>
          </a:xfrm>
          <a:prstGeom prst="verticalScroll">
            <a:avLst>
              <a:gd name="adj" fmla="val 12500"/>
            </a:avLst>
          </a:prstGeom>
          <a:solidFill>
            <a:srgbClr val="D995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15</a:t>
            </a:r>
            <a:endParaRPr sz="1400" b="1" i="0" u="none" strike="noStrike" cap="none">
              <a:solidFill>
                <a:schemeClr val="lt1"/>
              </a:solidFill>
              <a:latin typeface="Tahoma"/>
              <a:ea typeface="Tahoma"/>
              <a:cs typeface="Tahoma"/>
              <a:sym typeface="Tahoma"/>
            </a:endParaRPr>
          </a:p>
        </p:txBody>
      </p:sp>
      <p:sp>
        <p:nvSpPr>
          <p:cNvPr id="1319" name="Google Shape;1319;p105"/>
          <p:cNvSpPr txBox="1"/>
          <p:nvPr/>
        </p:nvSpPr>
        <p:spPr>
          <a:xfrm>
            <a:off x="2423480" y="1123439"/>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Triển khai phương pháp luận phân tách đặc quyền để hạn chế phạm vi của các lỗi</a:t>
            </a:r>
            <a:endParaRPr sz="1600" b="0" i="0" u="none" strike="noStrike" cap="none">
              <a:solidFill>
                <a:srgbClr val="000000"/>
              </a:solidFill>
              <a:latin typeface="Tahoma"/>
              <a:ea typeface="Tahoma"/>
              <a:cs typeface="Tahoma"/>
              <a:sym typeface="Tahoma"/>
            </a:endParaRPr>
          </a:p>
        </p:txBody>
      </p:sp>
      <p:sp>
        <p:nvSpPr>
          <p:cNvPr id="1320" name="Google Shape;1320;p105"/>
          <p:cNvSpPr txBox="1"/>
          <p:nvPr/>
        </p:nvSpPr>
        <p:spPr>
          <a:xfrm>
            <a:off x="2423474" y="1982030"/>
            <a:ext cx="8199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Vá và cập nhật bản vá thường xuyên</a:t>
            </a:r>
            <a:endParaRPr sz="1600" b="0" i="0" u="none" strike="noStrike" cap="none">
              <a:solidFill>
                <a:srgbClr val="000000"/>
              </a:solidFill>
              <a:latin typeface="Tahoma"/>
              <a:ea typeface="Tahoma"/>
              <a:cs typeface="Tahoma"/>
              <a:sym typeface="Tahoma"/>
            </a:endParaRPr>
          </a:p>
        </p:txBody>
      </p:sp>
      <p:sp>
        <p:nvSpPr>
          <p:cNvPr id="1321" name="Google Shape;1321;p105"/>
          <p:cNvSpPr txBox="1"/>
          <p:nvPr/>
        </p:nvSpPr>
        <p:spPr>
          <a:xfrm>
            <a:off x="2479250" y="2642240"/>
            <a:ext cx="86334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1600">
                <a:solidFill>
                  <a:schemeClr val="dk1"/>
                </a:solidFill>
                <a:latin typeface="Tahoma"/>
                <a:ea typeface="Tahoma"/>
                <a:cs typeface="Tahoma"/>
                <a:sym typeface="Tahoma"/>
              </a:rPr>
              <a:t>Thay đổi cài đặt kiểm soát tài khoản người dùng thành “Always Notify"</a:t>
            </a:r>
            <a:endParaRPr sz="160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600">
              <a:solidFill>
                <a:schemeClr val="dk1"/>
              </a:solidFill>
              <a:latin typeface="Tahoma"/>
              <a:ea typeface="Tahoma"/>
              <a:cs typeface="Tahoma"/>
              <a:sym typeface="Tahoma"/>
            </a:endParaRPr>
          </a:p>
        </p:txBody>
      </p:sp>
      <p:sp>
        <p:nvSpPr>
          <p:cNvPr id="1322" name="Google Shape;1322;p105"/>
          <p:cNvSpPr txBox="1"/>
          <p:nvPr/>
        </p:nvSpPr>
        <p:spPr>
          <a:xfrm>
            <a:off x="2423474" y="3420342"/>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Sử dụng đường dẫn đủ điều kiện trong tất cả các ứng dụng Windows </a:t>
            </a:r>
            <a:endParaRPr sz="1600" b="0" i="0" u="none" strike="noStrike" cap="none">
              <a:solidFill>
                <a:srgbClr val="000000"/>
              </a:solidFill>
              <a:latin typeface="Tahoma"/>
              <a:ea typeface="Tahoma"/>
              <a:cs typeface="Tahoma"/>
              <a:sym typeface="Tahoma"/>
            </a:endParaRPr>
          </a:p>
        </p:txBody>
      </p:sp>
      <p:sp>
        <p:nvSpPr>
          <p:cNvPr id="1323" name="Google Shape;1323;p105"/>
          <p:cNvSpPr txBox="1"/>
          <p:nvPr/>
        </p:nvSpPr>
        <p:spPr>
          <a:xfrm>
            <a:off x="2462753" y="4252650"/>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Hạn chế người dùng ghi tệp vào đường dẫn tìm kiếm ứng dụng</a:t>
            </a:r>
            <a:endParaRPr sz="1600" b="0" i="0" u="none" strike="noStrike" cap="none">
              <a:solidFill>
                <a:srgbClr val="000000"/>
              </a:solidFill>
              <a:latin typeface="Tahoma"/>
              <a:ea typeface="Tahoma"/>
              <a:cs typeface="Tahoma"/>
              <a:sym typeface="Tahoma"/>
            </a:endParaRPr>
          </a:p>
        </p:txBody>
      </p:sp>
      <p:sp>
        <p:nvSpPr>
          <p:cNvPr id="1324" name="Google Shape;1324;p105"/>
          <p:cNvSpPr txBox="1"/>
          <p:nvPr/>
        </p:nvSpPr>
        <p:spPr>
          <a:xfrm>
            <a:off x="2431330" y="5072400"/>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Đảm bảo tất cả các tệp thực thi được đặt trong các ứng dụng chống ghi </a:t>
            </a:r>
            <a:endParaRPr sz="1600" b="0" i="0" u="none" strike="noStrike" cap="none">
              <a:solidFill>
                <a:srgbClr val="000000"/>
              </a:solidFill>
              <a:latin typeface="Tahoma"/>
              <a:ea typeface="Tahoma"/>
              <a:cs typeface="Tahoma"/>
              <a:sym typeface="Tahoma"/>
            </a:endParaRPr>
          </a:p>
        </p:txBody>
      </p:sp>
      <p:sp>
        <p:nvSpPr>
          <p:cNvPr id="1325" name="Google Shape;1325;p105"/>
          <p:cNvSpPr txBox="1"/>
          <p:nvPr/>
        </p:nvSpPr>
        <p:spPr>
          <a:xfrm>
            <a:off x="2462753" y="5774248"/>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Liên tục theo dõi các quyền của hệ thống tệp bằng cách sử dụng các công cụ kiểm tra </a:t>
            </a:r>
            <a:endParaRPr sz="1600" b="0" i="0" u="none" strike="noStrike" cap="none">
              <a:solidFill>
                <a:srgbClr val="000000"/>
              </a:solidFill>
              <a:latin typeface="Tahoma"/>
              <a:ea typeface="Tahoma"/>
              <a:cs typeface="Tahoma"/>
              <a:sym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06"/>
          <p:cNvSpPr txBox="1">
            <a:spLocks noGrp="1"/>
          </p:cNvSpPr>
          <p:nvPr>
            <p:ph type="title"/>
          </p:nvPr>
        </p:nvSpPr>
        <p:spPr>
          <a:xfrm>
            <a:off x="-152400" y="31491"/>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Các cách chống lại leo thang đặc quyền (tiếp)</a:t>
            </a:r>
            <a:endParaRPr>
              <a:latin typeface="Arial"/>
              <a:ea typeface="Arial"/>
              <a:cs typeface="Arial"/>
              <a:sym typeface="Arial"/>
            </a:endParaRPr>
          </a:p>
        </p:txBody>
      </p:sp>
      <p:sp>
        <p:nvSpPr>
          <p:cNvPr id="1332" name="Google Shape;1332;p106"/>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SzPts val="3200"/>
              <a:buFont typeface="Arial"/>
              <a:buNone/>
            </a:pPr>
            <a:fld id="{00000000-1234-1234-1234-123412341234}" type="slidenum">
              <a:rPr lang="en-US"/>
              <a:t>44</a:t>
            </a:fld>
            <a:endParaRPr/>
          </a:p>
        </p:txBody>
      </p:sp>
      <p:sp>
        <p:nvSpPr>
          <p:cNvPr id="1333" name="Google Shape;1333;p106"/>
          <p:cNvSpPr txBox="1">
            <a:spLocks noGrp="1"/>
          </p:cNvSpPr>
          <p:nvPr>
            <p:ph type="sldNum" idx="12"/>
          </p:nvPr>
        </p:nvSpPr>
        <p:spPr>
          <a:xfrm>
            <a:off x="11376588" y="6237312"/>
            <a:ext cx="815400" cy="617400"/>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44</a:t>
            </a:fld>
            <a:endParaRPr/>
          </a:p>
        </p:txBody>
      </p:sp>
      <p:sp>
        <p:nvSpPr>
          <p:cNvPr id="1334" name="Google Shape;1334;p106"/>
          <p:cNvSpPr/>
          <p:nvPr/>
        </p:nvSpPr>
        <p:spPr>
          <a:xfrm>
            <a:off x="1219200" y="1112025"/>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35" name="Google Shape;1335;p106"/>
          <p:cNvSpPr/>
          <p:nvPr/>
        </p:nvSpPr>
        <p:spPr>
          <a:xfrm>
            <a:off x="1676400" y="1079485"/>
            <a:ext cx="685800" cy="598500"/>
          </a:xfrm>
          <a:prstGeom prst="verticalScroll">
            <a:avLst>
              <a:gd name="adj" fmla="val 125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Tahoma"/>
                <a:ea typeface="Tahoma"/>
                <a:cs typeface="Tahoma"/>
                <a:sym typeface="Tahoma"/>
              </a:rPr>
              <a:t>1</a:t>
            </a:r>
            <a:r>
              <a:rPr lang="en-US" b="1">
                <a:solidFill>
                  <a:schemeClr val="lt1"/>
                </a:solidFill>
                <a:latin typeface="Tahoma"/>
                <a:ea typeface="Tahoma"/>
                <a:cs typeface="Tahoma"/>
                <a:sym typeface="Tahoma"/>
              </a:rPr>
              <a:t>6</a:t>
            </a:r>
            <a:endParaRPr sz="1400" b="1" i="0" u="none" strike="noStrike" cap="none">
              <a:solidFill>
                <a:schemeClr val="lt1"/>
              </a:solidFill>
              <a:latin typeface="Tahoma"/>
              <a:ea typeface="Tahoma"/>
              <a:cs typeface="Tahoma"/>
              <a:sym typeface="Tahoma"/>
            </a:endParaRPr>
          </a:p>
        </p:txBody>
      </p:sp>
      <p:sp>
        <p:nvSpPr>
          <p:cNvPr id="1336" name="Google Shape;1336;p106"/>
          <p:cNvSpPr/>
          <p:nvPr/>
        </p:nvSpPr>
        <p:spPr>
          <a:xfrm>
            <a:off x="1219200" y="2045406"/>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37" name="Google Shape;1337;p106"/>
          <p:cNvSpPr/>
          <p:nvPr/>
        </p:nvSpPr>
        <p:spPr>
          <a:xfrm>
            <a:off x="1662075" y="2012853"/>
            <a:ext cx="685800" cy="598500"/>
          </a:xfrm>
          <a:prstGeom prst="verticalScroll">
            <a:avLst>
              <a:gd name="adj" fmla="val 12500"/>
            </a:avLst>
          </a:prstGeom>
          <a:solidFill>
            <a:srgbClr val="7692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a:solidFill>
                  <a:schemeClr val="lt1"/>
                </a:solidFill>
                <a:latin typeface="Tahoma"/>
                <a:ea typeface="Tahoma"/>
                <a:cs typeface="Tahoma"/>
                <a:sym typeface="Tahoma"/>
              </a:rPr>
              <a:t>17</a:t>
            </a:r>
            <a:endParaRPr sz="1400" b="1" i="0" u="none" strike="noStrike" cap="none">
              <a:solidFill>
                <a:schemeClr val="lt1"/>
              </a:solidFill>
              <a:latin typeface="Tahoma"/>
              <a:ea typeface="Tahoma"/>
              <a:cs typeface="Tahoma"/>
              <a:sym typeface="Tahoma"/>
            </a:endParaRPr>
          </a:p>
        </p:txBody>
      </p:sp>
      <p:sp>
        <p:nvSpPr>
          <p:cNvPr id="1338" name="Google Shape;1338;p106"/>
          <p:cNvSpPr/>
          <p:nvPr/>
        </p:nvSpPr>
        <p:spPr>
          <a:xfrm>
            <a:off x="1219200" y="2984272"/>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39" name="Google Shape;1339;p106"/>
          <p:cNvSpPr/>
          <p:nvPr/>
        </p:nvSpPr>
        <p:spPr>
          <a:xfrm>
            <a:off x="1662075" y="2951732"/>
            <a:ext cx="685800" cy="598500"/>
          </a:xfrm>
          <a:prstGeom prst="verticalScroll">
            <a:avLst>
              <a:gd name="adj" fmla="val 12500"/>
            </a:avLst>
          </a:prstGeom>
          <a:solidFill>
            <a:srgbClr val="4F61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a:solidFill>
                  <a:schemeClr val="lt1"/>
                </a:solidFill>
                <a:latin typeface="Tahoma"/>
                <a:ea typeface="Tahoma"/>
                <a:cs typeface="Tahoma"/>
                <a:sym typeface="Tahoma"/>
              </a:rPr>
              <a:t>18</a:t>
            </a:r>
            <a:endParaRPr sz="1400" b="1" i="0" u="none" strike="noStrike" cap="none">
              <a:solidFill>
                <a:schemeClr val="lt1"/>
              </a:solidFill>
              <a:latin typeface="Tahoma"/>
              <a:ea typeface="Tahoma"/>
              <a:cs typeface="Tahoma"/>
              <a:sym typeface="Tahoma"/>
            </a:endParaRPr>
          </a:p>
        </p:txBody>
      </p:sp>
      <p:sp>
        <p:nvSpPr>
          <p:cNvPr id="1340" name="Google Shape;1340;p106"/>
          <p:cNvSpPr/>
          <p:nvPr/>
        </p:nvSpPr>
        <p:spPr>
          <a:xfrm>
            <a:off x="1219200" y="3917927"/>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41" name="Google Shape;1341;p106"/>
          <p:cNvSpPr/>
          <p:nvPr/>
        </p:nvSpPr>
        <p:spPr>
          <a:xfrm>
            <a:off x="1676400" y="3879612"/>
            <a:ext cx="685800" cy="598500"/>
          </a:xfrm>
          <a:prstGeom prst="verticalScroll">
            <a:avLst>
              <a:gd name="adj" fmla="val 12500"/>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a:solidFill>
                  <a:schemeClr val="lt1"/>
                </a:solidFill>
                <a:latin typeface="Tahoma"/>
                <a:ea typeface="Tahoma"/>
                <a:cs typeface="Tahoma"/>
                <a:sym typeface="Tahoma"/>
              </a:rPr>
              <a:t>19</a:t>
            </a:r>
            <a:endParaRPr sz="1400" b="1" i="0" u="none" strike="noStrike" cap="none">
              <a:solidFill>
                <a:schemeClr val="lt1"/>
              </a:solidFill>
              <a:latin typeface="Tahoma"/>
              <a:ea typeface="Tahoma"/>
              <a:cs typeface="Tahoma"/>
              <a:sym typeface="Tahoma"/>
            </a:endParaRPr>
          </a:p>
        </p:txBody>
      </p:sp>
      <p:sp>
        <p:nvSpPr>
          <p:cNvPr id="1342" name="Google Shape;1342;p106"/>
          <p:cNvSpPr/>
          <p:nvPr/>
        </p:nvSpPr>
        <p:spPr>
          <a:xfrm>
            <a:off x="1219200" y="4960129"/>
            <a:ext cx="9448800" cy="533400"/>
          </a:xfrm>
          <a:prstGeom prst="rect">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343" name="Google Shape;1343;p106"/>
          <p:cNvSpPr/>
          <p:nvPr/>
        </p:nvSpPr>
        <p:spPr>
          <a:xfrm>
            <a:off x="1676400" y="4927564"/>
            <a:ext cx="685800" cy="598500"/>
          </a:xfrm>
          <a:prstGeom prst="verticalScroll">
            <a:avLst>
              <a:gd name="adj" fmla="val 12500"/>
            </a:avLst>
          </a:prstGeom>
          <a:solidFill>
            <a:srgbClr val="2440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a:solidFill>
                  <a:schemeClr val="lt1"/>
                </a:solidFill>
                <a:latin typeface="Tahoma"/>
                <a:ea typeface="Tahoma"/>
                <a:cs typeface="Tahoma"/>
                <a:sym typeface="Tahoma"/>
              </a:rPr>
              <a:t>20</a:t>
            </a:r>
            <a:endParaRPr sz="1400" b="1" i="0" u="none" strike="noStrike" cap="none">
              <a:solidFill>
                <a:schemeClr val="lt1"/>
              </a:solidFill>
              <a:latin typeface="Tahoma"/>
              <a:ea typeface="Tahoma"/>
              <a:cs typeface="Tahoma"/>
              <a:sym typeface="Tahoma"/>
            </a:endParaRPr>
          </a:p>
        </p:txBody>
      </p:sp>
      <p:sp>
        <p:nvSpPr>
          <p:cNvPr id="1344" name="Google Shape;1344;p106"/>
          <p:cNvSpPr txBox="1"/>
          <p:nvPr/>
        </p:nvSpPr>
        <p:spPr>
          <a:xfrm>
            <a:off x="2427402" y="1225648"/>
            <a:ext cx="863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Trong hệ điều hành MAC, đặt tệp plist ở chế độ chỉ đọc</a:t>
            </a:r>
            <a:endParaRPr sz="1600" b="0" i="0" u="none" strike="noStrike" cap="none">
              <a:solidFill>
                <a:srgbClr val="000000"/>
              </a:solidFill>
              <a:latin typeface="Tahoma"/>
              <a:ea typeface="Tahoma"/>
              <a:cs typeface="Tahoma"/>
              <a:sym typeface="Tahoma"/>
            </a:endParaRPr>
          </a:p>
        </p:txBody>
      </p:sp>
      <p:sp>
        <p:nvSpPr>
          <p:cNvPr id="1345" name="Google Shape;1345;p106"/>
          <p:cNvSpPr txBox="1"/>
          <p:nvPr/>
        </p:nvSpPr>
        <p:spPr>
          <a:xfrm>
            <a:off x="2427400" y="2142739"/>
            <a:ext cx="8199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Tahoma"/>
                <a:ea typeface="Tahoma"/>
                <a:cs typeface="Tahoma"/>
                <a:sym typeface="Tahoma"/>
              </a:rPr>
              <a:t>Giảm đặc quyền của người dùng và nhóm, chỉ để QTV mới có thể thực hiện thay đổi</a:t>
            </a:r>
            <a:endParaRPr sz="1600" b="0" i="0" u="none" strike="noStrike" cap="none">
              <a:solidFill>
                <a:srgbClr val="000000"/>
              </a:solidFill>
              <a:latin typeface="Tahoma"/>
              <a:ea typeface="Tahoma"/>
              <a:cs typeface="Tahoma"/>
              <a:sym typeface="Tahoma"/>
            </a:endParaRPr>
          </a:p>
        </p:txBody>
      </p:sp>
      <p:sp>
        <p:nvSpPr>
          <p:cNvPr id="1346" name="Google Shape;1346;p106"/>
          <p:cNvSpPr txBox="1"/>
          <p:nvPr/>
        </p:nvSpPr>
        <p:spPr>
          <a:xfrm>
            <a:off x="2347874" y="2992492"/>
            <a:ext cx="86334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800"/>
              <a:buNone/>
            </a:pPr>
            <a:r>
              <a:rPr lang="en-US" sz="1600">
                <a:solidFill>
                  <a:schemeClr val="dk1"/>
                </a:solidFill>
                <a:latin typeface="Tahoma"/>
                <a:ea typeface="Tahoma"/>
                <a:cs typeface="Tahoma"/>
                <a:sym typeface="Tahoma"/>
              </a:rPr>
              <a:t>Chặn các tiện ích không mong muốn hoặc phần mềm có thể được sử dụng để giải quyết </a:t>
            </a:r>
            <a:endParaRPr sz="1600">
              <a:solidFill>
                <a:schemeClr val="dk1"/>
              </a:solidFill>
              <a:latin typeface="Tahoma"/>
              <a:ea typeface="Tahoma"/>
              <a:cs typeface="Tahoma"/>
              <a:sym typeface="Tahoma"/>
            </a:endParaRPr>
          </a:p>
          <a:p>
            <a:pPr marL="0" lvl="0" indent="0" algn="l" rtl="0">
              <a:spcBef>
                <a:spcPts val="0"/>
              </a:spcBef>
              <a:spcAft>
                <a:spcPts val="0"/>
              </a:spcAft>
              <a:buClr>
                <a:schemeClr val="dk1"/>
              </a:buClr>
              <a:buSzPts val="1800"/>
              <a:buFont typeface="Arial"/>
              <a:buNone/>
            </a:pPr>
            <a:r>
              <a:rPr lang="en-US" sz="1600">
                <a:solidFill>
                  <a:schemeClr val="dk1"/>
                </a:solidFill>
                <a:latin typeface="Tahoma"/>
                <a:ea typeface="Tahoma"/>
                <a:cs typeface="Tahoma"/>
                <a:sym typeface="Tahoma"/>
              </a:rPr>
              <a:t>các tác vụ</a:t>
            </a:r>
            <a:endParaRPr sz="160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600">
              <a:latin typeface="Tahoma"/>
              <a:ea typeface="Tahoma"/>
              <a:cs typeface="Tahoma"/>
              <a:sym typeface="Tahoma"/>
            </a:endParaRPr>
          </a:p>
        </p:txBody>
      </p:sp>
      <p:sp>
        <p:nvSpPr>
          <p:cNvPr id="1347" name="Google Shape;1347;p106"/>
          <p:cNvSpPr txBox="1"/>
          <p:nvPr/>
        </p:nvSpPr>
        <p:spPr>
          <a:xfrm>
            <a:off x="2427405" y="4022313"/>
            <a:ext cx="86334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1600">
                <a:solidFill>
                  <a:schemeClr val="dk1"/>
                </a:solidFill>
                <a:latin typeface="Tahoma"/>
                <a:ea typeface="Tahoma"/>
                <a:cs typeface="Tahoma"/>
                <a:sym typeface="Tahoma"/>
              </a:rPr>
              <a:t>Sử dụng các công cụ để xác định và chặn phần mềm độc hại</a:t>
            </a:r>
            <a:endParaRPr sz="1600">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600">
              <a:latin typeface="Tahoma"/>
              <a:ea typeface="Tahoma"/>
              <a:cs typeface="Tahoma"/>
              <a:sym typeface="Tahoma"/>
            </a:endParaRPr>
          </a:p>
        </p:txBody>
      </p:sp>
      <p:sp>
        <p:nvSpPr>
          <p:cNvPr id="1348" name="Google Shape;1348;p106"/>
          <p:cNvSpPr txBox="1"/>
          <p:nvPr/>
        </p:nvSpPr>
        <p:spPr>
          <a:xfrm>
            <a:off x="2431328" y="5093541"/>
            <a:ext cx="86334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1600">
                <a:solidFill>
                  <a:schemeClr val="dk1"/>
                </a:solidFill>
                <a:latin typeface="Tahoma"/>
                <a:ea typeface="Tahoma"/>
                <a:cs typeface="Tahoma"/>
                <a:sym typeface="Tahoma"/>
              </a:rPr>
              <a:t>Cập nhật và vá các máy chủ web thường xuyên</a:t>
            </a:r>
            <a:endParaRPr sz="1600">
              <a:solidFill>
                <a:schemeClr val="dk1"/>
              </a:solidFill>
            </a:endParaRPr>
          </a:p>
          <a:p>
            <a:pPr marL="0" marR="0" lvl="0" indent="0" algn="l" rtl="0">
              <a:lnSpc>
                <a:spcPct val="100000"/>
              </a:lnSpc>
              <a:spcBef>
                <a:spcPts val="0"/>
              </a:spcBef>
              <a:spcAft>
                <a:spcPts val="0"/>
              </a:spcAft>
              <a:buNone/>
            </a:pPr>
            <a:endParaRPr sz="1600">
              <a:latin typeface="Tahoma"/>
              <a:ea typeface="Tahoma"/>
              <a:cs typeface="Tahoma"/>
              <a:sym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grpSp>
        <p:nvGrpSpPr>
          <p:cNvPr id="1353" name="Google Shape;1353;p107"/>
          <p:cNvGrpSpPr/>
          <p:nvPr/>
        </p:nvGrpSpPr>
        <p:grpSpPr>
          <a:xfrm>
            <a:off x="1828800" y="352459"/>
            <a:ext cx="8382000" cy="6326231"/>
            <a:chOff x="0" y="47659"/>
            <a:chExt cx="8382000" cy="6326231"/>
          </a:xfrm>
        </p:grpSpPr>
        <p:sp>
          <p:nvSpPr>
            <p:cNvPr id="1354" name="Google Shape;1354;p107"/>
            <p:cNvSpPr/>
            <p:nvPr/>
          </p:nvSpPr>
          <p:spPr>
            <a:xfrm rot="5400000">
              <a:off x="4194330" y="-334747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55" name="Google Shape;1355;p107"/>
            <p:cNvSpPr txBox="1"/>
            <p:nvPr/>
          </p:nvSpPr>
          <p:spPr>
            <a:xfrm>
              <a:off x="799201" y="8634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Phương thức CEH Hacking</a:t>
              </a:r>
              <a:endParaRPr sz="3600" i="0" u="none" strike="noStrike" cap="none">
                <a:solidFill>
                  <a:schemeClr val="dk1"/>
                </a:solidFill>
                <a:latin typeface="Tahoma"/>
                <a:ea typeface="Tahoma"/>
                <a:cs typeface="Tahoma"/>
                <a:sym typeface="Tahoma"/>
              </a:endParaRPr>
            </a:p>
          </p:txBody>
        </p:sp>
        <p:sp>
          <p:nvSpPr>
            <p:cNvPr id="1356" name="Google Shape;1356;p107"/>
            <p:cNvSpPr/>
            <p:nvPr/>
          </p:nvSpPr>
          <p:spPr>
            <a:xfrm>
              <a:off x="0" y="901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57" name="Google Shape;1357;p107"/>
            <p:cNvSpPr txBox="1"/>
            <p:nvPr/>
          </p:nvSpPr>
          <p:spPr>
            <a:xfrm>
              <a:off x="97533" y="1877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1</a:t>
              </a:r>
              <a:endParaRPr sz="3600" i="0" u="none" strike="noStrike" cap="none">
                <a:solidFill>
                  <a:srgbClr val="000000"/>
                </a:solidFill>
                <a:latin typeface="Tahoma"/>
                <a:ea typeface="Tahoma"/>
                <a:cs typeface="Tahoma"/>
                <a:sym typeface="Tahoma"/>
              </a:endParaRPr>
            </a:p>
          </p:txBody>
        </p:sp>
        <p:sp>
          <p:nvSpPr>
            <p:cNvPr id="1358" name="Google Shape;1358;p107"/>
            <p:cNvSpPr/>
            <p:nvPr/>
          </p:nvSpPr>
          <p:spPr>
            <a:xfrm rot="5400000">
              <a:off x="4194330" y="-242173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59" name="Google Shape;1359;p107"/>
            <p:cNvSpPr txBox="1"/>
            <p:nvPr/>
          </p:nvSpPr>
          <p:spPr>
            <a:xfrm>
              <a:off x="799201" y="101208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Bẻ khóa mật khẩu</a:t>
              </a:r>
              <a:endParaRPr sz="3600" i="0" u="none" strike="noStrike" cap="none">
                <a:solidFill>
                  <a:schemeClr val="dk1"/>
                </a:solidFill>
                <a:latin typeface="Tahoma"/>
                <a:ea typeface="Tahoma"/>
                <a:cs typeface="Tahoma"/>
                <a:sym typeface="Tahoma"/>
              </a:endParaRPr>
            </a:p>
          </p:txBody>
        </p:sp>
        <p:sp>
          <p:nvSpPr>
            <p:cNvPr id="1360" name="Google Shape;1360;p107"/>
            <p:cNvSpPr/>
            <p:nvPr/>
          </p:nvSpPr>
          <p:spPr>
            <a:xfrm>
              <a:off x="0" y="101591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61" name="Google Shape;1361;p107"/>
            <p:cNvSpPr txBox="1"/>
            <p:nvPr/>
          </p:nvSpPr>
          <p:spPr>
            <a:xfrm>
              <a:off x="97533" y="111345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2  </a:t>
              </a:r>
              <a:endParaRPr sz="3600" i="0" u="none" strike="noStrike" cap="none">
                <a:solidFill>
                  <a:schemeClr val="lt1"/>
                </a:solidFill>
                <a:latin typeface="Tahoma"/>
                <a:ea typeface="Tahoma"/>
                <a:cs typeface="Tahoma"/>
                <a:sym typeface="Tahoma"/>
              </a:endParaRPr>
            </a:p>
          </p:txBody>
        </p:sp>
        <p:sp>
          <p:nvSpPr>
            <p:cNvPr id="1362" name="Google Shape;1362;p107"/>
            <p:cNvSpPr/>
            <p:nvPr/>
          </p:nvSpPr>
          <p:spPr>
            <a:xfrm rot="5400000">
              <a:off x="4155642" y="-587386"/>
              <a:ext cx="792540" cy="7582800"/>
            </a:xfrm>
            <a:prstGeom prst="round2SameRect">
              <a:avLst>
                <a:gd name="adj1" fmla="val 16667"/>
                <a:gd name="adj2" fmla="val 0"/>
              </a:avLst>
            </a:prstGeom>
            <a:solidFill>
              <a:srgbClr val="00FF00">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63" name="Google Shape;1363;p107"/>
            <p:cNvSpPr/>
            <p:nvPr/>
          </p:nvSpPr>
          <p:spPr>
            <a:xfrm>
              <a:off x="0" y="194166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64" name="Google Shape;1364;p107"/>
            <p:cNvSpPr txBox="1"/>
            <p:nvPr/>
          </p:nvSpPr>
          <p:spPr>
            <a:xfrm>
              <a:off x="97533" y="203919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3</a:t>
              </a:r>
              <a:endParaRPr sz="3600" i="0" u="none" strike="noStrike" cap="none">
                <a:solidFill>
                  <a:schemeClr val="lt1"/>
                </a:solidFill>
                <a:latin typeface="Tahoma"/>
                <a:ea typeface="Tahoma"/>
                <a:cs typeface="Tahoma"/>
                <a:sym typeface="Tahoma"/>
              </a:endParaRPr>
            </a:p>
          </p:txBody>
        </p:sp>
        <p:sp>
          <p:nvSpPr>
            <p:cNvPr id="1365" name="Google Shape;1365;p107"/>
            <p:cNvSpPr/>
            <p:nvPr/>
          </p:nvSpPr>
          <p:spPr>
            <a:xfrm rot="5400000">
              <a:off x="4194330" y="-1470995"/>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66" name="Google Shape;1366;p107"/>
            <p:cNvSpPr txBox="1"/>
            <p:nvPr/>
          </p:nvSpPr>
          <p:spPr>
            <a:xfrm>
              <a:off x="837889" y="2842819"/>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Thực thi các ứng dụng</a:t>
              </a:r>
              <a:endParaRPr sz="3600" i="0" u="none" strike="noStrike" cap="none">
                <a:solidFill>
                  <a:schemeClr val="dk1"/>
                </a:solidFill>
                <a:latin typeface="Tahoma"/>
                <a:ea typeface="Tahoma"/>
                <a:cs typeface="Tahoma"/>
                <a:sym typeface="Tahoma"/>
              </a:endParaRPr>
            </a:p>
          </p:txBody>
        </p:sp>
        <p:sp>
          <p:nvSpPr>
            <p:cNvPr id="1367" name="Google Shape;1367;p107"/>
            <p:cNvSpPr/>
            <p:nvPr/>
          </p:nvSpPr>
          <p:spPr>
            <a:xfrm>
              <a:off x="0" y="286740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68" name="Google Shape;1368;p107"/>
            <p:cNvSpPr txBox="1"/>
            <p:nvPr/>
          </p:nvSpPr>
          <p:spPr>
            <a:xfrm>
              <a:off x="97533" y="296493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4</a:t>
              </a:r>
              <a:endParaRPr sz="3600" i="0" u="none" strike="noStrike" cap="none">
                <a:solidFill>
                  <a:schemeClr val="lt1"/>
                </a:solidFill>
                <a:latin typeface="Tahoma"/>
                <a:ea typeface="Tahoma"/>
                <a:cs typeface="Tahoma"/>
                <a:sym typeface="Tahoma"/>
              </a:endParaRPr>
            </a:p>
          </p:txBody>
        </p:sp>
        <p:sp>
          <p:nvSpPr>
            <p:cNvPr id="1369" name="Google Shape;1369;p107"/>
            <p:cNvSpPr/>
            <p:nvPr/>
          </p:nvSpPr>
          <p:spPr>
            <a:xfrm rot="5400000">
              <a:off x="4194330" y="334739"/>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70" name="Google Shape;1370;p107"/>
            <p:cNvSpPr txBox="1"/>
            <p:nvPr/>
          </p:nvSpPr>
          <p:spPr>
            <a:xfrm>
              <a:off x="799201" y="3768558"/>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Ẩn file</a:t>
              </a:r>
              <a:endParaRPr sz="3600" i="0" u="none" strike="noStrike" cap="none">
                <a:solidFill>
                  <a:schemeClr val="dk1"/>
                </a:solidFill>
                <a:latin typeface="Tahoma"/>
                <a:ea typeface="Tahoma"/>
                <a:cs typeface="Tahoma"/>
                <a:sym typeface="Tahoma"/>
              </a:endParaRPr>
            </a:p>
          </p:txBody>
        </p:sp>
        <p:sp>
          <p:nvSpPr>
            <p:cNvPr id="1371" name="Google Shape;1371;p107"/>
            <p:cNvSpPr/>
            <p:nvPr/>
          </p:nvSpPr>
          <p:spPr>
            <a:xfrm>
              <a:off x="0" y="379314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72" name="Google Shape;1372;p107"/>
            <p:cNvSpPr txBox="1"/>
            <p:nvPr/>
          </p:nvSpPr>
          <p:spPr>
            <a:xfrm>
              <a:off x="97533" y="389067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5</a:t>
              </a:r>
              <a:endParaRPr sz="3600" i="0" u="none" strike="noStrike" cap="none">
                <a:solidFill>
                  <a:schemeClr val="lt1"/>
                </a:solidFill>
                <a:latin typeface="Tahoma"/>
                <a:ea typeface="Tahoma"/>
                <a:cs typeface="Tahoma"/>
                <a:sym typeface="Tahoma"/>
              </a:endParaRPr>
            </a:p>
          </p:txBody>
        </p:sp>
        <p:sp>
          <p:nvSpPr>
            <p:cNvPr id="1373" name="Google Shape;1373;p107"/>
            <p:cNvSpPr/>
            <p:nvPr/>
          </p:nvSpPr>
          <p:spPr>
            <a:xfrm rot="5400000">
              <a:off x="4194330" y="1260479"/>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74" name="Google Shape;1374;p107"/>
            <p:cNvSpPr txBox="1"/>
            <p:nvPr/>
          </p:nvSpPr>
          <p:spPr>
            <a:xfrm>
              <a:off x="799201" y="4694298"/>
              <a:ext cx="75441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600">
                  <a:solidFill>
                    <a:schemeClr val="dk1"/>
                  </a:solidFill>
                  <a:latin typeface="Tahoma"/>
                  <a:ea typeface="Tahoma"/>
                  <a:cs typeface="Tahoma"/>
                  <a:sym typeface="Tahoma"/>
                </a:rPr>
                <a:t>Xóa dấu vết</a:t>
              </a:r>
              <a:endParaRPr sz="3600" i="0" u="none" strike="noStrike" cap="none">
                <a:solidFill>
                  <a:schemeClr val="dk1"/>
                </a:solidFill>
                <a:latin typeface="Tahoma"/>
                <a:ea typeface="Tahoma"/>
                <a:cs typeface="Tahoma"/>
                <a:sym typeface="Tahoma"/>
              </a:endParaRPr>
            </a:p>
          </p:txBody>
        </p:sp>
        <p:sp>
          <p:nvSpPr>
            <p:cNvPr id="1375" name="Google Shape;1375;p107"/>
            <p:cNvSpPr/>
            <p:nvPr/>
          </p:nvSpPr>
          <p:spPr>
            <a:xfrm>
              <a:off x="0" y="47188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76" name="Google Shape;1376;p107"/>
            <p:cNvSpPr txBox="1"/>
            <p:nvPr/>
          </p:nvSpPr>
          <p:spPr>
            <a:xfrm>
              <a:off x="97533" y="48164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6</a:t>
              </a:r>
              <a:endParaRPr sz="3600" i="0" u="none" strike="noStrike" cap="none">
                <a:solidFill>
                  <a:schemeClr val="lt1"/>
                </a:solidFill>
                <a:latin typeface="Tahoma"/>
                <a:ea typeface="Tahoma"/>
                <a:cs typeface="Tahoma"/>
                <a:sym typeface="Tahoma"/>
              </a:endParaRPr>
            </a:p>
          </p:txBody>
        </p:sp>
        <p:sp>
          <p:nvSpPr>
            <p:cNvPr id="1377" name="Google Shape;1377;p107"/>
            <p:cNvSpPr/>
            <p:nvPr/>
          </p:nvSpPr>
          <p:spPr>
            <a:xfrm rot="5400000">
              <a:off x="4194330" y="2186220"/>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78" name="Google Shape;1378;p107"/>
            <p:cNvSpPr txBox="1"/>
            <p:nvPr/>
          </p:nvSpPr>
          <p:spPr>
            <a:xfrm>
              <a:off x="799201" y="5620039"/>
              <a:ext cx="75441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600">
                  <a:solidFill>
                    <a:schemeClr val="dk1"/>
                  </a:solidFill>
                  <a:latin typeface="Tahoma"/>
                  <a:ea typeface="Tahoma"/>
                  <a:cs typeface="Tahoma"/>
                  <a:sym typeface="Tahoma"/>
                </a:rPr>
                <a:t>Kiểm thử thâm nhập</a:t>
              </a:r>
              <a:endParaRPr sz="3600" i="0" u="none" strike="noStrike" cap="none">
                <a:solidFill>
                  <a:srgbClr val="000000"/>
                </a:solidFill>
                <a:latin typeface="Tahoma"/>
                <a:ea typeface="Tahoma"/>
                <a:cs typeface="Tahoma"/>
                <a:sym typeface="Tahoma"/>
              </a:endParaRPr>
            </a:p>
          </p:txBody>
        </p:sp>
        <p:sp>
          <p:nvSpPr>
            <p:cNvPr id="1379" name="Google Shape;1379;p107"/>
            <p:cNvSpPr/>
            <p:nvPr/>
          </p:nvSpPr>
          <p:spPr>
            <a:xfrm>
              <a:off x="0" y="564462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380" name="Google Shape;1380;p107"/>
            <p:cNvSpPr txBox="1"/>
            <p:nvPr/>
          </p:nvSpPr>
          <p:spPr>
            <a:xfrm>
              <a:off x="97533" y="574215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7</a:t>
              </a:r>
              <a:endParaRPr sz="3600" i="0" u="none" strike="noStrike" cap="none">
                <a:solidFill>
                  <a:schemeClr val="lt1"/>
                </a:solidFill>
                <a:latin typeface="Tahoma"/>
                <a:ea typeface="Tahoma"/>
                <a:cs typeface="Tahoma"/>
                <a:sym typeface="Tahoma"/>
              </a:endParaRPr>
            </a:p>
          </p:txBody>
        </p:sp>
        <p:sp>
          <p:nvSpPr>
            <p:cNvPr id="1381" name="Google Shape;1381;p107"/>
            <p:cNvSpPr txBox="1"/>
            <p:nvPr/>
          </p:nvSpPr>
          <p:spPr>
            <a:xfrm>
              <a:off x="799201" y="1962824"/>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Leo thang đặc quyền</a:t>
              </a:r>
              <a:endParaRPr sz="3600" i="0" u="none" strike="noStrike" cap="none">
                <a:solidFill>
                  <a:schemeClr val="dk1"/>
                </a:solidFill>
                <a:latin typeface="Tahoma"/>
                <a:ea typeface="Tahoma"/>
                <a:cs typeface="Tahoma"/>
                <a:sym typeface="Tahoma"/>
              </a:endParaRPr>
            </a:p>
          </p:txBody>
        </p:sp>
      </p:gr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08"/>
          <p:cNvSpPr txBox="1">
            <a:spLocks noGrp="1"/>
          </p:cNvSpPr>
          <p:nvPr>
            <p:ph type="body" idx="1"/>
          </p:nvPr>
        </p:nvSpPr>
        <p:spPr>
          <a:xfrm>
            <a:off x="563133" y="864800"/>
            <a:ext cx="10920400" cy="2464400"/>
          </a:xfrm>
          <a:prstGeom prst="rect">
            <a:avLst/>
          </a:prstGeom>
          <a:noFill/>
          <a:ln>
            <a:noFill/>
          </a:ln>
        </p:spPr>
        <p:txBody>
          <a:bodyPr spcFirstLastPara="1" wrap="square" lIns="91425" tIns="45700" rIns="91425" bIns="45700" anchor="t" anchorCtr="0">
            <a:noAutofit/>
          </a:bodyPr>
          <a:lstStyle/>
          <a:p>
            <a:pPr marL="287859" lvl="0" indent="-270927" algn="l" rtl="0">
              <a:lnSpc>
                <a:spcPct val="100000"/>
              </a:lnSpc>
              <a:spcBef>
                <a:spcPts val="0"/>
              </a:spcBef>
              <a:spcAft>
                <a:spcPts val="0"/>
              </a:spcAft>
              <a:buSzPts val="1600"/>
              <a:buFont typeface="Tahoma"/>
              <a:buChar char="❑"/>
            </a:pPr>
            <a:r>
              <a:rPr lang="en-US" sz="2133"/>
              <a:t>Những kẻ tấn công thực thi các ứng dụng độc hại trong giai đoạn này. Đây được gọi là "</a:t>
            </a:r>
            <a:r>
              <a:rPr lang="en-US" sz="2133">
                <a:solidFill>
                  <a:srgbClr val="FF0000"/>
                </a:solidFill>
              </a:rPr>
              <a:t>sở hữu</a:t>
            </a:r>
            <a:r>
              <a:rPr lang="en-US" sz="2133"/>
              <a:t>" hệ thống</a:t>
            </a:r>
            <a:endParaRPr sz="2133"/>
          </a:p>
          <a:p>
            <a:pPr marL="287859" lvl="0" indent="-270927" algn="l" rtl="0">
              <a:lnSpc>
                <a:spcPct val="100000"/>
              </a:lnSpc>
              <a:spcBef>
                <a:spcPts val="1467"/>
              </a:spcBef>
              <a:spcAft>
                <a:spcPts val="0"/>
              </a:spcAft>
              <a:buSzPts val="1600"/>
              <a:buFont typeface="Tahoma"/>
              <a:buChar char="❑"/>
            </a:pPr>
            <a:r>
              <a:rPr lang="en-US" sz="2133"/>
              <a:t>Kẻ tấn công thực hiện các chương trình độc hại </a:t>
            </a:r>
            <a:r>
              <a:rPr lang="en-US" sz="2133">
                <a:solidFill>
                  <a:srgbClr val="FF0000"/>
                </a:solidFill>
              </a:rPr>
              <a:t>từ xa trong máy của nạn nhân</a:t>
            </a:r>
            <a:r>
              <a:rPr lang="en-US" sz="2133"/>
              <a:t> để thu thập thông tin dẫn đến việc khai thác hoặc mất quyền riêng tư, </a:t>
            </a:r>
            <a:r>
              <a:rPr lang="en-US" sz="2133">
                <a:solidFill>
                  <a:srgbClr val="FF0000"/>
                </a:solidFill>
              </a:rPr>
              <a:t>truy cập trái phép</a:t>
            </a:r>
            <a:r>
              <a:rPr lang="en-US" sz="2133"/>
              <a:t> vào tài nguyên hệ thống, </a:t>
            </a:r>
            <a:r>
              <a:rPr lang="en-US" sz="2133">
                <a:solidFill>
                  <a:srgbClr val="FF0000"/>
                </a:solidFill>
              </a:rPr>
              <a:t>bẻ khóa mật khẩu</a:t>
            </a:r>
            <a:r>
              <a:rPr lang="en-US" sz="2133"/>
              <a:t>, chụp ảnh màn hình, cài đặt cửa sau để duy trì truy cập dễ dàng, v.v.</a:t>
            </a:r>
            <a:endParaRPr sz="2133"/>
          </a:p>
        </p:txBody>
      </p:sp>
      <p:sp>
        <p:nvSpPr>
          <p:cNvPr id="1387" name="Google Shape;1387;p108"/>
          <p:cNvSpPr txBox="1">
            <a:spLocks noGrp="1"/>
          </p:cNvSpPr>
          <p:nvPr>
            <p:ph type="title"/>
          </p:nvPr>
        </p:nvSpPr>
        <p:spPr>
          <a:xfrm>
            <a:off x="1295400" y="16"/>
            <a:ext cx="9601200" cy="713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r>
              <a:rPr lang="en-US">
                <a:latin typeface="Arial"/>
                <a:ea typeface="Arial"/>
                <a:cs typeface="Arial"/>
                <a:sym typeface="Arial"/>
              </a:rPr>
              <a:t>Thực thi ứng dụng</a:t>
            </a:r>
            <a:r>
              <a:rPr lang="en-US" sz="3200">
                <a:latin typeface="Arial"/>
                <a:ea typeface="Arial"/>
                <a:cs typeface="Arial"/>
                <a:sym typeface="Arial"/>
              </a:rPr>
              <a:t> </a:t>
            </a:r>
            <a:endParaRPr sz="3200">
              <a:latin typeface="Arial"/>
              <a:ea typeface="Arial"/>
              <a:cs typeface="Arial"/>
              <a:sym typeface="Arial"/>
            </a:endParaRPr>
          </a:p>
        </p:txBody>
      </p:sp>
      <p:sp>
        <p:nvSpPr>
          <p:cNvPr id="1388" name="Google Shape;1388;p108"/>
          <p:cNvSpPr txBox="1">
            <a:spLocks noGrp="1"/>
          </p:cNvSpPr>
          <p:nvPr>
            <p:ph type="sldNum" idx="12"/>
          </p:nvPr>
        </p:nvSpPr>
        <p:spPr>
          <a:xfrm>
            <a:off x="11376588" y="6237312"/>
            <a:ext cx="815200" cy="617600"/>
          </a:xfrm>
          <a:prstGeom prst="rect">
            <a:avLst/>
          </a:prstGeom>
          <a:noFill/>
          <a:ln>
            <a:noFill/>
          </a:ln>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a:t>46</a:t>
            </a:fld>
            <a:endParaRPr/>
          </a:p>
        </p:txBody>
      </p:sp>
      <p:grpSp>
        <p:nvGrpSpPr>
          <p:cNvPr id="1389" name="Google Shape;1389;p108"/>
          <p:cNvGrpSpPr/>
          <p:nvPr/>
        </p:nvGrpSpPr>
        <p:grpSpPr>
          <a:xfrm>
            <a:off x="1865434" y="3502100"/>
            <a:ext cx="8461100" cy="3028933"/>
            <a:chOff x="1399088" y="2300150"/>
            <a:chExt cx="6345825" cy="2271700"/>
          </a:xfrm>
        </p:grpSpPr>
        <p:grpSp>
          <p:nvGrpSpPr>
            <p:cNvPr id="1390" name="Google Shape;1390;p108"/>
            <p:cNvGrpSpPr/>
            <p:nvPr/>
          </p:nvGrpSpPr>
          <p:grpSpPr>
            <a:xfrm>
              <a:off x="1399088" y="2300150"/>
              <a:ext cx="6345825" cy="2271700"/>
              <a:chOff x="1399088" y="2300150"/>
              <a:chExt cx="6345825" cy="2271700"/>
            </a:xfrm>
          </p:grpSpPr>
          <p:grpSp>
            <p:nvGrpSpPr>
              <p:cNvPr id="1391" name="Google Shape;1391;p108"/>
              <p:cNvGrpSpPr/>
              <p:nvPr/>
            </p:nvGrpSpPr>
            <p:grpSpPr>
              <a:xfrm>
                <a:off x="1399088" y="2300150"/>
                <a:ext cx="6345825" cy="2271700"/>
                <a:chOff x="1399088" y="2300150"/>
                <a:chExt cx="6345825" cy="2271700"/>
              </a:xfrm>
            </p:grpSpPr>
            <p:grpSp>
              <p:nvGrpSpPr>
                <p:cNvPr id="1392" name="Google Shape;1392;p108"/>
                <p:cNvGrpSpPr/>
                <p:nvPr/>
              </p:nvGrpSpPr>
              <p:grpSpPr>
                <a:xfrm>
                  <a:off x="1399088" y="2300150"/>
                  <a:ext cx="6345825" cy="2271700"/>
                  <a:chOff x="1399088" y="2300150"/>
                  <a:chExt cx="6345825" cy="2271700"/>
                </a:xfrm>
              </p:grpSpPr>
              <p:grpSp>
                <p:nvGrpSpPr>
                  <p:cNvPr id="1393" name="Google Shape;1393;p108"/>
                  <p:cNvGrpSpPr/>
                  <p:nvPr/>
                </p:nvGrpSpPr>
                <p:grpSpPr>
                  <a:xfrm>
                    <a:off x="1399088" y="2300150"/>
                    <a:ext cx="6345825" cy="2271700"/>
                    <a:chOff x="882400" y="2073900"/>
                    <a:chExt cx="6345825" cy="2271700"/>
                  </a:xfrm>
                </p:grpSpPr>
                <p:sp>
                  <p:nvSpPr>
                    <p:cNvPr id="1394" name="Google Shape;1394;p108"/>
                    <p:cNvSpPr/>
                    <p:nvPr/>
                  </p:nvSpPr>
                  <p:spPr>
                    <a:xfrm>
                      <a:off x="882400" y="2073900"/>
                      <a:ext cx="1289700" cy="91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867" b="1" i="0" u="none" strike="noStrike" cap="none">
                          <a:solidFill>
                            <a:schemeClr val="dk1"/>
                          </a:solidFill>
                          <a:latin typeface="Tahoma"/>
                          <a:ea typeface="Tahoma"/>
                          <a:cs typeface="Tahoma"/>
                          <a:sym typeface="Tahoma"/>
                        </a:rPr>
                        <a:t>Keyloggers</a:t>
                      </a:r>
                      <a:endParaRPr sz="1867" b="0" i="0" u="none" strike="noStrike" cap="none">
                        <a:solidFill>
                          <a:schemeClr val="dk1"/>
                        </a:solidFill>
                        <a:latin typeface="Tahoma"/>
                        <a:ea typeface="Tahoma"/>
                        <a:cs typeface="Tahoma"/>
                        <a:sym typeface="Tahoma"/>
                      </a:endParaRPr>
                    </a:p>
                  </p:txBody>
                </p:sp>
                <p:sp>
                  <p:nvSpPr>
                    <p:cNvPr id="1395" name="Google Shape;1395;p108"/>
                    <p:cNvSpPr/>
                    <p:nvPr/>
                  </p:nvSpPr>
                  <p:spPr>
                    <a:xfrm>
                      <a:off x="5938525" y="2073900"/>
                      <a:ext cx="1289700" cy="91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867" b="1" i="0" u="none" strike="noStrike" cap="none">
                          <a:solidFill>
                            <a:schemeClr val="dk1"/>
                          </a:solidFill>
                          <a:latin typeface="Tahoma"/>
                          <a:ea typeface="Tahoma"/>
                          <a:cs typeface="Tahoma"/>
                          <a:sym typeface="Tahoma"/>
                        </a:rPr>
                        <a:t>Spyware</a:t>
                      </a:r>
                      <a:endParaRPr sz="1867" b="0" i="0" u="none" strike="noStrike" cap="none">
                        <a:solidFill>
                          <a:schemeClr val="dk1"/>
                        </a:solidFill>
                        <a:latin typeface="Tahoma"/>
                        <a:ea typeface="Tahoma"/>
                        <a:cs typeface="Tahoma"/>
                        <a:sym typeface="Tahoma"/>
                      </a:endParaRPr>
                    </a:p>
                  </p:txBody>
                </p:sp>
                <p:sp>
                  <p:nvSpPr>
                    <p:cNvPr id="1396" name="Google Shape;1396;p108"/>
                    <p:cNvSpPr/>
                    <p:nvPr/>
                  </p:nvSpPr>
                  <p:spPr>
                    <a:xfrm>
                      <a:off x="927650" y="3433000"/>
                      <a:ext cx="1289700" cy="91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867" b="1" i="0" u="none" strike="noStrike" cap="none">
                          <a:solidFill>
                            <a:schemeClr val="dk1"/>
                          </a:solidFill>
                          <a:latin typeface="Tahoma"/>
                          <a:ea typeface="Tahoma"/>
                          <a:cs typeface="Tahoma"/>
                          <a:sym typeface="Tahoma"/>
                        </a:rPr>
                        <a:t>Backdoors</a:t>
                      </a:r>
                      <a:endParaRPr sz="1867" b="0" i="0" u="none" strike="noStrike" cap="none">
                        <a:solidFill>
                          <a:schemeClr val="dk1"/>
                        </a:solidFill>
                        <a:latin typeface="Tahoma"/>
                        <a:ea typeface="Tahoma"/>
                        <a:cs typeface="Tahoma"/>
                        <a:sym typeface="Tahoma"/>
                      </a:endParaRPr>
                    </a:p>
                  </p:txBody>
                </p:sp>
                <p:sp>
                  <p:nvSpPr>
                    <p:cNvPr id="1397" name="Google Shape;1397;p108"/>
                    <p:cNvSpPr/>
                    <p:nvPr/>
                  </p:nvSpPr>
                  <p:spPr>
                    <a:xfrm>
                      <a:off x="5938525" y="3433000"/>
                      <a:ext cx="1289700" cy="91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867" b="1" i="0" u="none" strike="noStrike" cap="none">
                          <a:solidFill>
                            <a:schemeClr val="dk1"/>
                          </a:solidFill>
                          <a:latin typeface="Tahoma"/>
                          <a:ea typeface="Tahoma"/>
                          <a:cs typeface="Tahoma"/>
                          <a:sym typeface="Tahoma"/>
                        </a:rPr>
                        <a:t>Crackers</a:t>
                      </a:r>
                      <a:endParaRPr sz="1867" b="0" i="0" u="none" strike="noStrike" cap="none">
                        <a:solidFill>
                          <a:schemeClr val="dk1"/>
                        </a:solidFill>
                        <a:latin typeface="Tahoma"/>
                        <a:ea typeface="Tahoma"/>
                        <a:cs typeface="Tahoma"/>
                        <a:sym typeface="Tahoma"/>
                      </a:endParaRPr>
                    </a:p>
                  </p:txBody>
                </p:sp>
              </p:grpSp>
              <p:sp>
                <p:nvSpPr>
                  <p:cNvPr id="1398" name="Google Shape;1398;p108"/>
                  <p:cNvSpPr txBox="1"/>
                  <p:nvPr/>
                </p:nvSpPr>
                <p:spPr>
                  <a:xfrm>
                    <a:off x="3182625" y="3020350"/>
                    <a:ext cx="3000000" cy="83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867" b="1" i="0" u="none" strike="noStrike" cap="none">
                        <a:solidFill>
                          <a:schemeClr val="dk1"/>
                        </a:solidFill>
                        <a:latin typeface="Tahoma"/>
                        <a:ea typeface="Tahoma"/>
                        <a:cs typeface="Tahoma"/>
                        <a:sym typeface="Tahoma"/>
                      </a:rPr>
                      <a:t>Các chương trình độc hại mà kẻ tấn công thực hiện trên hệ thống mục tiêu</a:t>
                    </a:r>
                    <a:endParaRPr sz="1867" b="1" i="0" u="none" strike="noStrike" cap="none">
                      <a:solidFill>
                        <a:schemeClr val="dk1"/>
                      </a:solidFill>
                      <a:latin typeface="Tahoma"/>
                      <a:ea typeface="Tahoma"/>
                      <a:cs typeface="Tahoma"/>
                      <a:sym typeface="Tahoma"/>
                    </a:endParaRPr>
                  </a:p>
                </p:txBody>
              </p:sp>
            </p:grpSp>
            <p:pic>
              <p:nvPicPr>
                <p:cNvPr id="1399" name="Google Shape;1399;p108"/>
                <p:cNvPicPr preferRelativeResize="0"/>
                <p:nvPr/>
              </p:nvPicPr>
              <p:blipFill rotWithShape="1">
                <a:blip r:embed="rId3">
                  <a:alphaModFix/>
                </a:blip>
                <a:srcRect/>
                <a:stretch/>
              </p:blipFill>
              <p:spPr>
                <a:xfrm>
                  <a:off x="1861125" y="4076450"/>
                  <a:ext cx="365650" cy="365650"/>
                </a:xfrm>
                <a:prstGeom prst="rect">
                  <a:avLst/>
                </a:prstGeom>
                <a:noFill/>
                <a:ln>
                  <a:noFill/>
                </a:ln>
              </p:spPr>
            </p:pic>
          </p:grpSp>
          <p:pic>
            <p:nvPicPr>
              <p:cNvPr id="1400" name="Google Shape;1400;p108"/>
              <p:cNvPicPr preferRelativeResize="0"/>
              <p:nvPr/>
            </p:nvPicPr>
            <p:blipFill rotWithShape="1">
              <a:blip r:embed="rId4">
                <a:alphaModFix/>
              </a:blip>
              <a:srcRect/>
              <a:stretch/>
            </p:blipFill>
            <p:spPr>
              <a:xfrm>
                <a:off x="1838175" y="2725050"/>
                <a:ext cx="388600" cy="388600"/>
              </a:xfrm>
              <a:prstGeom prst="rect">
                <a:avLst/>
              </a:prstGeom>
              <a:noFill/>
              <a:ln>
                <a:noFill/>
              </a:ln>
            </p:spPr>
          </p:pic>
        </p:grpSp>
        <p:pic>
          <p:nvPicPr>
            <p:cNvPr id="1401" name="Google Shape;1401;p108"/>
            <p:cNvPicPr preferRelativeResize="0"/>
            <p:nvPr/>
          </p:nvPicPr>
          <p:blipFill rotWithShape="1">
            <a:blip r:embed="rId5">
              <a:alphaModFix/>
            </a:blip>
            <a:srcRect/>
            <a:stretch/>
          </p:blipFill>
          <p:spPr>
            <a:xfrm>
              <a:off x="6901825" y="2657800"/>
              <a:ext cx="463200" cy="463200"/>
            </a:xfrm>
            <a:prstGeom prst="rect">
              <a:avLst/>
            </a:prstGeom>
            <a:noFill/>
            <a:ln>
              <a:noFill/>
            </a:ln>
          </p:spPr>
        </p:pic>
        <p:pic>
          <p:nvPicPr>
            <p:cNvPr id="1402" name="Google Shape;1402;p108"/>
            <p:cNvPicPr preferRelativeResize="0"/>
            <p:nvPr/>
          </p:nvPicPr>
          <p:blipFill rotWithShape="1">
            <a:blip r:embed="rId6">
              <a:alphaModFix/>
            </a:blip>
            <a:srcRect/>
            <a:stretch/>
          </p:blipFill>
          <p:spPr>
            <a:xfrm>
              <a:off x="6945375" y="4088499"/>
              <a:ext cx="376099" cy="341551"/>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09"/>
          <p:cNvSpPr txBox="1">
            <a:spLocks noGrp="1"/>
          </p:cNvSpPr>
          <p:nvPr>
            <p:ph type="body" idx="1"/>
          </p:nvPr>
        </p:nvSpPr>
        <p:spPr>
          <a:xfrm>
            <a:off x="543033" y="1328800"/>
            <a:ext cx="6196400" cy="2047600"/>
          </a:xfrm>
          <a:prstGeom prst="rect">
            <a:avLst/>
          </a:prstGeom>
          <a:noFill/>
          <a:ln>
            <a:noFill/>
          </a:ln>
        </p:spPr>
        <p:txBody>
          <a:bodyPr spcFirstLastPara="1" wrap="square" lIns="91425" tIns="45700" rIns="91425" bIns="45700" anchor="t" anchorCtr="0">
            <a:noAutofit/>
          </a:bodyPr>
          <a:lstStyle/>
          <a:p>
            <a:pPr marL="287859" lvl="0" indent="-276219" algn="l" rtl="0">
              <a:lnSpc>
                <a:spcPct val="107000"/>
              </a:lnSpc>
              <a:spcBef>
                <a:spcPts val="0"/>
              </a:spcBef>
              <a:spcAft>
                <a:spcPts val="0"/>
              </a:spcAft>
              <a:buSzPts val="1800"/>
              <a:buFont typeface="Noto Sans Symbols"/>
              <a:buChar char="❑"/>
            </a:pPr>
            <a:r>
              <a:rPr lang="en-US" sz="1800"/>
              <a:t>RemoteExec </a:t>
            </a:r>
            <a:r>
              <a:rPr lang="en-US" sz="1800">
                <a:solidFill>
                  <a:srgbClr val="FF0000"/>
                </a:solidFill>
              </a:rPr>
              <a:t>cài đặt từ xa các ứng dụng</a:t>
            </a:r>
            <a:r>
              <a:rPr lang="en-US" sz="1800"/>
              <a:t>, </a:t>
            </a:r>
            <a:r>
              <a:rPr lang="en-US" sz="1800">
                <a:solidFill>
                  <a:srgbClr val="FF0000"/>
                </a:solidFill>
              </a:rPr>
              <a:t>thực thi các chương trình/tập lệnh</a:t>
            </a:r>
            <a:r>
              <a:rPr lang="en-US" sz="1800"/>
              <a:t> và cập nhật các tệp và thư mục trên hệ thống Windows trong toàn mạng</a:t>
            </a:r>
            <a:endParaRPr sz="1800"/>
          </a:p>
          <a:p>
            <a:pPr marL="287859" lvl="0" indent="-276219" algn="l" rtl="0">
              <a:lnSpc>
                <a:spcPct val="107000"/>
              </a:lnSpc>
              <a:spcBef>
                <a:spcPts val="1467"/>
              </a:spcBef>
              <a:spcAft>
                <a:spcPts val="0"/>
              </a:spcAft>
              <a:buSzPts val="1800"/>
              <a:buFont typeface="Noto Sans Symbols"/>
              <a:buChar char="❑"/>
            </a:pPr>
            <a:r>
              <a:rPr lang="en-US" sz="1800"/>
              <a:t>Nó cho phép kẻ tấn công </a:t>
            </a:r>
            <a:r>
              <a:rPr lang="en-US" sz="1800">
                <a:solidFill>
                  <a:srgbClr val="FF0000"/>
                </a:solidFill>
              </a:rPr>
              <a:t>sửa đổi đăng ký</a:t>
            </a:r>
            <a:r>
              <a:rPr lang="en-US" sz="1800"/>
              <a:t>, </a:t>
            </a:r>
            <a:r>
              <a:rPr lang="en-US" sz="1800">
                <a:solidFill>
                  <a:srgbClr val="FF0000"/>
                </a:solidFill>
              </a:rPr>
              <a:t>thay đổi mật khẩu admin cục bộ</a:t>
            </a:r>
            <a:r>
              <a:rPr lang="en-US" sz="1800"/>
              <a:t>,</a:t>
            </a:r>
            <a:r>
              <a:rPr lang="en-US" sz="1800">
                <a:solidFill>
                  <a:srgbClr val="FF0000"/>
                </a:solidFill>
              </a:rPr>
              <a:t> vô hiệu hóa tài khoản cục bộ</a:t>
            </a:r>
            <a:r>
              <a:rPr lang="en-US" sz="1800"/>
              <a:t> và sao chép/cập nhật/xóa tệp và thư mục</a:t>
            </a:r>
            <a:endParaRPr sz="1800" b="1"/>
          </a:p>
        </p:txBody>
      </p:sp>
      <p:sp>
        <p:nvSpPr>
          <p:cNvPr id="1408" name="Google Shape;1408;p109"/>
          <p:cNvSpPr txBox="1">
            <a:spLocks noGrp="1"/>
          </p:cNvSpPr>
          <p:nvPr>
            <p:ph type="title"/>
          </p:nvPr>
        </p:nvSpPr>
        <p:spPr>
          <a:xfrm>
            <a:off x="1295400" y="16"/>
            <a:ext cx="9601200" cy="713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r>
              <a:rPr lang="en-US">
                <a:latin typeface="Arial"/>
                <a:ea typeface="Arial"/>
                <a:cs typeface="Arial"/>
                <a:sym typeface="Arial"/>
              </a:rPr>
              <a:t>Công cụ thực thi ứng dụng</a:t>
            </a:r>
            <a:endParaRPr/>
          </a:p>
        </p:txBody>
      </p:sp>
      <p:sp>
        <p:nvSpPr>
          <p:cNvPr id="1409" name="Google Shape;1409;p109"/>
          <p:cNvSpPr txBox="1">
            <a:spLocks noGrp="1"/>
          </p:cNvSpPr>
          <p:nvPr>
            <p:ph type="sldNum" idx="12"/>
          </p:nvPr>
        </p:nvSpPr>
        <p:spPr>
          <a:xfrm>
            <a:off x="11376800" y="6240400"/>
            <a:ext cx="815200" cy="617600"/>
          </a:xfrm>
          <a:prstGeom prst="rect">
            <a:avLst/>
          </a:prstGeom>
          <a:noFill/>
          <a:ln>
            <a:noFill/>
          </a:ln>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a:t>47</a:t>
            </a:fld>
            <a:endParaRPr dirty="0"/>
          </a:p>
        </p:txBody>
      </p:sp>
      <p:grpSp>
        <p:nvGrpSpPr>
          <p:cNvPr id="1410" name="Google Shape;1410;p109"/>
          <p:cNvGrpSpPr/>
          <p:nvPr/>
        </p:nvGrpSpPr>
        <p:grpSpPr>
          <a:xfrm>
            <a:off x="543033" y="713201"/>
            <a:ext cx="5912800" cy="5906367"/>
            <a:chOff x="407275" y="534900"/>
            <a:chExt cx="4434600" cy="4429775"/>
          </a:xfrm>
        </p:grpSpPr>
        <p:pic>
          <p:nvPicPr>
            <p:cNvPr id="1411" name="Google Shape;1411;p109"/>
            <p:cNvPicPr preferRelativeResize="0"/>
            <p:nvPr/>
          </p:nvPicPr>
          <p:blipFill rotWithShape="1">
            <a:blip r:embed="rId3">
              <a:alphaModFix/>
            </a:blip>
            <a:srcRect t="5793" r="5792"/>
            <a:stretch/>
          </p:blipFill>
          <p:spPr>
            <a:xfrm>
              <a:off x="755650" y="2673175"/>
              <a:ext cx="3477850" cy="2291500"/>
            </a:xfrm>
            <a:prstGeom prst="rect">
              <a:avLst/>
            </a:prstGeom>
            <a:noFill/>
            <a:ln>
              <a:noFill/>
            </a:ln>
          </p:spPr>
        </p:pic>
        <p:sp>
          <p:nvSpPr>
            <p:cNvPr id="1412" name="Google Shape;1412;p109"/>
            <p:cNvSpPr txBox="1"/>
            <p:nvPr/>
          </p:nvSpPr>
          <p:spPr>
            <a:xfrm>
              <a:off x="407275" y="534900"/>
              <a:ext cx="4434600" cy="461635"/>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4472C4"/>
                  </a:solidFill>
                  <a:latin typeface="Tahoma"/>
                  <a:ea typeface="Tahoma"/>
                  <a:cs typeface="Tahoma"/>
                  <a:sym typeface="Tahoma"/>
                </a:rPr>
                <a:t>RemoteExex</a:t>
              </a:r>
              <a:endParaRPr sz="2400" b="0" i="0" u="none" strike="noStrike" cap="none">
                <a:solidFill>
                  <a:srgbClr val="4472C4"/>
                </a:solidFill>
                <a:latin typeface="Calibri"/>
                <a:ea typeface="Calibri"/>
                <a:cs typeface="Calibri"/>
                <a:sym typeface="Calibri"/>
              </a:endParaRPr>
            </a:p>
          </p:txBody>
        </p:sp>
      </p:grpSp>
      <p:sp>
        <p:nvSpPr>
          <p:cNvPr id="1413" name="Google Shape;1413;p109"/>
          <p:cNvSpPr txBox="1"/>
          <p:nvPr/>
        </p:nvSpPr>
        <p:spPr>
          <a:xfrm>
            <a:off x="6739425" y="827300"/>
            <a:ext cx="5085300" cy="4371900"/>
          </a:xfrm>
          <a:prstGeom prst="rect">
            <a:avLst/>
          </a:prstGeom>
          <a:noFill/>
          <a:ln>
            <a:noFill/>
          </a:ln>
        </p:spPr>
        <p:txBody>
          <a:bodyPr spcFirstLastPara="1" wrap="square" lIns="121900" tIns="121900" rIns="121900" bIns="121900" anchor="t" anchorCtr="0">
            <a:spAutoFit/>
          </a:bodyPr>
          <a:lstStyle/>
          <a:p>
            <a:pPr marL="609585" marR="0" lvl="0" indent="0" algn="ctr" rtl="0">
              <a:lnSpc>
                <a:spcPct val="100000"/>
              </a:lnSpc>
              <a:spcBef>
                <a:spcPts val="0"/>
              </a:spcBef>
              <a:spcAft>
                <a:spcPts val="0"/>
              </a:spcAft>
              <a:buNone/>
            </a:pPr>
            <a:r>
              <a:rPr lang="en-US" sz="2400" b="1" i="0" u="none" strike="noStrike" cap="none">
                <a:solidFill>
                  <a:srgbClr val="5779C7"/>
                </a:solidFill>
                <a:latin typeface="Tahoma"/>
                <a:ea typeface="Tahoma"/>
                <a:cs typeface="Tahoma"/>
                <a:sym typeface="Tahoma"/>
              </a:rPr>
              <a:t>Công cụ thực thi ứng dụng</a:t>
            </a:r>
            <a:endParaRPr sz="2400" b="1" i="0" u="none" strike="noStrike" cap="none">
              <a:solidFill>
                <a:srgbClr val="1F497D"/>
              </a:solidFill>
              <a:latin typeface="Tahoma"/>
              <a:ea typeface="Tahoma"/>
              <a:cs typeface="Tahoma"/>
              <a:sym typeface="Tahoma"/>
            </a:endParaRPr>
          </a:p>
          <a:p>
            <a:pPr marL="609585" marR="0" lvl="0" indent="0" algn="ctr" rtl="0">
              <a:lnSpc>
                <a:spcPct val="100000"/>
              </a:lnSpc>
              <a:spcBef>
                <a:spcPts val="0"/>
              </a:spcBef>
              <a:spcAft>
                <a:spcPts val="0"/>
              </a:spcAft>
              <a:buNone/>
            </a:pPr>
            <a:endParaRPr sz="2400" b="1" i="0" u="none" strike="noStrike" cap="none">
              <a:solidFill>
                <a:srgbClr val="1F497D"/>
              </a:solidFill>
              <a:latin typeface="Tahoma"/>
              <a:ea typeface="Tahoma"/>
              <a:cs typeface="Tahoma"/>
              <a:sym typeface="Tahoma"/>
            </a:endParaRPr>
          </a:p>
          <a:p>
            <a:pPr marL="380990" marR="0" lvl="0" indent="-347124" algn="l" rtl="0">
              <a:lnSpc>
                <a:spcPct val="100000"/>
              </a:lnSpc>
              <a:spcBef>
                <a:spcPts val="0"/>
              </a:spcBef>
              <a:spcAft>
                <a:spcPts val="0"/>
              </a:spcAft>
              <a:buClr>
                <a:schemeClr val="dk1"/>
              </a:buClr>
              <a:buSzPts val="1400"/>
              <a:buFont typeface="Tahoma"/>
              <a:buChar char="❏"/>
            </a:pPr>
            <a:r>
              <a:rPr lang="en-US" sz="1867" b="0" i="0" u="none" strike="noStrike" cap="none">
                <a:solidFill>
                  <a:schemeClr val="dk1"/>
                </a:solidFill>
                <a:latin typeface="Tahoma"/>
                <a:ea typeface="Tahoma"/>
                <a:cs typeface="Tahoma"/>
                <a:sym typeface="Tahoma"/>
              </a:rPr>
              <a:t>Triển khai PDQ (</a:t>
            </a:r>
            <a:r>
              <a:rPr lang="en-US" sz="1867" b="0" i="0" u="sng" strike="noStrike" cap="none">
                <a:solidFill>
                  <a:schemeClr val="hlink"/>
                </a:solidFill>
                <a:latin typeface="Tahoma"/>
                <a:ea typeface="Tahoma"/>
                <a:cs typeface="Tahoma"/>
                <a:sym typeface="Tahoma"/>
                <a:hlinkClick r:id="rId4"/>
              </a:rPr>
              <a:t>https://www.pdq.com</a:t>
            </a:r>
            <a:r>
              <a:rPr lang="en-US" sz="1867" b="0" i="0" u="none" strike="noStrike" cap="none">
                <a:solidFill>
                  <a:schemeClr val="dk1"/>
                </a:solidFill>
                <a:latin typeface="Tahoma"/>
                <a:ea typeface="Tahoma"/>
                <a:cs typeface="Tahoma"/>
                <a:sym typeface="Tahoma"/>
              </a:rPr>
              <a:t>)</a:t>
            </a:r>
            <a:endParaRPr sz="1867" b="0" i="0" u="none" strike="noStrike" cap="none">
              <a:solidFill>
                <a:schemeClr val="dk1"/>
              </a:solidFill>
              <a:latin typeface="Tahoma"/>
              <a:ea typeface="Tahoma"/>
              <a:cs typeface="Tahoma"/>
              <a:sym typeface="Tahoma"/>
            </a:endParaRPr>
          </a:p>
          <a:p>
            <a:pPr marL="609585" marR="0" lvl="0" indent="0" algn="l" rtl="0">
              <a:lnSpc>
                <a:spcPct val="100000"/>
              </a:lnSpc>
              <a:spcBef>
                <a:spcPts val="0"/>
              </a:spcBef>
              <a:spcAft>
                <a:spcPts val="0"/>
              </a:spcAft>
              <a:buNone/>
            </a:pPr>
            <a:endParaRPr sz="1867" b="0" i="0" u="none" strike="noStrike" cap="none">
              <a:solidFill>
                <a:schemeClr val="dk1"/>
              </a:solidFill>
              <a:latin typeface="Tahoma"/>
              <a:ea typeface="Tahoma"/>
              <a:cs typeface="Tahoma"/>
              <a:sym typeface="Tahoma"/>
            </a:endParaRPr>
          </a:p>
          <a:p>
            <a:pPr marL="380990" marR="0" lvl="0" indent="-347124" algn="l" rtl="0">
              <a:lnSpc>
                <a:spcPct val="100000"/>
              </a:lnSpc>
              <a:spcBef>
                <a:spcPts val="0"/>
              </a:spcBef>
              <a:spcAft>
                <a:spcPts val="0"/>
              </a:spcAft>
              <a:buClr>
                <a:schemeClr val="dk1"/>
              </a:buClr>
              <a:buSzPts val="1400"/>
              <a:buFont typeface="Tahoma"/>
              <a:buChar char="❏"/>
            </a:pPr>
            <a:r>
              <a:rPr lang="en-US" sz="1867" b="0" i="0" u="none" strike="noStrike" cap="none">
                <a:solidFill>
                  <a:schemeClr val="dk1"/>
                </a:solidFill>
                <a:latin typeface="Tahoma"/>
                <a:ea typeface="Tahoma"/>
                <a:cs typeface="Tahoma"/>
                <a:sym typeface="Tahoma"/>
              </a:rPr>
              <a:t>Hỗ trợ từ xa Dameware (</a:t>
            </a:r>
            <a:r>
              <a:rPr lang="en-US" sz="1867" b="0" i="0" u="sng" strike="noStrike" cap="none">
                <a:solidFill>
                  <a:schemeClr val="hlink"/>
                </a:solidFill>
                <a:latin typeface="Tahoma"/>
                <a:ea typeface="Tahoma"/>
                <a:cs typeface="Tahoma"/>
                <a:sym typeface="Tahoma"/>
                <a:hlinkClick r:id="rId5"/>
              </a:rPr>
              <a:t>https://www.dameware.com</a:t>
            </a:r>
            <a:r>
              <a:rPr lang="en-US" sz="1867" b="0" i="0" u="none" strike="noStrike" cap="none">
                <a:solidFill>
                  <a:schemeClr val="dk1"/>
                </a:solidFill>
                <a:latin typeface="Tahoma"/>
                <a:ea typeface="Tahoma"/>
                <a:cs typeface="Tahoma"/>
                <a:sym typeface="Tahoma"/>
              </a:rPr>
              <a:t>)</a:t>
            </a:r>
            <a:endParaRPr sz="1867" b="0" i="0" u="none" strike="noStrike" cap="none">
              <a:solidFill>
                <a:schemeClr val="dk1"/>
              </a:solidFill>
              <a:latin typeface="Tahoma"/>
              <a:ea typeface="Tahoma"/>
              <a:cs typeface="Tahoma"/>
              <a:sym typeface="Tahoma"/>
            </a:endParaRPr>
          </a:p>
          <a:p>
            <a:pPr marL="609585" marR="0" lvl="0" indent="0" algn="l" rtl="0">
              <a:lnSpc>
                <a:spcPct val="100000"/>
              </a:lnSpc>
              <a:spcBef>
                <a:spcPts val="0"/>
              </a:spcBef>
              <a:spcAft>
                <a:spcPts val="0"/>
              </a:spcAft>
              <a:buNone/>
            </a:pPr>
            <a:endParaRPr sz="1867" b="0" i="0" u="none" strike="noStrike" cap="none">
              <a:solidFill>
                <a:schemeClr val="dk1"/>
              </a:solidFill>
              <a:latin typeface="Tahoma"/>
              <a:ea typeface="Tahoma"/>
              <a:cs typeface="Tahoma"/>
              <a:sym typeface="Tahoma"/>
            </a:endParaRPr>
          </a:p>
          <a:p>
            <a:pPr marL="380990" marR="0" lvl="0" indent="-347124" algn="l" rtl="0">
              <a:lnSpc>
                <a:spcPct val="100000"/>
              </a:lnSpc>
              <a:spcBef>
                <a:spcPts val="0"/>
              </a:spcBef>
              <a:spcAft>
                <a:spcPts val="0"/>
              </a:spcAft>
              <a:buClr>
                <a:schemeClr val="dk1"/>
              </a:buClr>
              <a:buSzPts val="1400"/>
              <a:buFont typeface="Tahoma"/>
              <a:buChar char="❏"/>
            </a:pPr>
            <a:r>
              <a:rPr lang="en-US" sz="1867" b="0" i="0" u="none" strike="noStrike" cap="none">
                <a:solidFill>
                  <a:schemeClr val="dk1"/>
                </a:solidFill>
                <a:latin typeface="Tahoma"/>
                <a:ea typeface="Tahoma"/>
                <a:cs typeface="Tahoma"/>
                <a:sym typeface="Tahoma"/>
              </a:rPr>
              <a:t>ManageEngine Desktop Central (</a:t>
            </a:r>
            <a:r>
              <a:rPr lang="en-US" sz="1867" b="0" i="0" u="sng" strike="noStrike" cap="none">
                <a:solidFill>
                  <a:schemeClr val="hlink"/>
                </a:solidFill>
                <a:latin typeface="Tahoma"/>
                <a:ea typeface="Tahoma"/>
                <a:cs typeface="Tahoma"/>
                <a:sym typeface="Tahoma"/>
                <a:hlinkClick r:id="rId6"/>
              </a:rPr>
              <a:t>https://www.manageengine.com</a:t>
            </a:r>
            <a:r>
              <a:rPr lang="en-US" sz="1867" b="0" i="0" u="none" strike="noStrike" cap="none">
                <a:solidFill>
                  <a:schemeClr val="dk1"/>
                </a:solidFill>
                <a:latin typeface="Tahoma"/>
                <a:ea typeface="Tahoma"/>
                <a:cs typeface="Tahoma"/>
                <a:sym typeface="Tahoma"/>
              </a:rPr>
              <a:t>)</a:t>
            </a:r>
            <a:endParaRPr sz="1867" b="0" i="0" u="none" strike="noStrike" cap="none">
              <a:solidFill>
                <a:schemeClr val="dk1"/>
              </a:solidFill>
              <a:latin typeface="Tahoma"/>
              <a:ea typeface="Tahoma"/>
              <a:cs typeface="Tahoma"/>
              <a:sym typeface="Tahoma"/>
            </a:endParaRPr>
          </a:p>
          <a:p>
            <a:pPr marL="609585" marR="0" lvl="0" indent="0" algn="l" rtl="0">
              <a:lnSpc>
                <a:spcPct val="100000"/>
              </a:lnSpc>
              <a:spcBef>
                <a:spcPts val="0"/>
              </a:spcBef>
              <a:spcAft>
                <a:spcPts val="0"/>
              </a:spcAft>
              <a:buNone/>
            </a:pPr>
            <a:endParaRPr sz="1867" b="0" i="0" u="none" strike="noStrike" cap="none">
              <a:solidFill>
                <a:schemeClr val="dk1"/>
              </a:solidFill>
              <a:latin typeface="Tahoma"/>
              <a:ea typeface="Tahoma"/>
              <a:cs typeface="Tahoma"/>
              <a:sym typeface="Tahoma"/>
            </a:endParaRPr>
          </a:p>
          <a:p>
            <a:pPr marL="380990" marR="0" lvl="0" indent="-347124" algn="l" rtl="0">
              <a:lnSpc>
                <a:spcPct val="100000"/>
              </a:lnSpc>
              <a:spcBef>
                <a:spcPts val="0"/>
              </a:spcBef>
              <a:spcAft>
                <a:spcPts val="0"/>
              </a:spcAft>
              <a:buClr>
                <a:schemeClr val="dk1"/>
              </a:buClr>
              <a:buSzPts val="1400"/>
              <a:buFont typeface="Tahoma"/>
              <a:buChar char="❏"/>
            </a:pPr>
            <a:r>
              <a:rPr lang="en-US" sz="1867" b="0" i="0" u="none" strike="noStrike" cap="none">
                <a:solidFill>
                  <a:schemeClr val="dk1"/>
                </a:solidFill>
                <a:latin typeface="Tahoma"/>
                <a:ea typeface="Tahoma"/>
                <a:cs typeface="Tahoma"/>
                <a:sym typeface="Tahoma"/>
              </a:rPr>
              <a:t>PsExec (</a:t>
            </a:r>
            <a:r>
              <a:rPr lang="en-US" sz="1867" b="0" i="0" u="sng" strike="noStrike" cap="none">
                <a:solidFill>
                  <a:schemeClr val="hlink"/>
                </a:solidFill>
                <a:latin typeface="Tahoma"/>
                <a:ea typeface="Tahoma"/>
                <a:cs typeface="Tahoma"/>
                <a:sym typeface="Tahoma"/>
                <a:hlinkClick r:id="rId7"/>
              </a:rPr>
              <a:t>https://docs.microsoft.com</a:t>
            </a:r>
            <a:r>
              <a:rPr lang="en-US" sz="1867" b="0" i="0" u="none" strike="noStrike" cap="none">
                <a:solidFill>
                  <a:schemeClr val="dk1"/>
                </a:solidFill>
                <a:latin typeface="Tahoma"/>
                <a:ea typeface="Tahoma"/>
                <a:cs typeface="Tahoma"/>
                <a:sym typeface="Tahoma"/>
              </a:rPr>
              <a:t>)</a:t>
            </a:r>
            <a:endParaRPr sz="1867" b="0" i="0" u="none" strike="noStrike" cap="none">
              <a:solidFill>
                <a:schemeClr val="dk1"/>
              </a:solidFill>
              <a:latin typeface="Tahoma"/>
              <a:ea typeface="Tahoma"/>
              <a:cs typeface="Tahoma"/>
              <a:sym typeface="Tahoma"/>
            </a:endParaRPr>
          </a:p>
          <a:p>
            <a:pPr marL="609585" marR="0" lvl="0" indent="0" algn="l" rtl="0">
              <a:lnSpc>
                <a:spcPct val="100000"/>
              </a:lnSpc>
              <a:spcBef>
                <a:spcPts val="0"/>
              </a:spcBef>
              <a:spcAft>
                <a:spcPts val="0"/>
              </a:spcAft>
              <a:buNone/>
            </a:pPr>
            <a:endParaRPr sz="1867" b="0" i="0" u="none" strike="noStrike" cap="none">
              <a:solidFill>
                <a:schemeClr val="dk1"/>
              </a:solidFill>
              <a:latin typeface="Tahoma"/>
              <a:ea typeface="Tahoma"/>
              <a:cs typeface="Tahoma"/>
              <a:sym typeface="Tahoma"/>
            </a:endParaRPr>
          </a:p>
          <a:p>
            <a:pPr marL="380990" marR="0" lvl="0" indent="-347124" algn="l" rtl="0">
              <a:lnSpc>
                <a:spcPct val="100000"/>
              </a:lnSpc>
              <a:spcBef>
                <a:spcPts val="0"/>
              </a:spcBef>
              <a:spcAft>
                <a:spcPts val="0"/>
              </a:spcAft>
              <a:buClr>
                <a:schemeClr val="dk1"/>
              </a:buClr>
              <a:buSzPts val="1400"/>
              <a:buFont typeface="Tahoma"/>
              <a:buChar char="❏"/>
            </a:pPr>
            <a:r>
              <a:rPr lang="en-US" sz="1867" b="0" i="0" u="none" strike="noStrike" cap="none">
                <a:solidFill>
                  <a:schemeClr val="dk1"/>
                </a:solidFill>
                <a:latin typeface="Tahoma"/>
                <a:ea typeface="Tahoma"/>
                <a:cs typeface="Tahoma"/>
                <a:sym typeface="Tahoma"/>
              </a:rPr>
              <a:t>TheFatRat (</a:t>
            </a:r>
            <a:r>
              <a:rPr lang="en-US" sz="1867" b="0" i="0" u="sng" strike="noStrike" cap="none">
                <a:solidFill>
                  <a:schemeClr val="hlink"/>
                </a:solidFill>
                <a:latin typeface="Tahoma"/>
                <a:ea typeface="Tahoma"/>
                <a:cs typeface="Tahoma"/>
                <a:sym typeface="Tahoma"/>
                <a:hlinkClick r:id="rId8"/>
              </a:rPr>
              <a:t>https://github.com</a:t>
            </a:r>
            <a:r>
              <a:rPr lang="en-US" sz="1867" b="0" i="0" u="none" strike="noStrike" cap="none">
                <a:solidFill>
                  <a:schemeClr val="dk1"/>
                </a:solidFill>
                <a:latin typeface="Tahoma"/>
                <a:ea typeface="Tahoma"/>
                <a:cs typeface="Tahoma"/>
                <a:sym typeface="Tahoma"/>
              </a:rPr>
              <a:t>)</a:t>
            </a:r>
            <a:endParaRPr sz="1867" b="0" i="0" u="none" strike="noStrike" cap="none">
              <a:solidFill>
                <a:schemeClr val="dk1"/>
              </a:solidFill>
              <a:latin typeface="Tahoma"/>
              <a:ea typeface="Tahoma"/>
              <a:cs typeface="Tahoma"/>
              <a:sym typeface="Tahoma"/>
            </a:endParaRPr>
          </a:p>
          <a:p>
            <a:pPr marL="609585" marR="0" lvl="0" indent="0" algn="l" rtl="0">
              <a:lnSpc>
                <a:spcPct val="100000"/>
              </a:lnSpc>
              <a:spcBef>
                <a:spcPts val="0"/>
              </a:spcBef>
              <a:spcAft>
                <a:spcPts val="0"/>
              </a:spcAft>
              <a:buNone/>
            </a:pPr>
            <a:endParaRPr sz="1467" b="0" i="0" u="none" strike="noStrike" cap="none">
              <a:solidFill>
                <a:schemeClr val="dk1"/>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10"/>
          <p:cNvSpPr txBox="1">
            <a:spLocks noGrp="1"/>
          </p:cNvSpPr>
          <p:nvPr>
            <p:ph type="body" idx="1"/>
          </p:nvPr>
        </p:nvSpPr>
        <p:spPr>
          <a:xfrm>
            <a:off x="563125" y="713225"/>
            <a:ext cx="11092200" cy="2595300"/>
          </a:xfrm>
          <a:prstGeom prst="rect">
            <a:avLst/>
          </a:prstGeom>
          <a:noFill/>
          <a:ln>
            <a:noFill/>
          </a:ln>
        </p:spPr>
        <p:txBody>
          <a:bodyPr spcFirstLastPara="1" wrap="square" lIns="91425" tIns="45700" rIns="91425" bIns="45700" anchor="t" anchorCtr="0">
            <a:noAutofit/>
          </a:bodyPr>
          <a:lstStyle/>
          <a:p>
            <a:pPr marL="287859" lvl="0" indent="-261191" algn="l" rtl="0">
              <a:lnSpc>
                <a:spcPct val="87000"/>
              </a:lnSpc>
              <a:spcBef>
                <a:spcPts val="0"/>
              </a:spcBef>
              <a:spcAft>
                <a:spcPts val="0"/>
              </a:spcAft>
              <a:buSzPts val="1800"/>
              <a:buFont typeface="Noto Sans Symbols"/>
              <a:buChar char="❑"/>
            </a:pPr>
            <a:r>
              <a:rPr lang="en-US" sz="1800"/>
              <a:t>Trình ghi nhật ký tổ hợp phím là các chương trình hoặc thiết bị phần cứng </a:t>
            </a:r>
            <a:r>
              <a:rPr lang="en-US" sz="1800">
                <a:solidFill>
                  <a:srgbClr val="FF0000"/>
                </a:solidFill>
              </a:rPr>
              <a:t>giám sát từng thao tác gõ phím</a:t>
            </a:r>
            <a:r>
              <a:rPr lang="en-US" sz="1800"/>
              <a:t> khi người dùng nhập trên bàn phím, đăng nhập vào tệp hoặc truyền chúng đến một vị trí từ xa</a:t>
            </a:r>
            <a:endParaRPr sz="1800"/>
          </a:p>
          <a:p>
            <a:pPr marL="287859" lvl="0" indent="-261191" algn="l" rtl="0">
              <a:lnSpc>
                <a:spcPct val="87000"/>
              </a:lnSpc>
              <a:spcBef>
                <a:spcPts val="1467"/>
              </a:spcBef>
              <a:spcAft>
                <a:spcPts val="0"/>
              </a:spcAft>
              <a:buSzPts val="1800"/>
              <a:buFont typeface="Noto Sans Symbols"/>
              <a:buChar char="❑"/>
            </a:pPr>
            <a:r>
              <a:rPr lang="en-US" sz="1800"/>
              <a:t>Các ứng dụng hợp pháp dành cho keylogger bao gồm trong các cơ sở công nghiệp và văn phòng để giám sát các </a:t>
            </a:r>
            <a:r>
              <a:rPr lang="en-US" sz="1800">
                <a:solidFill>
                  <a:srgbClr val="FF0000"/>
                </a:solidFill>
              </a:rPr>
              <a:t>hoạt động máy tính của nhân viên</a:t>
            </a:r>
            <a:r>
              <a:rPr lang="en-US" sz="1800"/>
              <a:t> và trong môi trường gia đình, nơi cha mẹ có thể theo dõi và theo dõi </a:t>
            </a:r>
            <a:r>
              <a:rPr lang="en-US" sz="1800">
                <a:solidFill>
                  <a:srgbClr val="FF0000"/>
                </a:solidFill>
              </a:rPr>
              <a:t>hoạt động của trẻ em</a:t>
            </a:r>
            <a:endParaRPr sz="1800">
              <a:solidFill>
                <a:srgbClr val="FF0000"/>
              </a:solidFill>
            </a:endParaRPr>
          </a:p>
          <a:p>
            <a:pPr marL="287859" lvl="0" indent="-261191" algn="l" rtl="0">
              <a:lnSpc>
                <a:spcPct val="87000"/>
              </a:lnSpc>
              <a:spcBef>
                <a:spcPts val="1467"/>
              </a:spcBef>
              <a:spcAft>
                <a:spcPts val="0"/>
              </a:spcAft>
              <a:buSzPts val="1800"/>
              <a:buFont typeface="Noto Sans Symbols"/>
              <a:buChar char="❑"/>
            </a:pPr>
            <a:r>
              <a:rPr lang="en-US" sz="1800"/>
              <a:t>Nó cho phép kẻ tấn công </a:t>
            </a:r>
            <a:r>
              <a:rPr lang="en-US" sz="1800">
                <a:solidFill>
                  <a:srgbClr val="FF0000"/>
                </a:solidFill>
              </a:rPr>
              <a:t>thu thập thông tin bí mật</a:t>
            </a:r>
            <a:r>
              <a:rPr lang="en-US" sz="1800"/>
              <a:t> về nạn nhân như ID email, mật khẩu, chi tiết ngân hàng, hoạt động phòng trò chuyện, IRC, tin nhắn tức thì, v.v.</a:t>
            </a:r>
            <a:endParaRPr sz="1800"/>
          </a:p>
          <a:p>
            <a:pPr marL="287859" lvl="0" indent="-261191" algn="l" rtl="0">
              <a:lnSpc>
                <a:spcPct val="87000"/>
              </a:lnSpc>
              <a:spcBef>
                <a:spcPts val="1467"/>
              </a:spcBef>
              <a:spcAft>
                <a:spcPts val="0"/>
              </a:spcAft>
              <a:buSzPts val="1800"/>
              <a:buFont typeface="Noto Sans Symbols"/>
              <a:buChar char="❑"/>
            </a:pPr>
            <a:r>
              <a:rPr lang="en-US" sz="1800"/>
              <a:t>Các keylogger vật lý được đặt giữa </a:t>
            </a:r>
            <a:r>
              <a:rPr lang="en-US" sz="1800">
                <a:solidFill>
                  <a:srgbClr val="FF0000"/>
                </a:solidFill>
              </a:rPr>
              <a:t>phần cứng bàn phím</a:t>
            </a:r>
            <a:r>
              <a:rPr lang="en-US" sz="1800"/>
              <a:t> và </a:t>
            </a:r>
            <a:r>
              <a:rPr lang="en-US" sz="1800">
                <a:solidFill>
                  <a:srgbClr val="FF0000"/>
                </a:solidFill>
              </a:rPr>
              <a:t>hệ điều hành</a:t>
            </a:r>
            <a:endParaRPr sz="1800">
              <a:solidFill>
                <a:srgbClr val="FF0000"/>
              </a:solidFill>
            </a:endParaRPr>
          </a:p>
        </p:txBody>
      </p:sp>
      <p:sp>
        <p:nvSpPr>
          <p:cNvPr id="1419" name="Google Shape;1419;p110"/>
          <p:cNvSpPr txBox="1">
            <a:spLocks noGrp="1"/>
          </p:cNvSpPr>
          <p:nvPr>
            <p:ph type="title"/>
          </p:nvPr>
        </p:nvSpPr>
        <p:spPr>
          <a:xfrm>
            <a:off x="1295400" y="16"/>
            <a:ext cx="9601200" cy="713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r>
              <a:rPr lang="en-US">
                <a:latin typeface="Arial"/>
                <a:ea typeface="Arial"/>
                <a:cs typeface="Arial"/>
                <a:sym typeface="Arial"/>
              </a:rPr>
              <a:t>Keylogger</a:t>
            </a:r>
            <a:endParaRPr sz="4800"/>
          </a:p>
        </p:txBody>
      </p:sp>
      <p:sp>
        <p:nvSpPr>
          <p:cNvPr id="1420" name="Google Shape;1420;p110"/>
          <p:cNvSpPr txBox="1">
            <a:spLocks noGrp="1"/>
          </p:cNvSpPr>
          <p:nvPr>
            <p:ph type="sldNum" idx="12"/>
          </p:nvPr>
        </p:nvSpPr>
        <p:spPr>
          <a:xfrm>
            <a:off x="11376588" y="6237312"/>
            <a:ext cx="815200" cy="617600"/>
          </a:xfrm>
          <a:prstGeom prst="rect">
            <a:avLst/>
          </a:prstGeom>
          <a:noFill/>
          <a:ln>
            <a:noFill/>
          </a:ln>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a:t>48</a:t>
            </a:fld>
            <a:endParaRPr/>
          </a:p>
        </p:txBody>
      </p:sp>
      <p:sp>
        <p:nvSpPr>
          <p:cNvPr id="1421" name="Google Shape;1421;p110"/>
          <p:cNvSpPr txBox="1"/>
          <p:nvPr/>
        </p:nvSpPr>
        <p:spPr>
          <a:xfrm>
            <a:off x="8047167" y="3759367"/>
            <a:ext cx="1165200" cy="410393"/>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None/>
            </a:pPr>
            <a:r>
              <a:rPr lang="en-US" sz="1067" b="0" i="0" u="none" strike="noStrike" cap="none">
                <a:solidFill>
                  <a:srgbClr val="000000"/>
                </a:solidFill>
                <a:latin typeface="Tahoma"/>
                <a:ea typeface="Tahoma"/>
                <a:cs typeface="Tahoma"/>
                <a:sym typeface="Tahoma"/>
              </a:rPr>
              <a:t>Application</a:t>
            </a:r>
            <a:endParaRPr sz="1067" b="0" i="0" u="none" strike="noStrike" cap="none">
              <a:solidFill>
                <a:srgbClr val="000000"/>
              </a:solidFill>
              <a:latin typeface="Tahoma"/>
              <a:ea typeface="Tahoma"/>
              <a:cs typeface="Tahoma"/>
              <a:sym typeface="Tahoma"/>
            </a:endParaRPr>
          </a:p>
        </p:txBody>
      </p:sp>
      <p:grpSp>
        <p:nvGrpSpPr>
          <p:cNvPr id="1422" name="Google Shape;1422;p110"/>
          <p:cNvGrpSpPr/>
          <p:nvPr/>
        </p:nvGrpSpPr>
        <p:grpSpPr>
          <a:xfrm>
            <a:off x="563138" y="3224992"/>
            <a:ext cx="11180463" cy="3636102"/>
            <a:chOff x="422353" y="2418743"/>
            <a:chExt cx="8385347" cy="2727077"/>
          </a:xfrm>
        </p:grpSpPr>
        <p:grpSp>
          <p:nvGrpSpPr>
            <p:cNvPr id="1423" name="Google Shape;1423;p110"/>
            <p:cNvGrpSpPr/>
            <p:nvPr/>
          </p:nvGrpSpPr>
          <p:grpSpPr>
            <a:xfrm>
              <a:off x="5523900" y="2418743"/>
              <a:ext cx="3283800" cy="2317257"/>
              <a:chOff x="5523900" y="2418743"/>
              <a:chExt cx="3283800" cy="2317257"/>
            </a:xfrm>
          </p:grpSpPr>
          <p:pic>
            <p:nvPicPr>
              <p:cNvPr id="1424" name="Google Shape;1424;p110"/>
              <p:cNvPicPr preferRelativeResize="0"/>
              <p:nvPr/>
            </p:nvPicPr>
            <p:blipFill rotWithShape="1">
              <a:blip r:embed="rId3">
                <a:alphaModFix/>
              </a:blip>
              <a:srcRect/>
              <a:stretch/>
            </p:blipFill>
            <p:spPr>
              <a:xfrm>
                <a:off x="5751500" y="2485125"/>
                <a:ext cx="330450" cy="330450"/>
              </a:xfrm>
              <a:prstGeom prst="rect">
                <a:avLst/>
              </a:prstGeom>
              <a:noFill/>
              <a:ln>
                <a:noFill/>
              </a:ln>
            </p:spPr>
          </p:pic>
          <p:pic>
            <p:nvPicPr>
              <p:cNvPr id="1425" name="Google Shape;1425;p110"/>
              <p:cNvPicPr preferRelativeResize="0"/>
              <p:nvPr/>
            </p:nvPicPr>
            <p:blipFill rotWithShape="1">
              <a:blip r:embed="rId4">
                <a:alphaModFix/>
              </a:blip>
              <a:srcRect/>
              <a:stretch/>
            </p:blipFill>
            <p:spPr>
              <a:xfrm>
                <a:off x="6868022" y="2438557"/>
                <a:ext cx="423601" cy="423606"/>
              </a:xfrm>
              <a:prstGeom prst="rect">
                <a:avLst/>
              </a:prstGeom>
              <a:noFill/>
              <a:ln>
                <a:noFill/>
              </a:ln>
            </p:spPr>
          </p:pic>
          <p:pic>
            <p:nvPicPr>
              <p:cNvPr id="1426" name="Google Shape;1426;p110"/>
              <p:cNvPicPr preferRelativeResize="0"/>
              <p:nvPr/>
            </p:nvPicPr>
            <p:blipFill rotWithShape="1">
              <a:blip r:embed="rId5">
                <a:alphaModFix/>
              </a:blip>
              <a:srcRect/>
              <a:stretch/>
            </p:blipFill>
            <p:spPr>
              <a:xfrm>
                <a:off x="7986299" y="2418743"/>
                <a:ext cx="463200" cy="463200"/>
              </a:xfrm>
              <a:prstGeom prst="rect">
                <a:avLst/>
              </a:prstGeom>
              <a:noFill/>
              <a:ln>
                <a:noFill/>
              </a:ln>
            </p:spPr>
          </p:pic>
          <p:grpSp>
            <p:nvGrpSpPr>
              <p:cNvPr id="1427" name="Google Shape;1427;p110"/>
              <p:cNvGrpSpPr/>
              <p:nvPr/>
            </p:nvGrpSpPr>
            <p:grpSpPr>
              <a:xfrm>
                <a:off x="5523900" y="3115600"/>
                <a:ext cx="3283800" cy="1620400"/>
                <a:chOff x="5523900" y="3115600"/>
                <a:chExt cx="3283800" cy="1620400"/>
              </a:xfrm>
            </p:grpSpPr>
            <p:grpSp>
              <p:nvGrpSpPr>
                <p:cNvPr id="1428" name="Google Shape;1428;p110"/>
                <p:cNvGrpSpPr/>
                <p:nvPr/>
              </p:nvGrpSpPr>
              <p:grpSpPr>
                <a:xfrm>
                  <a:off x="5523900" y="3115600"/>
                  <a:ext cx="3283800" cy="534900"/>
                  <a:chOff x="5523900" y="3115600"/>
                  <a:chExt cx="3283800" cy="534900"/>
                </a:xfrm>
              </p:grpSpPr>
              <p:grpSp>
                <p:nvGrpSpPr>
                  <p:cNvPr id="1429" name="Google Shape;1429;p110"/>
                  <p:cNvGrpSpPr/>
                  <p:nvPr/>
                </p:nvGrpSpPr>
                <p:grpSpPr>
                  <a:xfrm>
                    <a:off x="5523900" y="3115600"/>
                    <a:ext cx="3283800" cy="534900"/>
                    <a:chOff x="5994150" y="3280475"/>
                    <a:chExt cx="3283800" cy="534900"/>
                  </a:xfrm>
                </p:grpSpPr>
                <p:sp>
                  <p:nvSpPr>
                    <p:cNvPr id="1430" name="Google Shape;1430;p110"/>
                    <p:cNvSpPr/>
                    <p:nvPr/>
                  </p:nvSpPr>
                  <p:spPr>
                    <a:xfrm>
                      <a:off x="5994150" y="3280475"/>
                      <a:ext cx="3283800" cy="5349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31" name="Google Shape;1431;p110"/>
                    <p:cNvSpPr/>
                    <p:nvPr/>
                  </p:nvSpPr>
                  <p:spPr>
                    <a:xfrm>
                      <a:off x="6887825" y="3521325"/>
                      <a:ext cx="739800" cy="217500"/>
                    </a:xfrm>
                    <a:prstGeom prst="roundRect">
                      <a:avLst>
                        <a:gd name="adj" fmla="val 16667"/>
                      </a:avLst>
                    </a:prstGeom>
                    <a:solidFill>
                      <a:srgbClr val="7F6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933" b="1" i="0" u="none" strike="noStrike" cap="none">
                          <a:solidFill>
                            <a:schemeClr val="lt1"/>
                          </a:solidFill>
                          <a:latin typeface="Tahoma"/>
                          <a:ea typeface="Tahoma"/>
                          <a:cs typeface="Tahoma"/>
                          <a:sym typeface="Tahoma"/>
                        </a:rPr>
                        <a:t>mouse.sys</a:t>
                      </a:r>
                      <a:endParaRPr sz="933" b="1" i="0" u="none" strike="noStrike" cap="none">
                        <a:solidFill>
                          <a:schemeClr val="lt1"/>
                        </a:solidFill>
                        <a:latin typeface="Tahoma"/>
                        <a:ea typeface="Tahoma"/>
                        <a:cs typeface="Tahoma"/>
                        <a:sym typeface="Tahoma"/>
                      </a:endParaRPr>
                    </a:p>
                  </p:txBody>
                </p:sp>
                <p:sp>
                  <p:nvSpPr>
                    <p:cNvPr id="1432" name="Google Shape;1432;p110"/>
                    <p:cNvSpPr/>
                    <p:nvPr/>
                  </p:nvSpPr>
                  <p:spPr>
                    <a:xfrm>
                      <a:off x="7663025" y="3521325"/>
                      <a:ext cx="611400" cy="217500"/>
                    </a:xfrm>
                    <a:prstGeom prst="roundRect">
                      <a:avLst>
                        <a:gd name="adj" fmla="val 16667"/>
                      </a:avLst>
                    </a:prstGeom>
                    <a:solidFill>
                      <a:srgbClr val="7F6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933" b="1" i="0" u="none" strike="noStrike" cap="none">
                          <a:solidFill>
                            <a:schemeClr val="lt1"/>
                          </a:solidFill>
                          <a:latin typeface="Tahoma"/>
                          <a:ea typeface="Tahoma"/>
                          <a:cs typeface="Tahoma"/>
                          <a:sym typeface="Tahoma"/>
                        </a:rPr>
                        <a:t>usb.sys</a:t>
                      </a:r>
                      <a:endParaRPr sz="933" b="1" i="0" u="none" strike="noStrike" cap="none">
                        <a:solidFill>
                          <a:schemeClr val="lt1"/>
                        </a:solidFill>
                        <a:latin typeface="Tahoma"/>
                        <a:ea typeface="Tahoma"/>
                        <a:cs typeface="Tahoma"/>
                        <a:sym typeface="Tahoma"/>
                      </a:endParaRPr>
                    </a:p>
                  </p:txBody>
                </p:sp>
                <p:sp>
                  <p:nvSpPr>
                    <p:cNvPr id="1433" name="Google Shape;1433;p110"/>
                    <p:cNvSpPr/>
                    <p:nvPr/>
                  </p:nvSpPr>
                  <p:spPr>
                    <a:xfrm>
                      <a:off x="6041225" y="3521325"/>
                      <a:ext cx="811200" cy="217500"/>
                    </a:xfrm>
                    <a:prstGeom prst="roundRect">
                      <a:avLst>
                        <a:gd name="adj" fmla="val 16667"/>
                      </a:avLst>
                    </a:prstGeom>
                    <a:solidFill>
                      <a:srgbClr val="7F6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933" b="1" i="0" u="none" strike="noStrike" cap="none">
                          <a:solidFill>
                            <a:schemeClr val="lt1"/>
                          </a:solidFill>
                          <a:latin typeface="Tahoma"/>
                          <a:ea typeface="Tahoma"/>
                          <a:cs typeface="Tahoma"/>
                          <a:sym typeface="Tahoma"/>
                        </a:rPr>
                        <a:t>Keyboard.sys</a:t>
                      </a:r>
                      <a:endParaRPr sz="933" b="1" i="0" u="none" strike="noStrike" cap="none">
                        <a:solidFill>
                          <a:schemeClr val="lt1"/>
                        </a:solidFill>
                        <a:latin typeface="Tahoma"/>
                        <a:ea typeface="Tahoma"/>
                        <a:cs typeface="Tahoma"/>
                        <a:sym typeface="Tahoma"/>
                      </a:endParaRPr>
                    </a:p>
                  </p:txBody>
                </p:sp>
                <p:sp>
                  <p:nvSpPr>
                    <p:cNvPr id="1434" name="Google Shape;1434;p110"/>
                    <p:cNvSpPr/>
                    <p:nvPr/>
                  </p:nvSpPr>
                  <p:spPr>
                    <a:xfrm>
                      <a:off x="8432550" y="3521325"/>
                      <a:ext cx="811200" cy="217500"/>
                    </a:xfrm>
                    <a:prstGeom prst="roundRect">
                      <a:avLst>
                        <a:gd name="adj" fmla="val 16667"/>
                      </a:avLst>
                    </a:prstGeom>
                    <a:solidFill>
                      <a:srgbClr val="7F6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933" b="1" i="0" u="none" strike="noStrike" cap="none">
                          <a:solidFill>
                            <a:schemeClr val="lt1"/>
                          </a:solidFill>
                          <a:latin typeface="Tahoma"/>
                          <a:ea typeface="Tahoma"/>
                          <a:cs typeface="Tahoma"/>
                          <a:sym typeface="Tahoma"/>
                        </a:rPr>
                        <a:t>Other drivers</a:t>
                      </a:r>
                      <a:endParaRPr sz="933" b="1" i="0" u="none" strike="noStrike" cap="none">
                        <a:solidFill>
                          <a:schemeClr val="lt1"/>
                        </a:solidFill>
                        <a:latin typeface="Tahoma"/>
                        <a:ea typeface="Tahoma"/>
                        <a:cs typeface="Tahoma"/>
                        <a:sym typeface="Tahoma"/>
                      </a:endParaRPr>
                    </a:p>
                  </p:txBody>
                </p:sp>
              </p:grpSp>
              <p:sp>
                <p:nvSpPr>
                  <p:cNvPr id="1435" name="Google Shape;1435;p110"/>
                  <p:cNvSpPr txBox="1"/>
                  <p:nvPr/>
                </p:nvSpPr>
                <p:spPr>
                  <a:xfrm>
                    <a:off x="5523900" y="3118925"/>
                    <a:ext cx="3283800" cy="33847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333" b="1" i="0" u="none" strike="noStrike" cap="none">
                        <a:solidFill>
                          <a:srgbClr val="000000"/>
                        </a:solidFill>
                        <a:latin typeface="Tahoma"/>
                        <a:ea typeface="Tahoma"/>
                        <a:cs typeface="Tahoma"/>
                        <a:sym typeface="Tahoma"/>
                      </a:rPr>
                      <a:t>Driver</a:t>
                    </a:r>
                    <a:endParaRPr sz="1333" b="1" i="0" u="none" strike="noStrike" cap="none">
                      <a:solidFill>
                        <a:srgbClr val="000000"/>
                      </a:solidFill>
                      <a:latin typeface="Tahoma"/>
                      <a:ea typeface="Tahoma"/>
                      <a:cs typeface="Tahoma"/>
                      <a:sym typeface="Tahoma"/>
                    </a:endParaRPr>
                  </a:p>
                </p:txBody>
              </p:sp>
            </p:grpSp>
            <p:grpSp>
              <p:nvGrpSpPr>
                <p:cNvPr id="1436" name="Google Shape;1436;p110"/>
                <p:cNvGrpSpPr/>
                <p:nvPr/>
              </p:nvGrpSpPr>
              <p:grpSpPr>
                <a:xfrm>
                  <a:off x="5523900" y="4201100"/>
                  <a:ext cx="3283800" cy="534900"/>
                  <a:chOff x="5523900" y="4201100"/>
                  <a:chExt cx="3283800" cy="534900"/>
                </a:xfrm>
              </p:grpSpPr>
              <p:grpSp>
                <p:nvGrpSpPr>
                  <p:cNvPr id="1437" name="Google Shape;1437;p110"/>
                  <p:cNvGrpSpPr/>
                  <p:nvPr/>
                </p:nvGrpSpPr>
                <p:grpSpPr>
                  <a:xfrm>
                    <a:off x="5523900" y="4201100"/>
                    <a:ext cx="3283800" cy="534900"/>
                    <a:chOff x="5994150" y="3280475"/>
                    <a:chExt cx="3283800" cy="534900"/>
                  </a:xfrm>
                </p:grpSpPr>
                <p:sp>
                  <p:nvSpPr>
                    <p:cNvPr id="1438" name="Google Shape;1438;p110"/>
                    <p:cNvSpPr/>
                    <p:nvPr/>
                  </p:nvSpPr>
                  <p:spPr>
                    <a:xfrm>
                      <a:off x="5994150" y="3280475"/>
                      <a:ext cx="3283800" cy="5349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39" name="Google Shape;1439;p110"/>
                    <p:cNvSpPr/>
                    <p:nvPr/>
                  </p:nvSpPr>
                  <p:spPr>
                    <a:xfrm>
                      <a:off x="7330350" y="3531225"/>
                      <a:ext cx="611400" cy="217500"/>
                    </a:xfrm>
                    <a:prstGeom prst="roundRect">
                      <a:avLst>
                        <a:gd name="adj" fmla="val 16667"/>
                      </a:avLst>
                    </a:prstGeom>
                    <a:solidFill>
                      <a:srgbClr val="7F6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933" b="1" i="0" u="none" strike="noStrike" cap="none">
                          <a:solidFill>
                            <a:schemeClr val="lt1"/>
                          </a:solidFill>
                          <a:latin typeface="Tahoma"/>
                          <a:ea typeface="Tahoma"/>
                          <a:cs typeface="Tahoma"/>
                          <a:sym typeface="Tahoma"/>
                        </a:rPr>
                        <a:t>HAL</a:t>
                      </a:r>
                      <a:endParaRPr sz="933" b="1" i="0" u="none" strike="noStrike" cap="none">
                        <a:solidFill>
                          <a:schemeClr val="lt1"/>
                        </a:solidFill>
                        <a:latin typeface="Tahoma"/>
                        <a:ea typeface="Tahoma"/>
                        <a:cs typeface="Tahoma"/>
                        <a:sym typeface="Tahoma"/>
                      </a:endParaRPr>
                    </a:p>
                  </p:txBody>
                </p:sp>
              </p:grpSp>
              <p:sp>
                <p:nvSpPr>
                  <p:cNvPr id="1440" name="Google Shape;1440;p110"/>
                  <p:cNvSpPr txBox="1"/>
                  <p:nvPr/>
                </p:nvSpPr>
                <p:spPr>
                  <a:xfrm>
                    <a:off x="5523900" y="4204425"/>
                    <a:ext cx="3283800" cy="33847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333" b="1" i="0" u="none" strike="noStrike" cap="none">
                        <a:solidFill>
                          <a:srgbClr val="000000"/>
                        </a:solidFill>
                        <a:latin typeface="Tahoma"/>
                        <a:ea typeface="Tahoma"/>
                        <a:cs typeface="Tahoma"/>
                        <a:sym typeface="Tahoma"/>
                      </a:rPr>
                      <a:t>Windows Kernel</a:t>
                    </a:r>
                    <a:endParaRPr sz="1333" b="1" i="0" u="none" strike="noStrike" cap="none">
                      <a:solidFill>
                        <a:srgbClr val="000000"/>
                      </a:solidFill>
                      <a:latin typeface="Tahoma"/>
                      <a:ea typeface="Tahoma"/>
                      <a:cs typeface="Tahoma"/>
                      <a:sym typeface="Tahoma"/>
                    </a:endParaRPr>
                  </a:p>
                </p:txBody>
              </p:sp>
            </p:grpSp>
          </p:grpSp>
          <p:sp>
            <p:nvSpPr>
              <p:cNvPr id="1441" name="Google Shape;1441;p110"/>
              <p:cNvSpPr/>
              <p:nvPr/>
            </p:nvSpPr>
            <p:spPr>
              <a:xfrm rot="5400000">
                <a:off x="5704925" y="3918725"/>
                <a:ext cx="173700" cy="2373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42" name="Google Shape;1442;p110"/>
              <p:cNvSpPr/>
              <p:nvPr/>
            </p:nvSpPr>
            <p:spPr>
              <a:xfrm rot="5400000">
                <a:off x="5829875" y="2880125"/>
                <a:ext cx="173700" cy="2373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43" name="Google Shape;1443;p110"/>
              <p:cNvSpPr/>
              <p:nvPr/>
            </p:nvSpPr>
            <p:spPr>
              <a:xfrm rot="5400000">
                <a:off x="6992975" y="2870225"/>
                <a:ext cx="173700" cy="2373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44" name="Google Shape;1444;p110"/>
              <p:cNvSpPr/>
              <p:nvPr/>
            </p:nvSpPr>
            <p:spPr>
              <a:xfrm rot="5400000">
                <a:off x="8131050" y="2880125"/>
                <a:ext cx="173700" cy="2373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45" name="Google Shape;1445;p110"/>
              <p:cNvSpPr txBox="1"/>
              <p:nvPr/>
            </p:nvSpPr>
            <p:spPr>
              <a:xfrm>
                <a:off x="7198475" y="2819525"/>
                <a:ext cx="873900" cy="307795"/>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None/>
                </a:pPr>
                <a:r>
                  <a:rPr lang="en-US" sz="1067" b="0" i="0" u="none" strike="noStrike" cap="none">
                    <a:solidFill>
                      <a:srgbClr val="000000"/>
                    </a:solidFill>
                    <a:latin typeface="Tahoma"/>
                    <a:ea typeface="Tahoma"/>
                    <a:cs typeface="Tahoma"/>
                    <a:sym typeface="Tahoma"/>
                  </a:rPr>
                  <a:t>Application</a:t>
                </a:r>
                <a:endParaRPr sz="1067" b="0" i="0" u="none" strike="noStrike" cap="none">
                  <a:solidFill>
                    <a:srgbClr val="000000"/>
                  </a:solidFill>
                  <a:latin typeface="Tahoma"/>
                  <a:ea typeface="Tahoma"/>
                  <a:cs typeface="Tahoma"/>
                  <a:sym typeface="Tahoma"/>
                </a:endParaRPr>
              </a:p>
            </p:txBody>
          </p:sp>
        </p:grpSp>
        <p:grpSp>
          <p:nvGrpSpPr>
            <p:cNvPr id="1446" name="Google Shape;1446;p110"/>
            <p:cNvGrpSpPr/>
            <p:nvPr/>
          </p:nvGrpSpPr>
          <p:grpSpPr>
            <a:xfrm>
              <a:off x="422353" y="2522343"/>
              <a:ext cx="4984947" cy="2623477"/>
              <a:chOff x="422353" y="2522343"/>
              <a:chExt cx="4984947" cy="2623477"/>
            </a:xfrm>
          </p:grpSpPr>
          <p:pic>
            <p:nvPicPr>
              <p:cNvPr id="1447" name="Google Shape;1447;p110"/>
              <p:cNvPicPr preferRelativeResize="0"/>
              <p:nvPr/>
            </p:nvPicPr>
            <p:blipFill rotWithShape="1">
              <a:blip r:embed="rId6">
                <a:alphaModFix/>
              </a:blip>
              <a:srcRect/>
              <a:stretch/>
            </p:blipFill>
            <p:spPr>
              <a:xfrm>
                <a:off x="607425" y="3046525"/>
                <a:ext cx="951973" cy="534900"/>
              </a:xfrm>
              <a:prstGeom prst="rect">
                <a:avLst/>
              </a:prstGeom>
              <a:noFill/>
              <a:ln>
                <a:noFill/>
              </a:ln>
            </p:spPr>
          </p:pic>
          <p:pic>
            <p:nvPicPr>
              <p:cNvPr id="1448" name="Google Shape;1448;p110"/>
              <p:cNvPicPr preferRelativeResize="0"/>
              <p:nvPr/>
            </p:nvPicPr>
            <p:blipFill rotWithShape="1">
              <a:blip r:embed="rId7">
                <a:alphaModFix/>
              </a:blip>
              <a:srcRect/>
              <a:stretch/>
            </p:blipFill>
            <p:spPr>
              <a:xfrm>
                <a:off x="2242025" y="2944126"/>
                <a:ext cx="739675" cy="739675"/>
              </a:xfrm>
              <a:prstGeom prst="rect">
                <a:avLst/>
              </a:prstGeom>
              <a:noFill/>
              <a:ln>
                <a:noFill/>
              </a:ln>
            </p:spPr>
          </p:pic>
          <p:grpSp>
            <p:nvGrpSpPr>
              <p:cNvPr id="1449" name="Google Shape;1449;p110"/>
              <p:cNvGrpSpPr/>
              <p:nvPr/>
            </p:nvGrpSpPr>
            <p:grpSpPr>
              <a:xfrm>
                <a:off x="3141141" y="2522343"/>
                <a:ext cx="2092500" cy="1659803"/>
                <a:chOff x="3141141" y="2522343"/>
                <a:chExt cx="2092500" cy="1659803"/>
              </a:xfrm>
            </p:grpSpPr>
            <p:grpSp>
              <p:nvGrpSpPr>
                <p:cNvPr id="1450" name="Google Shape;1450;p110"/>
                <p:cNvGrpSpPr/>
                <p:nvPr/>
              </p:nvGrpSpPr>
              <p:grpSpPr>
                <a:xfrm>
                  <a:off x="3235730" y="2522343"/>
                  <a:ext cx="1903266" cy="1228847"/>
                  <a:chOff x="3551000" y="2351597"/>
                  <a:chExt cx="2472900" cy="2366728"/>
                </a:xfrm>
              </p:grpSpPr>
              <p:grpSp>
                <p:nvGrpSpPr>
                  <p:cNvPr id="1451" name="Google Shape;1451;p110"/>
                  <p:cNvGrpSpPr/>
                  <p:nvPr/>
                </p:nvGrpSpPr>
                <p:grpSpPr>
                  <a:xfrm>
                    <a:off x="3551000" y="2828925"/>
                    <a:ext cx="2472900" cy="1889400"/>
                    <a:chOff x="3442200" y="2354150"/>
                    <a:chExt cx="2472900" cy="1889400"/>
                  </a:xfrm>
                </p:grpSpPr>
                <p:sp>
                  <p:nvSpPr>
                    <p:cNvPr id="1452" name="Google Shape;1452;p110"/>
                    <p:cNvSpPr/>
                    <p:nvPr/>
                  </p:nvSpPr>
                  <p:spPr>
                    <a:xfrm>
                      <a:off x="3442200" y="2354150"/>
                      <a:ext cx="2472900" cy="1889400"/>
                    </a:xfrm>
                    <a:prstGeom prst="roundRect">
                      <a:avLst>
                        <a:gd name="adj" fmla="val 16667"/>
                      </a:avLst>
                    </a:prstGeom>
                    <a:gradFill>
                      <a:gsLst>
                        <a:gs pos="0">
                          <a:srgbClr val="F2F2F2"/>
                        </a:gs>
                        <a:gs pos="100000">
                          <a:srgbClr val="A6A6A6"/>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53" name="Google Shape;1453;p110"/>
                    <p:cNvSpPr/>
                    <p:nvPr/>
                  </p:nvSpPr>
                  <p:spPr>
                    <a:xfrm>
                      <a:off x="3689475" y="2481300"/>
                      <a:ext cx="1998000" cy="4632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333" b="1" i="0" u="none" strike="noStrike" cap="none">
                          <a:solidFill>
                            <a:schemeClr val="lt1"/>
                          </a:solidFill>
                          <a:latin typeface="Tahoma"/>
                          <a:ea typeface="Tahoma"/>
                          <a:cs typeface="Tahoma"/>
                          <a:sym typeface="Tahoma"/>
                        </a:rPr>
                        <a:t>Keylogger Injection</a:t>
                      </a:r>
                      <a:endParaRPr sz="1333" b="1" i="0" u="none" strike="noStrike" cap="none">
                        <a:solidFill>
                          <a:schemeClr val="lt1"/>
                        </a:solidFill>
                        <a:latin typeface="Tahoma"/>
                        <a:ea typeface="Tahoma"/>
                        <a:cs typeface="Tahoma"/>
                        <a:sym typeface="Tahoma"/>
                      </a:endParaRPr>
                    </a:p>
                  </p:txBody>
                </p:sp>
                <p:sp>
                  <p:nvSpPr>
                    <p:cNvPr id="1454" name="Google Shape;1454;p110"/>
                    <p:cNvSpPr/>
                    <p:nvPr/>
                  </p:nvSpPr>
                  <p:spPr>
                    <a:xfrm>
                      <a:off x="3689475" y="3025975"/>
                      <a:ext cx="1998000" cy="4632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333" b="1" i="0" u="none" strike="noStrike" cap="none">
                          <a:solidFill>
                            <a:schemeClr val="lt1"/>
                          </a:solidFill>
                          <a:latin typeface="Tahoma"/>
                          <a:ea typeface="Tahoma"/>
                          <a:cs typeface="Tahoma"/>
                          <a:sym typeface="Tahoma"/>
                        </a:rPr>
                        <a:t>Driver Injection</a:t>
                      </a:r>
                      <a:endParaRPr sz="1333" b="1" i="0" u="none" strike="noStrike" cap="none">
                        <a:solidFill>
                          <a:schemeClr val="lt1"/>
                        </a:solidFill>
                        <a:latin typeface="Tahoma"/>
                        <a:ea typeface="Tahoma"/>
                        <a:cs typeface="Tahoma"/>
                        <a:sym typeface="Tahoma"/>
                      </a:endParaRPr>
                    </a:p>
                  </p:txBody>
                </p:sp>
                <p:sp>
                  <p:nvSpPr>
                    <p:cNvPr id="1455" name="Google Shape;1455;p110"/>
                    <p:cNvSpPr/>
                    <p:nvPr/>
                  </p:nvSpPr>
                  <p:spPr>
                    <a:xfrm>
                      <a:off x="3706450" y="3616975"/>
                      <a:ext cx="1998000" cy="4632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333" b="1" i="0" u="none" strike="noStrike" cap="none">
                          <a:solidFill>
                            <a:schemeClr val="lt1"/>
                          </a:solidFill>
                          <a:latin typeface="Tahoma"/>
                          <a:ea typeface="Tahoma"/>
                          <a:cs typeface="Tahoma"/>
                          <a:sym typeface="Tahoma"/>
                        </a:rPr>
                        <a:t>Kemel Injection</a:t>
                      </a:r>
                      <a:endParaRPr sz="1333" b="1" i="0" u="none" strike="noStrike" cap="none">
                        <a:solidFill>
                          <a:schemeClr val="lt1"/>
                        </a:solidFill>
                        <a:latin typeface="Tahoma"/>
                        <a:ea typeface="Tahoma"/>
                        <a:cs typeface="Tahoma"/>
                        <a:sym typeface="Tahoma"/>
                      </a:endParaRPr>
                    </a:p>
                  </p:txBody>
                </p:sp>
              </p:grpSp>
              <p:sp>
                <p:nvSpPr>
                  <p:cNvPr id="1456" name="Google Shape;1456;p110"/>
                  <p:cNvSpPr txBox="1"/>
                  <p:nvPr/>
                </p:nvSpPr>
                <p:spPr>
                  <a:xfrm>
                    <a:off x="3551000" y="2351597"/>
                    <a:ext cx="2472900" cy="65189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333" b="1" i="0" u="none" strike="noStrike" cap="none">
                        <a:solidFill>
                          <a:srgbClr val="000000"/>
                        </a:solidFill>
                        <a:latin typeface="Arial"/>
                        <a:ea typeface="Arial"/>
                        <a:cs typeface="Arial"/>
                        <a:sym typeface="Arial"/>
                      </a:rPr>
                      <a:t>Keyboard Injection</a:t>
                    </a:r>
                    <a:endParaRPr sz="1333" b="1" i="0" u="none" strike="noStrike" cap="none">
                      <a:solidFill>
                        <a:srgbClr val="000000"/>
                      </a:solidFill>
                      <a:latin typeface="Arial"/>
                      <a:ea typeface="Arial"/>
                      <a:cs typeface="Arial"/>
                      <a:sym typeface="Arial"/>
                    </a:endParaRPr>
                  </a:p>
                </p:txBody>
              </p:sp>
            </p:grpSp>
            <p:sp>
              <p:nvSpPr>
                <p:cNvPr id="1457" name="Google Shape;1457;p110"/>
                <p:cNvSpPr txBox="1"/>
                <p:nvPr/>
              </p:nvSpPr>
              <p:spPr>
                <a:xfrm>
                  <a:off x="3141141" y="3751193"/>
                  <a:ext cx="2092500" cy="430953"/>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067" b="0" i="0" u="none" strike="noStrike" cap="none">
                      <a:solidFill>
                        <a:srgbClr val="000000"/>
                      </a:solidFill>
                      <a:latin typeface="Tahoma"/>
                      <a:ea typeface="Tahoma"/>
                      <a:cs typeface="Tahoma"/>
                      <a:sym typeface="Tahoma"/>
                    </a:rPr>
                    <a:t>Using if (Get Asynckeystate (character) -32767)</a:t>
                  </a:r>
                  <a:endParaRPr sz="1067" b="0" i="0" u="none" strike="noStrike" cap="none">
                    <a:solidFill>
                      <a:srgbClr val="000000"/>
                    </a:solidFill>
                    <a:latin typeface="Tahoma"/>
                    <a:ea typeface="Tahoma"/>
                    <a:cs typeface="Tahoma"/>
                    <a:sym typeface="Tahoma"/>
                  </a:endParaRPr>
                </a:p>
              </p:txBody>
            </p:sp>
          </p:grpSp>
          <p:sp>
            <p:nvSpPr>
              <p:cNvPr id="1458" name="Google Shape;1458;p110"/>
              <p:cNvSpPr/>
              <p:nvPr/>
            </p:nvSpPr>
            <p:spPr>
              <a:xfrm>
                <a:off x="2981700" y="3204800"/>
                <a:ext cx="159300" cy="2373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59" name="Google Shape;1459;p110"/>
              <p:cNvSpPr/>
              <p:nvPr/>
            </p:nvSpPr>
            <p:spPr>
              <a:xfrm>
                <a:off x="5233600" y="3264400"/>
                <a:ext cx="173700" cy="2373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60" name="Google Shape;1460;p110"/>
              <p:cNvSpPr/>
              <p:nvPr/>
            </p:nvSpPr>
            <p:spPr>
              <a:xfrm rot="10800000">
                <a:off x="5172363" y="4349900"/>
                <a:ext cx="173700" cy="2373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pic>
            <p:nvPicPr>
              <p:cNvPr id="1461" name="Google Shape;1461;p110"/>
              <p:cNvPicPr preferRelativeResize="0"/>
              <p:nvPr/>
            </p:nvPicPr>
            <p:blipFill rotWithShape="1">
              <a:blip r:embed="rId8">
                <a:alphaModFix/>
              </a:blip>
              <a:srcRect/>
              <a:stretch/>
            </p:blipFill>
            <p:spPr>
              <a:xfrm>
                <a:off x="3380214" y="4236940"/>
                <a:ext cx="1614302" cy="463200"/>
              </a:xfrm>
              <a:prstGeom prst="rect">
                <a:avLst/>
              </a:prstGeom>
              <a:noFill/>
              <a:ln>
                <a:noFill/>
              </a:ln>
            </p:spPr>
          </p:pic>
          <p:pic>
            <p:nvPicPr>
              <p:cNvPr id="1462" name="Google Shape;1462;p110"/>
              <p:cNvPicPr preferRelativeResize="0"/>
              <p:nvPr/>
            </p:nvPicPr>
            <p:blipFill rotWithShape="1">
              <a:blip r:embed="rId9">
                <a:alphaModFix/>
              </a:blip>
              <a:srcRect/>
              <a:stretch/>
            </p:blipFill>
            <p:spPr>
              <a:xfrm>
                <a:off x="1717775" y="4136772"/>
                <a:ext cx="611402" cy="663557"/>
              </a:xfrm>
              <a:prstGeom prst="rect">
                <a:avLst/>
              </a:prstGeom>
              <a:noFill/>
              <a:ln>
                <a:noFill/>
              </a:ln>
            </p:spPr>
          </p:pic>
          <p:sp>
            <p:nvSpPr>
              <p:cNvPr id="1463" name="Google Shape;1463;p110"/>
              <p:cNvSpPr txBox="1"/>
              <p:nvPr/>
            </p:nvSpPr>
            <p:spPr>
              <a:xfrm>
                <a:off x="3422400" y="4693325"/>
                <a:ext cx="1523400" cy="307795"/>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067" b="0" i="0" u="none" strike="noStrike" cap="none">
                    <a:solidFill>
                      <a:srgbClr val="000000"/>
                    </a:solidFill>
                    <a:latin typeface="Tahoma"/>
                    <a:ea typeface="Tahoma"/>
                    <a:cs typeface="Tahoma"/>
                    <a:sym typeface="Tahoma"/>
                  </a:rPr>
                  <a:t>Bàn phím</a:t>
                </a:r>
                <a:endParaRPr sz="1067" b="0" i="0" u="none" strike="noStrike" cap="none">
                  <a:solidFill>
                    <a:srgbClr val="000000"/>
                  </a:solidFill>
                  <a:latin typeface="Tahoma"/>
                  <a:ea typeface="Tahoma"/>
                  <a:cs typeface="Tahoma"/>
                  <a:sym typeface="Tahoma"/>
                </a:endParaRPr>
              </a:p>
            </p:txBody>
          </p:sp>
          <p:cxnSp>
            <p:nvCxnSpPr>
              <p:cNvPr id="1464" name="Google Shape;1464;p110"/>
              <p:cNvCxnSpPr>
                <a:stCxn id="1462" idx="3"/>
                <a:endCxn id="1461" idx="1"/>
              </p:cNvCxnSpPr>
              <p:nvPr/>
            </p:nvCxnSpPr>
            <p:spPr>
              <a:xfrm>
                <a:off x="2329177" y="4468551"/>
                <a:ext cx="1050900" cy="0"/>
              </a:xfrm>
              <a:prstGeom prst="straightConnector1">
                <a:avLst/>
              </a:prstGeom>
              <a:noFill/>
              <a:ln w="9525" cap="flat" cmpd="sng">
                <a:solidFill>
                  <a:schemeClr val="dk2"/>
                </a:solidFill>
                <a:prstDash val="dot"/>
                <a:round/>
                <a:headEnd type="none" w="sm" len="sm"/>
                <a:tailEnd type="triangle" w="med" len="med"/>
              </a:ln>
            </p:spPr>
          </p:cxnSp>
          <p:sp>
            <p:nvSpPr>
              <p:cNvPr id="1465" name="Google Shape;1465;p110"/>
              <p:cNvSpPr txBox="1"/>
              <p:nvPr/>
            </p:nvSpPr>
            <p:spPr>
              <a:xfrm>
                <a:off x="2264375" y="4124225"/>
                <a:ext cx="1180500" cy="430953"/>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067" b="0" i="0" u="none" strike="noStrike" cap="none">
                    <a:solidFill>
                      <a:srgbClr val="252525"/>
                    </a:solidFill>
                    <a:latin typeface="Tahoma"/>
                    <a:ea typeface="Tahoma"/>
                    <a:cs typeface="Tahoma"/>
                    <a:sym typeface="Tahoma"/>
                  </a:rPr>
                  <a:t>Người dùng gõ trên bàn phím</a:t>
                </a:r>
                <a:endParaRPr sz="1067" b="0" i="0" u="none" strike="noStrike" cap="none">
                  <a:solidFill>
                    <a:srgbClr val="000000"/>
                  </a:solidFill>
                  <a:latin typeface="Tahoma"/>
                  <a:ea typeface="Tahoma"/>
                  <a:cs typeface="Tahoma"/>
                  <a:sym typeface="Tahoma"/>
                </a:endParaRPr>
              </a:p>
            </p:txBody>
          </p:sp>
          <p:sp>
            <p:nvSpPr>
              <p:cNvPr id="1466" name="Google Shape;1466;p110"/>
              <p:cNvSpPr txBox="1"/>
              <p:nvPr/>
            </p:nvSpPr>
            <p:spPr>
              <a:xfrm>
                <a:off x="2329175" y="4468550"/>
                <a:ext cx="1050900" cy="307795"/>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067" b="0" i="0" u="none" strike="noStrike" cap="none">
                    <a:solidFill>
                      <a:srgbClr val="000000"/>
                    </a:solidFill>
                    <a:latin typeface="Tahoma"/>
                    <a:ea typeface="Tahoma"/>
                    <a:cs typeface="Tahoma"/>
                    <a:sym typeface="Tahoma"/>
                  </a:rPr>
                  <a:t>PASSWORD</a:t>
                </a:r>
                <a:endParaRPr sz="1067" b="0" i="0" u="none" strike="noStrike" cap="none">
                  <a:solidFill>
                    <a:srgbClr val="000000"/>
                  </a:solidFill>
                  <a:latin typeface="Tahoma"/>
                  <a:ea typeface="Tahoma"/>
                  <a:cs typeface="Tahoma"/>
                  <a:sym typeface="Tahoma"/>
                </a:endParaRPr>
              </a:p>
            </p:txBody>
          </p:sp>
          <p:cxnSp>
            <p:nvCxnSpPr>
              <p:cNvPr id="1467" name="Google Shape;1467;p110"/>
              <p:cNvCxnSpPr>
                <a:endCxn id="1447" idx="3"/>
              </p:cNvCxnSpPr>
              <p:nvPr/>
            </p:nvCxnSpPr>
            <p:spPr>
              <a:xfrm rot="10800000">
                <a:off x="1559398" y="3313975"/>
                <a:ext cx="636600" cy="9600"/>
              </a:xfrm>
              <a:prstGeom prst="straightConnector1">
                <a:avLst/>
              </a:prstGeom>
              <a:noFill/>
              <a:ln w="9525" cap="flat" cmpd="sng">
                <a:solidFill>
                  <a:schemeClr val="dk2"/>
                </a:solidFill>
                <a:prstDash val="dot"/>
                <a:round/>
                <a:headEnd type="none" w="sm" len="sm"/>
                <a:tailEnd type="triangle" w="med" len="med"/>
              </a:ln>
            </p:spPr>
          </p:cxnSp>
          <p:cxnSp>
            <p:nvCxnSpPr>
              <p:cNvPr id="1468" name="Google Shape;1468;p110"/>
              <p:cNvCxnSpPr>
                <a:endCxn id="1462" idx="1"/>
              </p:cNvCxnSpPr>
              <p:nvPr/>
            </p:nvCxnSpPr>
            <p:spPr>
              <a:xfrm rot="-5400000" flipH="1">
                <a:off x="953975" y="3704750"/>
                <a:ext cx="888000" cy="639600"/>
              </a:xfrm>
              <a:prstGeom prst="bentConnector2">
                <a:avLst/>
              </a:prstGeom>
              <a:noFill/>
              <a:ln w="9525" cap="flat" cmpd="sng">
                <a:solidFill>
                  <a:schemeClr val="dk2"/>
                </a:solidFill>
                <a:prstDash val="dot"/>
                <a:round/>
                <a:headEnd type="none" w="sm" len="sm"/>
                <a:tailEnd type="triangle" w="med" len="med"/>
              </a:ln>
            </p:spPr>
          </p:cxnSp>
          <p:sp>
            <p:nvSpPr>
              <p:cNvPr id="1469" name="Google Shape;1469;p110"/>
              <p:cNvSpPr txBox="1"/>
              <p:nvPr/>
            </p:nvSpPr>
            <p:spPr>
              <a:xfrm>
                <a:off x="1653575" y="4800325"/>
                <a:ext cx="739800" cy="307795"/>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067" b="0" i="0" u="none" strike="noStrike" cap="none">
                    <a:solidFill>
                      <a:srgbClr val="202124"/>
                    </a:solidFill>
                    <a:highlight>
                      <a:srgbClr val="FFFFFF"/>
                    </a:highlight>
                    <a:latin typeface="Tahoma"/>
                    <a:ea typeface="Tahoma"/>
                    <a:cs typeface="Tahoma"/>
                    <a:sym typeface="Tahoma"/>
                  </a:rPr>
                  <a:t>Người dùng</a:t>
                </a:r>
                <a:endParaRPr sz="1067" b="0" i="0" u="none" strike="noStrike" cap="none">
                  <a:solidFill>
                    <a:srgbClr val="000000"/>
                  </a:solidFill>
                  <a:latin typeface="Tahoma"/>
                  <a:ea typeface="Tahoma"/>
                  <a:cs typeface="Tahoma"/>
                  <a:sym typeface="Tahoma"/>
                </a:endParaRPr>
              </a:p>
            </p:txBody>
          </p:sp>
          <p:sp>
            <p:nvSpPr>
              <p:cNvPr id="1470" name="Google Shape;1470;p110"/>
              <p:cNvSpPr txBox="1"/>
              <p:nvPr/>
            </p:nvSpPr>
            <p:spPr>
              <a:xfrm>
                <a:off x="524225" y="3501700"/>
                <a:ext cx="739800" cy="307795"/>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None/>
                </a:pPr>
                <a:r>
                  <a:rPr lang="en-US" sz="1067" b="0" i="0" u="none" strike="noStrike" cap="none">
                    <a:solidFill>
                      <a:srgbClr val="000000"/>
                    </a:solidFill>
                    <a:latin typeface="Tahoma"/>
                    <a:ea typeface="Tahoma"/>
                    <a:cs typeface="Tahoma"/>
                    <a:sym typeface="Tahoma"/>
                  </a:rPr>
                  <a:t>Hacker</a:t>
                </a:r>
                <a:endParaRPr sz="1067" b="0" i="0" u="none" strike="noStrike" cap="none">
                  <a:solidFill>
                    <a:srgbClr val="000000"/>
                  </a:solidFill>
                  <a:latin typeface="Tahoma"/>
                  <a:ea typeface="Tahoma"/>
                  <a:cs typeface="Tahoma"/>
                  <a:sym typeface="Tahoma"/>
                </a:endParaRPr>
              </a:p>
            </p:txBody>
          </p:sp>
          <p:sp>
            <p:nvSpPr>
              <p:cNvPr id="1471" name="Google Shape;1471;p110"/>
              <p:cNvSpPr txBox="1"/>
              <p:nvPr/>
            </p:nvSpPr>
            <p:spPr>
              <a:xfrm>
                <a:off x="524225" y="3809500"/>
                <a:ext cx="611400" cy="609512"/>
              </a:xfrm>
              <a:prstGeom prst="rect">
                <a:avLst/>
              </a:prstGeom>
              <a:noFill/>
              <a:ln>
                <a:noFill/>
              </a:ln>
            </p:spPr>
            <p:txBody>
              <a:bodyPr spcFirstLastPara="1" wrap="square" lIns="121900" tIns="121900" rIns="121900" bIns="121900" anchor="t" anchorCtr="0">
                <a:spAutoFit/>
              </a:bodyPr>
              <a:lstStyle/>
              <a:p>
                <a:pPr marL="0" marR="0" lvl="0" indent="0" algn="r" rtl="0">
                  <a:lnSpc>
                    <a:spcPct val="115000"/>
                  </a:lnSpc>
                  <a:spcBef>
                    <a:spcPts val="0"/>
                  </a:spcBef>
                  <a:spcAft>
                    <a:spcPts val="0"/>
                  </a:spcAft>
                  <a:buNone/>
                </a:pPr>
                <a:r>
                  <a:rPr lang="en-US" sz="1067" b="0" i="0" u="none" strike="noStrike" cap="none">
                    <a:solidFill>
                      <a:schemeClr val="dk1"/>
                    </a:solidFill>
                    <a:highlight>
                      <a:srgbClr val="FFFFFF"/>
                    </a:highlight>
                    <a:latin typeface="Roboto"/>
                    <a:ea typeface="Roboto"/>
                    <a:cs typeface="Roboto"/>
                    <a:sym typeface="Roboto"/>
                  </a:rPr>
                  <a:t>Gửi tập tin độc hại </a:t>
                </a:r>
                <a:endParaRPr sz="1067" b="0" i="0" u="none" strike="noStrike" cap="none">
                  <a:solidFill>
                    <a:schemeClr val="dk1"/>
                  </a:solidFill>
                  <a:highlight>
                    <a:srgbClr val="FFFFFF"/>
                  </a:highlight>
                  <a:latin typeface="Roboto"/>
                  <a:ea typeface="Roboto"/>
                  <a:cs typeface="Roboto"/>
                  <a:sym typeface="Roboto"/>
                </a:endParaRPr>
              </a:p>
            </p:txBody>
          </p:sp>
          <p:sp>
            <p:nvSpPr>
              <p:cNvPr id="1472" name="Google Shape;1472;p110"/>
              <p:cNvSpPr txBox="1"/>
              <p:nvPr/>
            </p:nvSpPr>
            <p:spPr>
              <a:xfrm>
                <a:off x="422353" y="4468550"/>
                <a:ext cx="1180500" cy="67727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067" b="0" i="0" u="none" strike="noStrike" cap="none">
                    <a:solidFill>
                      <a:srgbClr val="000000"/>
                    </a:solidFill>
                    <a:latin typeface="Tahoma"/>
                    <a:ea typeface="Tahoma"/>
                    <a:cs typeface="Tahoma"/>
                    <a:sym typeface="Tahoma"/>
                  </a:rPr>
                  <a:t>Người dùng nhấp vào một tệp độc hại, keylogger được cài đặt</a:t>
                </a:r>
                <a:endParaRPr sz="1067" b="0" i="0" u="none" strike="noStrike" cap="none">
                  <a:solidFill>
                    <a:srgbClr val="000000"/>
                  </a:solidFill>
                  <a:latin typeface="Tahoma"/>
                  <a:ea typeface="Tahoma"/>
                  <a:cs typeface="Tahoma"/>
                  <a:sym typeface="Tahoma"/>
                </a:endParaRPr>
              </a:p>
            </p:txBody>
          </p:sp>
          <p:pic>
            <p:nvPicPr>
              <p:cNvPr id="1473" name="Google Shape;1473;p110"/>
              <p:cNvPicPr preferRelativeResize="0"/>
              <p:nvPr/>
            </p:nvPicPr>
            <p:blipFill rotWithShape="1">
              <a:blip r:embed="rId10">
                <a:alphaModFix/>
              </a:blip>
              <a:srcRect/>
              <a:stretch/>
            </p:blipFill>
            <p:spPr>
              <a:xfrm>
                <a:off x="1191725" y="3986350"/>
                <a:ext cx="237300" cy="237300"/>
              </a:xfrm>
              <a:prstGeom prst="rect">
                <a:avLst/>
              </a:prstGeom>
              <a:noFill/>
              <a:ln>
                <a:noFill/>
              </a:ln>
            </p:spPr>
          </p:pic>
        </p:grpSp>
      </p:grpSp>
      <p:sp>
        <p:nvSpPr>
          <p:cNvPr id="1474" name="Google Shape;1474;p110"/>
          <p:cNvSpPr txBox="1"/>
          <p:nvPr/>
        </p:nvSpPr>
        <p:spPr>
          <a:xfrm>
            <a:off x="2105533" y="3964434"/>
            <a:ext cx="1052800" cy="574604"/>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067" b="0" i="0" u="none" strike="noStrike" cap="none">
                <a:solidFill>
                  <a:srgbClr val="000000"/>
                </a:solidFill>
                <a:latin typeface="Tahoma"/>
                <a:ea typeface="Tahoma"/>
                <a:cs typeface="Tahoma"/>
                <a:sym typeface="Tahoma"/>
              </a:rPr>
              <a:t>Gửi đến một vị trí từ xa</a:t>
            </a:r>
            <a:endParaRPr sz="1067" b="0" i="0" u="none" strike="noStrike" cap="none">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111"/>
          <p:cNvSpPr txBox="1">
            <a:spLocks noGrp="1"/>
          </p:cNvSpPr>
          <p:nvPr>
            <p:ph type="title"/>
          </p:nvPr>
        </p:nvSpPr>
        <p:spPr>
          <a:xfrm>
            <a:off x="1295400" y="16"/>
            <a:ext cx="9601200" cy="713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None/>
            </a:pPr>
            <a:r>
              <a:rPr lang="en-US">
                <a:latin typeface="Arial"/>
                <a:ea typeface="Arial"/>
                <a:cs typeface="Arial"/>
                <a:sym typeface="Arial"/>
              </a:rPr>
              <a:t>Các loại bộ ghi nhật ký tổ hợp phím</a:t>
            </a:r>
            <a:endParaRPr>
              <a:latin typeface="Arial"/>
              <a:ea typeface="Arial"/>
              <a:cs typeface="Arial"/>
              <a:sym typeface="Arial"/>
            </a:endParaRPr>
          </a:p>
        </p:txBody>
      </p:sp>
      <p:sp>
        <p:nvSpPr>
          <p:cNvPr id="1480" name="Google Shape;1480;p111"/>
          <p:cNvSpPr txBox="1">
            <a:spLocks noGrp="1"/>
          </p:cNvSpPr>
          <p:nvPr>
            <p:ph type="sldNum" idx="12"/>
          </p:nvPr>
        </p:nvSpPr>
        <p:spPr>
          <a:xfrm>
            <a:off x="11376588" y="6237312"/>
            <a:ext cx="815200" cy="617600"/>
          </a:xfrm>
          <a:prstGeom prst="rect">
            <a:avLst/>
          </a:prstGeom>
          <a:noFill/>
          <a:ln>
            <a:noFill/>
          </a:ln>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a:t>49</a:t>
            </a:fld>
            <a:endParaRPr/>
          </a:p>
        </p:txBody>
      </p:sp>
      <p:grpSp>
        <p:nvGrpSpPr>
          <p:cNvPr id="1481" name="Google Shape;1481;p111"/>
          <p:cNvGrpSpPr/>
          <p:nvPr/>
        </p:nvGrpSpPr>
        <p:grpSpPr>
          <a:xfrm>
            <a:off x="1338167" y="1277867"/>
            <a:ext cx="9806097" cy="4823067"/>
            <a:chOff x="1338167" y="1277867"/>
            <a:chExt cx="9806097" cy="4823067"/>
          </a:xfrm>
        </p:grpSpPr>
        <p:sp>
          <p:nvSpPr>
            <p:cNvPr id="1482" name="Google Shape;1482;p111"/>
            <p:cNvSpPr/>
            <p:nvPr/>
          </p:nvSpPr>
          <p:spPr>
            <a:xfrm>
              <a:off x="2204516" y="3927024"/>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PC/BIOS Embedded</a:t>
              </a:r>
              <a:endParaRPr sz="1200" b="0" i="0" u="none" strike="noStrike" cap="none">
                <a:solidFill>
                  <a:srgbClr val="000000"/>
                </a:solidFill>
                <a:latin typeface="Tahoma"/>
                <a:ea typeface="Tahoma"/>
                <a:cs typeface="Tahoma"/>
                <a:sym typeface="Tahoma"/>
              </a:endParaRPr>
            </a:p>
          </p:txBody>
        </p:sp>
        <p:sp>
          <p:nvSpPr>
            <p:cNvPr id="1483" name="Google Shape;1483;p111"/>
            <p:cNvSpPr/>
            <p:nvPr/>
          </p:nvSpPr>
          <p:spPr>
            <a:xfrm>
              <a:off x="4157421" y="3927024"/>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Bàn phím Keylogger</a:t>
              </a:r>
              <a:endParaRPr sz="1200" b="0" i="0" u="none" strike="noStrike" cap="none">
                <a:solidFill>
                  <a:srgbClr val="000000"/>
                </a:solidFill>
                <a:latin typeface="Tahoma"/>
                <a:ea typeface="Tahoma"/>
                <a:cs typeface="Tahoma"/>
                <a:sym typeface="Tahoma"/>
              </a:endParaRPr>
            </a:p>
          </p:txBody>
        </p:sp>
        <p:sp>
          <p:nvSpPr>
            <p:cNvPr id="1484" name="Google Shape;1484;p111"/>
            <p:cNvSpPr/>
            <p:nvPr/>
          </p:nvSpPr>
          <p:spPr>
            <a:xfrm>
              <a:off x="1401282" y="5313314"/>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PS/2 và USB Keylogger</a:t>
              </a:r>
              <a:endParaRPr sz="1200" b="0" i="0" u="none" strike="noStrike" cap="none">
                <a:solidFill>
                  <a:srgbClr val="000000"/>
                </a:solidFill>
                <a:latin typeface="Tahoma"/>
                <a:ea typeface="Tahoma"/>
                <a:cs typeface="Tahoma"/>
                <a:sym typeface="Tahoma"/>
              </a:endParaRPr>
            </a:p>
          </p:txBody>
        </p:sp>
        <p:sp>
          <p:nvSpPr>
            <p:cNvPr id="1485" name="Google Shape;1485;p111"/>
            <p:cNvSpPr/>
            <p:nvPr/>
          </p:nvSpPr>
          <p:spPr>
            <a:xfrm>
              <a:off x="3188536" y="5313314"/>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Acoustic/CAM Keylogger</a:t>
              </a:r>
              <a:endParaRPr sz="1200" b="0" i="0" u="none" strike="noStrike" cap="none">
                <a:solidFill>
                  <a:srgbClr val="000000"/>
                </a:solidFill>
                <a:latin typeface="Tahoma"/>
                <a:ea typeface="Tahoma"/>
                <a:cs typeface="Tahoma"/>
                <a:sym typeface="Tahoma"/>
              </a:endParaRPr>
            </a:p>
          </p:txBody>
        </p:sp>
        <p:sp>
          <p:nvSpPr>
            <p:cNvPr id="1486" name="Google Shape;1486;p111"/>
            <p:cNvSpPr/>
            <p:nvPr/>
          </p:nvSpPr>
          <p:spPr>
            <a:xfrm>
              <a:off x="4975791" y="5313314"/>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Bluetooth Keylogger</a:t>
              </a:r>
              <a:endParaRPr sz="1200" b="0" i="0" u="none" strike="noStrike" cap="none">
                <a:solidFill>
                  <a:srgbClr val="000000"/>
                </a:solidFill>
                <a:latin typeface="Tahoma"/>
                <a:ea typeface="Tahoma"/>
                <a:cs typeface="Tahoma"/>
                <a:sym typeface="Tahoma"/>
              </a:endParaRPr>
            </a:p>
          </p:txBody>
        </p:sp>
        <p:grpSp>
          <p:nvGrpSpPr>
            <p:cNvPr id="1487" name="Google Shape;1487;p111"/>
            <p:cNvGrpSpPr/>
            <p:nvPr/>
          </p:nvGrpSpPr>
          <p:grpSpPr>
            <a:xfrm>
              <a:off x="4761958" y="2163186"/>
              <a:ext cx="3917344" cy="619500"/>
              <a:chOff x="4761958" y="2163186"/>
              <a:chExt cx="3917344" cy="619500"/>
            </a:xfrm>
          </p:grpSpPr>
          <p:cxnSp>
            <p:nvCxnSpPr>
              <p:cNvPr id="1488" name="Google Shape;1488;p111"/>
              <p:cNvCxnSpPr>
                <a:stCxn id="1489" idx="2"/>
                <a:endCxn id="1490" idx="0"/>
              </p:cNvCxnSpPr>
              <p:nvPr/>
            </p:nvCxnSpPr>
            <p:spPr>
              <a:xfrm rot="-5400000" flipH="1">
                <a:off x="7277552" y="1380936"/>
                <a:ext cx="619500" cy="2184000"/>
              </a:xfrm>
              <a:prstGeom prst="bentConnector3">
                <a:avLst>
                  <a:gd name="adj1" fmla="val 48927"/>
                </a:avLst>
              </a:prstGeom>
              <a:noFill/>
              <a:ln w="9525" cap="flat" cmpd="sng">
                <a:solidFill>
                  <a:schemeClr val="dk2"/>
                </a:solidFill>
                <a:prstDash val="solid"/>
                <a:round/>
                <a:headEnd type="none" w="sm" len="sm"/>
                <a:tailEnd type="none" w="sm" len="sm"/>
              </a:ln>
            </p:spPr>
          </p:cxnSp>
          <p:cxnSp>
            <p:nvCxnSpPr>
              <p:cNvPr id="1491" name="Google Shape;1491;p111"/>
              <p:cNvCxnSpPr>
                <a:endCxn id="1492" idx="0"/>
              </p:cNvCxnSpPr>
              <p:nvPr/>
            </p:nvCxnSpPr>
            <p:spPr>
              <a:xfrm flipH="1">
                <a:off x="4761958" y="2467878"/>
                <a:ext cx="1733400" cy="314700"/>
              </a:xfrm>
              <a:prstGeom prst="bentConnector2">
                <a:avLst/>
              </a:prstGeom>
              <a:noFill/>
              <a:ln w="9525" cap="flat" cmpd="sng">
                <a:solidFill>
                  <a:schemeClr val="dk2"/>
                </a:solidFill>
                <a:prstDash val="solid"/>
                <a:round/>
                <a:headEnd type="none" w="sm" len="sm"/>
                <a:tailEnd type="none" w="sm" len="sm"/>
              </a:ln>
            </p:spPr>
          </p:cxnSp>
        </p:grpSp>
        <p:sp>
          <p:nvSpPr>
            <p:cNvPr id="1489" name="Google Shape;1489;p111"/>
            <p:cNvSpPr/>
            <p:nvPr/>
          </p:nvSpPr>
          <p:spPr>
            <a:xfrm>
              <a:off x="5789044" y="1633511"/>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Bộ ghi nhật ký tổ hợp phím</a:t>
              </a:r>
              <a:endParaRPr sz="1200" b="0" i="0" u="none" strike="noStrike" cap="none">
                <a:solidFill>
                  <a:srgbClr val="000000"/>
                </a:solidFill>
                <a:latin typeface="Tahoma"/>
                <a:ea typeface="Tahoma"/>
                <a:cs typeface="Tahoma"/>
                <a:sym typeface="Tahoma"/>
              </a:endParaRPr>
            </a:p>
          </p:txBody>
        </p:sp>
        <p:sp>
          <p:nvSpPr>
            <p:cNvPr id="1492" name="Google Shape;1492;p111"/>
            <p:cNvSpPr/>
            <p:nvPr/>
          </p:nvSpPr>
          <p:spPr>
            <a:xfrm>
              <a:off x="3921208" y="2782578"/>
              <a:ext cx="1681500" cy="529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Phần cứng bộ ghi nhật ký tổ hợp phím</a:t>
              </a:r>
              <a:endParaRPr sz="1200" b="0" i="0" u="none" strike="noStrike" cap="none">
                <a:solidFill>
                  <a:srgbClr val="000000"/>
                </a:solidFill>
                <a:latin typeface="Tahoma"/>
                <a:ea typeface="Tahoma"/>
                <a:cs typeface="Tahoma"/>
                <a:sym typeface="Tahoma"/>
              </a:endParaRPr>
            </a:p>
          </p:txBody>
        </p:sp>
        <p:sp>
          <p:nvSpPr>
            <p:cNvPr id="1490" name="Google Shape;1490;p111"/>
            <p:cNvSpPr/>
            <p:nvPr/>
          </p:nvSpPr>
          <p:spPr>
            <a:xfrm>
              <a:off x="7838587" y="2782641"/>
              <a:ext cx="1681585"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Phần mềm ghi nhật ký tổ hợp phím</a:t>
              </a:r>
              <a:endParaRPr sz="1200" b="0" i="0" u="none" strike="noStrike" cap="none">
                <a:solidFill>
                  <a:srgbClr val="000000"/>
                </a:solidFill>
                <a:latin typeface="Tahoma"/>
                <a:ea typeface="Tahoma"/>
                <a:cs typeface="Tahoma"/>
                <a:sym typeface="Tahoma"/>
              </a:endParaRPr>
            </a:p>
          </p:txBody>
        </p:sp>
        <p:sp>
          <p:nvSpPr>
            <p:cNvPr id="1493" name="Google Shape;1493;p111"/>
            <p:cNvSpPr/>
            <p:nvPr/>
          </p:nvSpPr>
          <p:spPr>
            <a:xfrm>
              <a:off x="9378208" y="3504081"/>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Keylogger</a:t>
              </a:r>
              <a:endParaRPr sz="1200" b="0" i="0" u="none" strike="noStrike" cap="none">
                <a:solidFill>
                  <a:srgbClr val="000000"/>
                </a:solidFill>
                <a:latin typeface="Tahoma"/>
                <a:ea typeface="Tahoma"/>
                <a:cs typeface="Tahoma"/>
                <a:sym typeface="Tahoma"/>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 ứng dụng</a:t>
              </a:r>
              <a:endParaRPr sz="1200" b="0" i="0" u="none" strike="noStrike" cap="none">
                <a:solidFill>
                  <a:srgbClr val="000000"/>
                </a:solidFill>
                <a:latin typeface="Tahoma"/>
                <a:ea typeface="Tahoma"/>
                <a:cs typeface="Tahoma"/>
                <a:sym typeface="Tahoma"/>
              </a:endParaRPr>
            </a:p>
          </p:txBody>
        </p:sp>
        <p:sp>
          <p:nvSpPr>
            <p:cNvPr id="1494" name="Google Shape;1494;p111"/>
            <p:cNvSpPr/>
            <p:nvPr/>
          </p:nvSpPr>
          <p:spPr>
            <a:xfrm>
              <a:off x="9378208" y="4193057"/>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Kernel Keylogger</a:t>
              </a:r>
              <a:endParaRPr sz="1200" b="0" i="0" u="none" strike="noStrike" cap="none">
                <a:solidFill>
                  <a:srgbClr val="000000"/>
                </a:solidFill>
                <a:latin typeface="Tahoma"/>
                <a:ea typeface="Tahoma"/>
                <a:cs typeface="Tahoma"/>
                <a:sym typeface="Tahoma"/>
              </a:endParaRPr>
            </a:p>
          </p:txBody>
        </p:sp>
        <p:sp>
          <p:nvSpPr>
            <p:cNvPr id="1495" name="Google Shape;1495;p111"/>
            <p:cNvSpPr/>
            <p:nvPr/>
          </p:nvSpPr>
          <p:spPr>
            <a:xfrm>
              <a:off x="9378208" y="4882018"/>
              <a:ext cx="1412400" cy="529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Keylogger dựa trên Hypervisor</a:t>
              </a:r>
              <a:endParaRPr sz="1200" b="0" i="0" u="none" strike="noStrike" cap="none">
                <a:solidFill>
                  <a:srgbClr val="000000"/>
                </a:solidFill>
                <a:latin typeface="Tahoma"/>
                <a:ea typeface="Tahoma"/>
                <a:cs typeface="Tahoma"/>
                <a:sym typeface="Tahoma"/>
              </a:endParaRPr>
            </a:p>
          </p:txBody>
        </p:sp>
        <p:sp>
          <p:nvSpPr>
            <p:cNvPr id="1496" name="Google Shape;1496;p111"/>
            <p:cNvSpPr/>
            <p:nvPr/>
          </p:nvSpPr>
          <p:spPr>
            <a:xfrm>
              <a:off x="9378208" y="5571134"/>
              <a:ext cx="1412400" cy="529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Keylogger dựa trên biểu mẫu</a:t>
              </a:r>
              <a:endParaRPr sz="1200" b="0" i="0" u="none" strike="noStrike" cap="none">
                <a:solidFill>
                  <a:srgbClr val="000000"/>
                </a:solidFill>
                <a:latin typeface="Tahoma"/>
                <a:ea typeface="Tahoma"/>
                <a:cs typeface="Tahoma"/>
                <a:sym typeface="Tahoma"/>
              </a:endParaRPr>
            </a:p>
          </p:txBody>
        </p:sp>
        <p:sp>
          <p:nvSpPr>
            <p:cNvPr id="1497" name="Google Shape;1497;p111"/>
            <p:cNvSpPr/>
            <p:nvPr/>
          </p:nvSpPr>
          <p:spPr>
            <a:xfrm>
              <a:off x="6693840" y="5313314"/>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Wi-Fi </a:t>
              </a:r>
              <a:endParaRPr sz="1200" b="0" i="0" u="none" strike="noStrike" cap="none">
                <a:solidFill>
                  <a:srgbClr val="000000"/>
                </a:solidFill>
                <a:latin typeface="Tahoma"/>
                <a:ea typeface="Tahoma"/>
                <a:cs typeface="Tahoma"/>
                <a:sym typeface="Tahoma"/>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Keylogger</a:t>
              </a:r>
              <a:endParaRPr sz="1200" b="0" i="0" u="none" strike="noStrike" cap="none">
                <a:solidFill>
                  <a:srgbClr val="000000"/>
                </a:solidFill>
                <a:latin typeface="Tahoma"/>
                <a:ea typeface="Tahoma"/>
                <a:cs typeface="Tahoma"/>
                <a:sym typeface="Tahoma"/>
              </a:endParaRPr>
            </a:p>
          </p:txBody>
        </p:sp>
        <p:sp>
          <p:nvSpPr>
            <p:cNvPr id="1498" name="Google Shape;1498;p111"/>
            <p:cNvSpPr/>
            <p:nvPr/>
          </p:nvSpPr>
          <p:spPr>
            <a:xfrm>
              <a:off x="6110326" y="3921016"/>
              <a:ext cx="1412516" cy="529675"/>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Keylogger </a:t>
              </a:r>
              <a:endParaRPr sz="1200" b="0" i="0" u="none" strike="noStrike" cap="none">
                <a:solidFill>
                  <a:srgbClr val="000000"/>
                </a:solidFill>
                <a:latin typeface="Tahoma"/>
                <a:ea typeface="Tahoma"/>
                <a:cs typeface="Tahoma"/>
                <a:sym typeface="Tahoma"/>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Tahoma"/>
                  <a:ea typeface="Tahoma"/>
                  <a:cs typeface="Tahoma"/>
                  <a:sym typeface="Tahoma"/>
                </a:rPr>
                <a:t>bên ngoài</a:t>
              </a:r>
              <a:endParaRPr sz="1200" b="0" i="0" u="none" strike="noStrike" cap="none">
                <a:solidFill>
                  <a:srgbClr val="000000"/>
                </a:solidFill>
                <a:latin typeface="Tahoma"/>
                <a:ea typeface="Tahoma"/>
                <a:cs typeface="Tahoma"/>
                <a:sym typeface="Tahoma"/>
              </a:endParaRPr>
            </a:p>
          </p:txBody>
        </p:sp>
        <p:grpSp>
          <p:nvGrpSpPr>
            <p:cNvPr id="1499" name="Google Shape;1499;p111"/>
            <p:cNvGrpSpPr/>
            <p:nvPr/>
          </p:nvGrpSpPr>
          <p:grpSpPr>
            <a:xfrm>
              <a:off x="2107484" y="3312316"/>
              <a:ext cx="7270595" cy="2523600"/>
              <a:chOff x="2107484" y="3312316"/>
              <a:chExt cx="7270595" cy="2523600"/>
            </a:xfrm>
          </p:grpSpPr>
          <p:cxnSp>
            <p:nvCxnSpPr>
              <p:cNvPr id="1500" name="Google Shape;1500;p111"/>
              <p:cNvCxnSpPr>
                <a:stCxn id="1492" idx="2"/>
                <a:endCxn id="1482" idx="0"/>
              </p:cNvCxnSpPr>
              <p:nvPr/>
            </p:nvCxnSpPr>
            <p:spPr>
              <a:xfrm rot="5400000">
                <a:off x="3528958" y="2694078"/>
                <a:ext cx="614700" cy="1851300"/>
              </a:xfrm>
              <a:prstGeom prst="bentConnector3">
                <a:avLst>
                  <a:gd name="adj1" fmla="val 49996"/>
                </a:avLst>
              </a:prstGeom>
              <a:noFill/>
              <a:ln w="9525" cap="flat" cmpd="sng">
                <a:solidFill>
                  <a:schemeClr val="dk2"/>
                </a:solidFill>
                <a:prstDash val="solid"/>
                <a:round/>
                <a:headEnd type="none" w="sm" len="sm"/>
                <a:tailEnd type="none" w="sm" len="sm"/>
              </a:ln>
            </p:spPr>
          </p:cxnSp>
          <p:cxnSp>
            <p:nvCxnSpPr>
              <p:cNvPr id="1501" name="Google Shape;1501;p111"/>
              <p:cNvCxnSpPr>
                <a:stCxn id="1492" idx="2"/>
                <a:endCxn id="1498" idx="0"/>
              </p:cNvCxnSpPr>
              <p:nvPr/>
            </p:nvCxnSpPr>
            <p:spPr>
              <a:xfrm rot="-5400000" flipH="1">
                <a:off x="5484958" y="2589378"/>
                <a:ext cx="608700" cy="2054700"/>
              </a:xfrm>
              <a:prstGeom prst="bentConnector3">
                <a:avLst>
                  <a:gd name="adj1" fmla="val 49995"/>
                </a:avLst>
              </a:prstGeom>
              <a:noFill/>
              <a:ln w="9525" cap="flat" cmpd="sng">
                <a:solidFill>
                  <a:schemeClr val="dk2"/>
                </a:solidFill>
                <a:prstDash val="solid"/>
                <a:round/>
                <a:headEnd type="none" w="sm" len="sm"/>
                <a:tailEnd type="none" w="sm" len="sm"/>
              </a:ln>
            </p:spPr>
          </p:cxnSp>
          <p:grpSp>
            <p:nvGrpSpPr>
              <p:cNvPr id="1502" name="Google Shape;1502;p111"/>
              <p:cNvGrpSpPr/>
              <p:nvPr/>
            </p:nvGrpSpPr>
            <p:grpSpPr>
              <a:xfrm>
                <a:off x="2107484" y="4450691"/>
                <a:ext cx="5308939" cy="862623"/>
                <a:chOff x="2107484" y="4450691"/>
                <a:chExt cx="5308939" cy="862623"/>
              </a:xfrm>
            </p:grpSpPr>
            <p:cxnSp>
              <p:nvCxnSpPr>
                <p:cNvPr id="1503" name="Google Shape;1503;p111"/>
                <p:cNvCxnSpPr>
                  <a:stCxn id="1498" idx="2"/>
                  <a:endCxn id="1484" idx="0"/>
                </p:cNvCxnSpPr>
                <p:nvPr/>
              </p:nvCxnSpPr>
              <p:spPr>
                <a:xfrm rot="5400000">
                  <a:off x="4030784" y="2527391"/>
                  <a:ext cx="862500" cy="4709100"/>
                </a:xfrm>
                <a:prstGeom prst="bentConnector3">
                  <a:avLst>
                    <a:gd name="adj1" fmla="val 50004"/>
                  </a:avLst>
                </a:prstGeom>
                <a:noFill/>
                <a:ln w="9525" cap="flat" cmpd="sng">
                  <a:solidFill>
                    <a:schemeClr val="dk2"/>
                  </a:solidFill>
                  <a:prstDash val="solid"/>
                  <a:round/>
                  <a:headEnd type="none" w="sm" len="sm"/>
                  <a:tailEnd type="none" w="sm" len="sm"/>
                </a:ln>
              </p:spPr>
            </p:cxnSp>
            <p:cxnSp>
              <p:nvCxnSpPr>
                <p:cNvPr id="1504" name="Google Shape;1504;p111"/>
                <p:cNvCxnSpPr>
                  <a:stCxn id="1498" idx="2"/>
                  <a:endCxn id="1485" idx="0"/>
                </p:cNvCxnSpPr>
                <p:nvPr/>
              </p:nvCxnSpPr>
              <p:spPr>
                <a:xfrm rot="5400000">
                  <a:off x="4924484" y="3421091"/>
                  <a:ext cx="862500" cy="2921700"/>
                </a:xfrm>
                <a:prstGeom prst="bentConnector3">
                  <a:avLst>
                    <a:gd name="adj1" fmla="val 49743"/>
                  </a:avLst>
                </a:prstGeom>
                <a:noFill/>
                <a:ln w="9525" cap="flat" cmpd="sng">
                  <a:solidFill>
                    <a:schemeClr val="dk2"/>
                  </a:solidFill>
                  <a:prstDash val="solid"/>
                  <a:round/>
                  <a:headEnd type="none" w="sm" len="sm"/>
                  <a:tailEnd type="none" w="sm" len="sm"/>
                </a:ln>
              </p:spPr>
            </p:cxnSp>
            <p:cxnSp>
              <p:nvCxnSpPr>
                <p:cNvPr id="1505" name="Google Shape;1505;p111"/>
                <p:cNvCxnSpPr>
                  <a:stCxn id="1498" idx="2"/>
                  <a:endCxn id="1486" idx="0"/>
                </p:cNvCxnSpPr>
                <p:nvPr/>
              </p:nvCxnSpPr>
              <p:spPr>
                <a:xfrm rot="5400000">
                  <a:off x="5818034" y="4314641"/>
                  <a:ext cx="862500" cy="1134600"/>
                </a:xfrm>
                <a:prstGeom prst="bentConnector3">
                  <a:avLst>
                    <a:gd name="adj1" fmla="val 49740"/>
                  </a:avLst>
                </a:prstGeom>
                <a:noFill/>
                <a:ln w="9525" cap="flat" cmpd="sng">
                  <a:solidFill>
                    <a:schemeClr val="dk2"/>
                  </a:solidFill>
                  <a:prstDash val="solid"/>
                  <a:round/>
                  <a:headEnd type="none" w="sm" len="sm"/>
                  <a:tailEnd type="none" w="sm" len="sm"/>
                </a:ln>
              </p:spPr>
            </p:cxnSp>
            <p:cxnSp>
              <p:nvCxnSpPr>
                <p:cNvPr id="1506" name="Google Shape;1506;p111"/>
                <p:cNvCxnSpPr/>
                <p:nvPr/>
              </p:nvCxnSpPr>
              <p:spPr>
                <a:xfrm rot="-5400000" flipH="1">
                  <a:off x="6693423" y="4590314"/>
                  <a:ext cx="862500" cy="583500"/>
                </a:xfrm>
                <a:prstGeom prst="bentConnector3">
                  <a:avLst>
                    <a:gd name="adj1" fmla="val 50000"/>
                  </a:avLst>
                </a:prstGeom>
                <a:noFill/>
                <a:ln w="9525" cap="flat" cmpd="sng">
                  <a:solidFill>
                    <a:schemeClr val="dk2"/>
                  </a:solidFill>
                  <a:prstDash val="solid"/>
                  <a:round/>
                  <a:headEnd type="none" w="sm" len="sm"/>
                  <a:tailEnd type="none" w="sm" len="sm"/>
                </a:ln>
              </p:spPr>
            </p:cxnSp>
          </p:grpSp>
          <p:cxnSp>
            <p:nvCxnSpPr>
              <p:cNvPr id="1507" name="Google Shape;1507;p111"/>
              <p:cNvCxnSpPr>
                <a:stCxn id="1490" idx="2"/>
                <a:endCxn id="1493" idx="1"/>
              </p:cNvCxnSpPr>
              <p:nvPr/>
            </p:nvCxnSpPr>
            <p:spPr>
              <a:xfrm rot="-5400000" flipH="1">
                <a:off x="8800429" y="3191266"/>
                <a:ext cx="456600" cy="698700"/>
              </a:xfrm>
              <a:prstGeom prst="bentConnector2">
                <a:avLst/>
              </a:prstGeom>
              <a:noFill/>
              <a:ln w="9525" cap="flat" cmpd="sng">
                <a:solidFill>
                  <a:schemeClr val="dk2"/>
                </a:solidFill>
                <a:prstDash val="solid"/>
                <a:round/>
                <a:headEnd type="none" w="sm" len="sm"/>
                <a:tailEnd type="none" w="sm" len="sm"/>
              </a:ln>
            </p:spPr>
          </p:cxnSp>
          <p:cxnSp>
            <p:nvCxnSpPr>
              <p:cNvPr id="1508" name="Google Shape;1508;p111"/>
              <p:cNvCxnSpPr>
                <a:stCxn id="1490" idx="2"/>
                <a:endCxn id="1494" idx="1"/>
              </p:cNvCxnSpPr>
              <p:nvPr/>
            </p:nvCxnSpPr>
            <p:spPr>
              <a:xfrm rot="-5400000" flipH="1">
                <a:off x="8455879" y="3535816"/>
                <a:ext cx="1145700" cy="698700"/>
              </a:xfrm>
              <a:prstGeom prst="bentConnector2">
                <a:avLst/>
              </a:prstGeom>
              <a:noFill/>
              <a:ln w="9525" cap="flat" cmpd="sng">
                <a:solidFill>
                  <a:schemeClr val="dk2"/>
                </a:solidFill>
                <a:prstDash val="solid"/>
                <a:round/>
                <a:headEnd type="none" w="sm" len="sm"/>
                <a:tailEnd type="none" w="sm" len="sm"/>
              </a:ln>
            </p:spPr>
          </p:cxnSp>
          <p:cxnSp>
            <p:nvCxnSpPr>
              <p:cNvPr id="1509" name="Google Shape;1509;p111"/>
              <p:cNvCxnSpPr>
                <a:stCxn id="1490" idx="2"/>
                <a:endCxn id="1495" idx="1"/>
              </p:cNvCxnSpPr>
              <p:nvPr/>
            </p:nvCxnSpPr>
            <p:spPr>
              <a:xfrm rot="-5400000" flipH="1">
                <a:off x="8111479" y="3880216"/>
                <a:ext cx="1834500" cy="698700"/>
              </a:xfrm>
              <a:prstGeom prst="bentConnector2">
                <a:avLst/>
              </a:prstGeom>
              <a:noFill/>
              <a:ln w="9525" cap="flat" cmpd="sng">
                <a:solidFill>
                  <a:schemeClr val="dk2"/>
                </a:solidFill>
                <a:prstDash val="solid"/>
                <a:round/>
                <a:headEnd type="none" w="sm" len="sm"/>
                <a:tailEnd type="none" w="sm" len="sm"/>
              </a:ln>
            </p:spPr>
          </p:cxnSp>
          <p:cxnSp>
            <p:nvCxnSpPr>
              <p:cNvPr id="1510" name="Google Shape;1510;p111"/>
              <p:cNvCxnSpPr>
                <a:stCxn id="1490" idx="2"/>
                <a:endCxn id="1496" idx="1"/>
              </p:cNvCxnSpPr>
              <p:nvPr/>
            </p:nvCxnSpPr>
            <p:spPr>
              <a:xfrm rot="-5400000" flipH="1">
                <a:off x="7766929" y="4224766"/>
                <a:ext cx="2523600" cy="698700"/>
              </a:xfrm>
              <a:prstGeom prst="bentConnector2">
                <a:avLst/>
              </a:prstGeom>
              <a:noFill/>
              <a:ln w="9525" cap="flat" cmpd="sng">
                <a:solidFill>
                  <a:schemeClr val="dk2"/>
                </a:solidFill>
                <a:prstDash val="solid"/>
                <a:round/>
                <a:headEnd type="none" w="sm" len="sm"/>
                <a:tailEnd type="none" w="sm" len="sm"/>
              </a:ln>
            </p:spPr>
          </p:cxnSp>
          <p:cxnSp>
            <p:nvCxnSpPr>
              <p:cNvPr id="1511" name="Google Shape;1511;p111"/>
              <p:cNvCxnSpPr>
                <a:stCxn id="1492" idx="2"/>
                <a:endCxn id="1483" idx="0"/>
              </p:cNvCxnSpPr>
              <p:nvPr/>
            </p:nvCxnSpPr>
            <p:spPr>
              <a:xfrm rot="-5400000" flipH="1">
                <a:off x="4505458" y="3568878"/>
                <a:ext cx="614700" cy="101700"/>
              </a:xfrm>
              <a:prstGeom prst="bentConnector3">
                <a:avLst>
                  <a:gd name="adj1" fmla="val 49996"/>
                </a:avLst>
              </a:prstGeom>
              <a:noFill/>
              <a:ln w="9525" cap="flat" cmpd="sng">
                <a:solidFill>
                  <a:schemeClr val="dk2"/>
                </a:solidFill>
                <a:prstDash val="solid"/>
                <a:round/>
                <a:headEnd type="none" w="sm" len="sm"/>
                <a:tailEnd type="none" w="sm" len="sm"/>
              </a:ln>
            </p:spPr>
          </p:cxnSp>
        </p:grpSp>
        <p:pic>
          <p:nvPicPr>
            <p:cNvPr id="1512" name="Google Shape;1512;p111"/>
            <p:cNvPicPr preferRelativeResize="0"/>
            <p:nvPr/>
          </p:nvPicPr>
          <p:blipFill rotWithShape="1">
            <a:blip r:embed="rId3">
              <a:alphaModFix/>
            </a:blip>
            <a:srcRect/>
            <a:stretch/>
          </p:blipFill>
          <p:spPr>
            <a:xfrm>
              <a:off x="1338167" y="1277867"/>
              <a:ext cx="1821332" cy="1278133"/>
            </a:xfrm>
            <a:prstGeom prst="rect">
              <a:avLst/>
            </a:prstGeom>
            <a:noFill/>
            <a:ln>
              <a:noFill/>
            </a:ln>
          </p:spPr>
        </p:pic>
        <p:pic>
          <p:nvPicPr>
            <p:cNvPr id="1513" name="Google Shape;1513;p111"/>
            <p:cNvPicPr preferRelativeResize="0"/>
            <p:nvPr/>
          </p:nvPicPr>
          <p:blipFill rotWithShape="1">
            <a:blip r:embed="rId4">
              <a:alphaModFix/>
            </a:blip>
            <a:srcRect/>
            <a:stretch/>
          </p:blipFill>
          <p:spPr>
            <a:xfrm>
              <a:off x="9976713" y="1560334"/>
              <a:ext cx="1167551" cy="713199"/>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7"/>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Mục tiêu của System hacking</a:t>
            </a:r>
            <a:endParaRPr>
              <a:latin typeface="Arial"/>
              <a:ea typeface="Arial"/>
              <a:cs typeface="Arial"/>
              <a:sym typeface="Arial"/>
            </a:endParaRPr>
          </a:p>
        </p:txBody>
      </p:sp>
      <p:sp>
        <p:nvSpPr>
          <p:cNvPr id="434" name="Google Shape;434;p6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5</a:t>
            </a:fld>
            <a:endParaRPr/>
          </a:p>
        </p:txBody>
      </p:sp>
      <p:sp>
        <p:nvSpPr>
          <p:cNvPr id="435" name="Google Shape;435;p67"/>
          <p:cNvSpPr/>
          <p:nvPr/>
        </p:nvSpPr>
        <p:spPr>
          <a:xfrm>
            <a:off x="48839" y="2092746"/>
            <a:ext cx="3075361" cy="566976"/>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2000"/>
              <a:buFont typeface="Arial"/>
              <a:buNone/>
            </a:pPr>
            <a:r>
              <a:rPr lang="en-US" sz="2000" b="1">
                <a:solidFill>
                  <a:schemeClr val="dk1"/>
                </a:solidFill>
                <a:latin typeface="Tahoma"/>
                <a:ea typeface="Tahoma"/>
                <a:cs typeface="Tahoma"/>
                <a:sym typeface="Tahoma"/>
              </a:rPr>
              <a:t>Dành</a:t>
            </a:r>
            <a:r>
              <a:rPr lang="en-US" sz="2000" b="1" i="0" u="none" strike="noStrike" cap="none">
                <a:solidFill>
                  <a:schemeClr val="dk1"/>
                </a:solidFill>
                <a:latin typeface="Tahoma"/>
                <a:ea typeface="Tahoma"/>
                <a:cs typeface="Tahoma"/>
                <a:sym typeface="Tahoma"/>
              </a:rPr>
              <a:t> quyền truy cập</a:t>
            </a:r>
            <a:r>
              <a:rPr lang="en-US" sz="1400" b="0" i="0" u="none" strike="noStrike" cap="none">
                <a:solidFill>
                  <a:schemeClr val="dk1"/>
                </a:solidFill>
                <a:latin typeface="Tahoma"/>
                <a:ea typeface="Tahoma"/>
                <a:cs typeface="Tahoma"/>
                <a:sym typeface="Tahoma"/>
              </a:rPr>
              <a:t/>
            </a:r>
            <a:br>
              <a:rPr lang="en-US" sz="1400" b="0" i="0" u="none" strike="noStrike" cap="none">
                <a:solidFill>
                  <a:schemeClr val="dk1"/>
                </a:solidFill>
                <a:latin typeface="Tahoma"/>
                <a:ea typeface="Tahoma"/>
                <a:cs typeface="Tahoma"/>
                <a:sym typeface="Tahoma"/>
              </a:rPr>
            </a:br>
            <a:endParaRPr sz="1400" b="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36" name="Google Shape;436;p67"/>
          <p:cNvSpPr/>
          <p:nvPr/>
        </p:nvSpPr>
        <p:spPr>
          <a:xfrm>
            <a:off x="48839" y="3021412"/>
            <a:ext cx="3075361" cy="566976"/>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ahoma"/>
                <a:ea typeface="Tahoma"/>
                <a:cs typeface="Tahoma"/>
                <a:sym typeface="Tahoma"/>
              </a:rPr>
              <a:t>Leo thang đặc quyền</a:t>
            </a:r>
            <a:r>
              <a:rPr lang="en-US" sz="2000" b="0" i="0" u="none" strike="noStrike" cap="none">
                <a:solidFill>
                  <a:schemeClr val="dk1"/>
                </a:solidFill>
                <a:latin typeface="Tahoma"/>
                <a:ea typeface="Tahoma"/>
                <a:cs typeface="Tahoma"/>
                <a:sym typeface="Tahoma"/>
              </a:rPr>
              <a:t/>
            </a:r>
            <a:br>
              <a:rPr lang="en-US" sz="2000" b="0" i="0" u="none" strike="noStrike" cap="none">
                <a:solidFill>
                  <a:schemeClr val="dk1"/>
                </a:solidFill>
                <a:latin typeface="Tahoma"/>
                <a:ea typeface="Tahoma"/>
                <a:cs typeface="Tahoma"/>
                <a:sym typeface="Tahoma"/>
              </a:rPr>
            </a:br>
            <a:endParaRPr sz="2000" b="0" i="0" u="none" strike="noStrike" cap="none">
              <a:solidFill>
                <a:schemeClr val="dk1"/>
              </a:solidFill>
              <a:latin typeface="Calibri"/>
              <a:ea typeface="Calibri"/>
              <a:cs typeface="Calibri"/>
              <a:sym typeface="Calibri"/>
            </a:endParaRPr>
          </a:p>
        </p:txBody>
      </p:sp>
      <p:sp>
        <p:nvSpPr>
          <p:cNvPr id="437" name="Google Shape;437;p67"/>
          <p:cNvSpPr/>
          <p:nvPr/>
        </p:nvSpPr>
        <p:spPr>
          <a:xfrm>
            <a:off x="48839" y="3983621"/>
            <a:ext cx="3075361" cy="566976"/>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ahoma"/>
                <a:ea typeface="Tahoma"/>
                <a:cs typeface="Tahoma"/>
                <a:sym typeface="Tahoma"/>
              </a:rPr>
              <a:t>Thực thi các ứng dụng</a:t>
            </a:r>
            <a:r>
              <a:rPr lang="en-US" sz="1400" b="0" i="0" u="none" strike="noStrike" cap="none">
                <a:solidFill>
                  <a:schemeClr val="dk1"/>
                </a:solidFill>
                <a:latin typeface="Tahoma"/>
                <a:ea typeface="Tahoma"/>
                <a:cs typeface="Tahoma"/>
                <a:sym typeface="Tahoma"/>
              </a:rPr>
              <a:t/>
            </a:r>
            <a:br>
              <a:rPr lang="en-US" sz="1400" b="0" i="0" u="none" strike="noStrike" cap="none">
                <a:solidFill>
                  <a:schemeClr val="dk1"/>
                </a:solidFill>
                <a:latin typeface="Tahoma"/>
                <a:ea typeface="Tahoma"/>
                <a:cs typeface="Tahoma"/>
                <a:sym typeface="Tahoma"/>
              </a:rPr>
            </a:br>
            <a:endParaRPr sz="1400" b="0" i="0" u="none" strike="noStrike" cap="none">
              <a:solidFill>
                <a:schemeClr val="dk1"/>
              </a:solidFill>
              <a:latin typeface="Calibri"/>
              <a:ea typeface="Calibri"/>
              <a:cs typeface="Calibri"/>
              <a:sym typeface="Calibri"/>
            </a:endParaRPr>
          </a:p>
        </p:txBody>
      </p:sp>
      <p:sp>
        <p:nvSpPr>
          <p:cNvPr id="438" name="Google Shape;438;p67"/>
          <p:cNvSpPr/>
          <p:nvPr/>
        </p:nvSpPr>
        <p:spPr>
          <a:xfrm>
            <a:off x="61757" y="4884642"/>
            <a:ext cx="3062443" cy="566976"/>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ahoma"/>
                <a:ea typeface="Tahoma"/>
                <a:cs typeface="Tahoma"/>
                <a:sym typeface="Tahoma"/>
              </a:rPr>
              <a:t>Ẩn file</a:t>
            </a:r>
            <a:endParaRPr sz="1400" b="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39" name="Google Shape;439;p67"/>
          <p:cNvSpPr/>
          <p:nvPr/>
        </p:nvSpPr>
        <p:spPr>
          <a:xfrm>
            <a:off x="54283" y="5724732"/>
            <a:ext cx="3069918" cy="566976"/>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ahoma"/>
                <a:ea typeface="Tahoma"/>
                <a:cs typeface="Tahoma"/>
                <a:sym typeface="Tahoma"/>
              </a:rPr>
              <a:t>Che giấu vết tích</a:t>
            </a:r>
            <a:endParaRPr sz="1400" b="0" i="1"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40" name="Google Shape;440;p67"/>
          <p:cNvSpPr/>
          <p:nvPr/>
        </p:nvSpPr>
        <p:spPr>
          <a:xfrm>
            <a:off x="3576577" y="2092746"/>
            <a:ext cx="4272022" cy="548148"/>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Vượt qua cá kiểm soát để có quyền truy cập vào hệ thống</a:t>
            </a:r>
            <a:endParaRPr sz="1600" b="0" i="0" u="none" strike="noStrike" cap="none">
              <a:solidFill>
                <a:schemeClr val="dk1"/>
              </a:solidFill>
              <a:latin typeface="Tahoma"/>
              <a:ea typeface="Tahoma"/>
              <a:cs typeface="Tahoma"/>
              <a:sym typeface="Tahoma"/>
            </a:endParaRPr>
          </a:p>
        </p:txBody>
      </p:sp>
      <p:sp>
        <p:nvSpPr>
          <p:cNvPr id="441" name="Google Shape;441;p67"/>
          <p:cNvSpPr/>
          <p:nvPr/>
        </p:nvSpPr>
        <p:spPr>
          <a:xfrm>
            <a:off x="3563072" y="3021412"/>
            <a:ext cx="4285527" cy="581690"/>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Để có được quyền của một người d</a:t>
            </a:r>
            <a:r>
              <a:rPr lang="en-US" sz="1600">
                <a:solidFill>
                  <a:schemeClr val="dk1"/>
                </a:solidFill>
                <a:latin typeface="Tahoma"/>
                <a:ea typeface="Tahoma"/>
                <a:cs typeface="Tahoma"/>
                <a:sym typeface="Tahoma"/>
              </a:rPr>
              <a:t>ù</a:t>
            </a:r>
            <a:r>
              <a:rPr lang="en-US" sz="1600" b="0" i="0" u="none" strike="noStrike" cap="none">
                <a:solidFill>
                  <a:schemeClr val="dk1"/>
                </a:solidFill>
                <a:latin typeface="Tahoma"/>
                <a:ea typeface="Tahoma"/>
                <a:cs typeface="Tahoma"/>
                <a:sym typeface="Tahoma"/>
              </a:rPr>
              <a:t>ng khác hoặc quản trị viên</a:t>
            </a:r>
            <a:endParaRPr sz="16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42" name="Google Shape;442;p67"/>
          <p:cNvSpPr/>
          <p:nvPr/>
        </p:nvSpPr>
        <p:spPr>
          <a:xfrm>
            <a:off x="3606478" y="3983620"/>
            <a:ext cx="4242122" cy="572035"/>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Để tạo ra và duy trì quyền truy cập từ xa</a:t>
            </a:r>
            <a:endParaRPr sz="1600" b="0" i="0" u="none" strike="noStrike" cap="none">
              <a:solidFill>
                <a:schemeClr val="dk1"/>
              </a:solidFill>
              <a:latin typeface="Tahoma"/>
              <a:ea typeface="Tahoma"/>
              <a:cs typeface="Tahoma"/>
              <a:sym typeface="Tahoma"/>
            </a:endParaRPr>
          </a:p>
        </p:txBody>
      </p:sp>
      <p:sp>
        <p:nvSpPr>
          <p:cNvPr id="443" name="Google Shape;443;p67"/>
          <p:cNvSpPr/>
          <p:nvPr/>
        </p:nvSpPr>
        <p:spPr>
          <a:xfrm>
            <a:off x="8373582" y="2063872"/>
            <a:ext cx="3410712" cy="558854"/>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Bẻ </a:t>
            </a:r>
            <a:r>
              <a:rPr lang="en-US" sz="1600">
                <a:solidFill>
                  <a:schemeClr val="dk1"/>
                </a:solidFill>
                <a:latin typeface="Tahoma"/>
                <a:ea typeface="Tahoma"/>
                <a:cs typeface="Tahoma"/>
                <a:sym typeface="Tahoma"/>
              </a:rPr>
              <a:t>khóa</a:t>
            </a:r>
            <a:r>
              <a:rPr lang="en-US" sz="1600" b="0" i="0" u="none" strike="noStrike" cap="none">
                <a:solidFill>
                  <a:schemeClr val="dk1"/>
                </a:solidFill>
                <a:latin typeface="Tahoma"/>
                <a:ea typeface="Tahoma"/>
                <a:cs typeface="Tahoma"/>
                <a:sym typeface="Tahoma"/>
              </a:rPr>
              <a:t> mật khẩu, kỹ </a:t>
            </a:r>
            <a:r>
              <a:rPr lang="en-US" sz="1600">
                <a:solidFill>
                  <a:schemeClr val="dk1"/>
                </a:solidFill>
                <a:latin typeface="Tahoma"/>
                <a:ea typeface="Tahoma"/>
                <a:cs typeface="Tahoma"/>
                <a:sym typeface="Tahoma"/>
              </a:rPr>
              <a:t>nghệ </a:t>
            </a:r>
            <a:r>
              <a:rPr lang="en-US" sz="1600" b="0" i="0" u="none" strike="noStrike" cap="none">
                <a:solidFill>
                  <a:schemeClr val="dk1"/>
                </a:solidFill>
                <a:latin typeface="Tahoma"/>
                <a:ea typeface="Tahoma"/>
                <a:cs typeface="Tahoma"/>
                <a:sym typeface="Tahoma"/>
              </a:rPr>
              <a:t>xã hội</a:t>
            </a:r>
            <a:endParaRPr sz="1600" b="0" i="0" u="none" strike="noStrike" cap="none">
              <a:solidFill>
                <a:schemeClr val="dk1"/>
              </a:solidFill>
              <a:latin typeface="Tahoma"/>
              <a:ea typeface="Tahoma"/>
              <a:cs typeface="Tahoma"/>
              <a:sym typeface="Tahoma"/>
            </a:endParaRPr>
          </a:p>
        </p:txBody>
      </p:sp>
      <p:sp>
        <p:nvSpPr>
          <p:cNvPr id="444" name="Google Shape;444;p67"/>
          <p:cNvSpPr/>
          <p:nvPr/>
        </p:nvSpPr>
        <p:spPr>
          <a:xfrm>
            <a:off x="8373582" y="3901969"/>
            <a:ext cx="3410712" cy="572035"/>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ahoma"/>
                <a:ea typeface="Tahoma"/>
                <a:cs typeface="Tahoma"/>
                <a:sym typeface="Tahoma"/>
              </a:rPr>
              <a:t>T</a:t>
            </a:r>
            <a:r>
              <a:rPr lang="en-US" sz="1600" b="0" i="0" u="none" strike="noStrike" cap="none">
                <a:solidFill>
                  <a:schemeClr val="dk1"/>
                </a:solidFill>
                <a:latin typeface="Tahoma"/>
                <a:ea typeface="Tahoma"/>
                <a:cs typeface="Tahoma"/>
                <a:sym typeface="Tahoma"/>
              </a:rPr>
              <a:t>rojans, spywares, backdoors, keyloggers</a:t>
            </a:r>
            <a:endParaRPr sz="1400" b="0" i="0" u="none" strike="noStrike" cap="none">
              <a:solidFill>
                <a:srgbClr val="000000"/>
              </a:solidFill>
              <a:latin typeface="Arial"/>
              <a:ea typeface="Arial"/>
              <a:cs typeface="Arial"/>
              <a:sym typeface="Arial"/>
            </a:endParaRPr>
          </a:p>
        </p:txBody>
      </p:sp>
      <p:sp>
        <p:nvSpPr>
          <p:cNvPr id="445" name="Google Shape;445;p67"/>
          <p:cNvSpPr/>
          <p:nvPr/>
        </p:nvSpPr>
        <p:spPr>
          <a:xfrm>
            <a:off x="8373582" y="4868279"/>
            <a:ext cx="3410712" cy="566976"/>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Rootkit, steganography</a:t>
            </a:r>
            <a:endParaRPr sz="1400" b="0" i="0" u="none" strike="noStrike" cap="none">
              <a:solidFill>
                <a:srgbClr val="000000"/>
              </a:solidFill>
              <a:latin typeface="Arial"/>
              <a:ea typeface="Arial"/>
              <a:cs typeface="Arial"/>
              <a:sym typeface="Arial"/>
            </a:endParaRPr>
          </a:p>
        </p:txBody>
      </p:sp>
      <p:sp>
        <p:nvSpPr>
          <p:cNvPr id="446" name="Google Shape;446;p67"/>
          <p:cNvSpPr/>
          <p:nvPr/>
        </p:nvSpPr>
        <p:spPr>
          <a:xfrm>
            <a:off x="8373582" y="5675154"/>
            <a:ext cx="3410712" cy="541568"/>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Xoá lịch sử</a:t>
            </a:r>
            <a:endParaRPr sz="1600" b="0" i="0" u="none" strike="noStrike" cap="none">
              <a:solidFill>
                <a:schemeClr val="dk1"/>
              </a:solidFill>
              <a:latin typeface="Tahoma"/>
              <a:ea typeface="Tahoma"/>
              <a:cs typeface="Tahoma"/>
              <a:sym typeface="Tahoma"/>
            </a:endParaRPr>
          </a:p>
        </p:txBody>
      </p:sp>
      <p:sp>
        <p:nvSpPr>
          <p:cNvPr id="447" name="Google Shape;447;p67"/>
          <p:cNvSpPr txBox="1"/>
          <p:nvPr/>
        </p:nvSpPr>
        <p:spPr>
          <a:xfrm>
            <a:off x="152400" y="1198370"/>
            <a:ext cx="258917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70C0"/>
                </a:solidFill>
                <a:latin typeface="Tahoma"/>
                <a:ea typeface="Tahoma"/>
                <a:cs typeface="Tahoma"/>
                <a:sym typeface="Tahoma"/>
              </a:rPr>
              <a:t>Các giai đoạn</a:t>
            </a:r>
            <a:endParaRPr sz="2800" b="1" i="0" u="none" strike="noStrike" cap="none">
              <a:solidFill>
                <a:srgbClr val="0070C0"/>
              </a:solidFill>
              <a:latin typeface="Tahoma"/>
              <a:ea typeface="Tahoma"/>
              <a:cs typeface="Tahoma"/>
              <a:sym typeface="Tahoma"/>
            </a:endParaRPr>
          </a:p>
        </p:txBody>
      </p:sp>
      <p:sp>
        <p:nvSpPr>
          <p:cNvPr id="448" name="Google Shape;448;p67"/>
          <p:cNvSpPr txBox="1"/>
          <p:nvPr/>
        </p:nvSpPr>
        <p:spPr>
          <a:xfrm>
            <a:off x="4643817" y="1216652"/>
            <a:ext cx="15728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70C0"/>
                </a:solidFill>
                <a:latin typeface="Tahoma"/>
                <a:ea typeface="Tahoma"/>
                <a:cs typeface="Tahoma"/>
                <a:sym typeface="Tahoma"/>
              </a:rPr>
              <a:t>Kết quả</a:t>
            </a:r>
            <a:endParaRPr sz="2800" b="1" i="0" u="none" strike="noStrike" cap="none">
              <a:solidFill>
                <a:srgbClr val="0070C0"/>
              </a:solidFill>
              <a:latin typeface="Tahoma"/>
              <a:ea typeface="Tahoma"/>
              <a:cs typeface="Tahoma"/>
              <a:sym typeface="Tahoma"/>
            </a:endParaRPr>
          </a:p>
        </p:txBody>
      </p:sp>
      <p:sp>
        <p:nvSpPr>
          <p:cNvPr id="449" name="Google Shape;449;p67"/>
          <p:cNvSpPr txBox="1"/>
          <p:nvPr/>
        </p:nvSpPr>
        <p:spPr>
          <a:xfrm>
            <a:off x="9013756" y="1216650"/>
            <a:ext cx="2436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70C0"/>
                </a:solidFill>
                <a:latin typeface="Tahoma"/>
                <a:ea typeface="Tahoma"/>
                <a:cs typeface="Tahoma"/>
                <a:sym typeface="Tahoma"/>
              </a:rPr>
              <a:t>Kỹ</a:t>
            </a:r>
            <a:r>
              <a:rPr lang="en-US" sz="2800" b="1" i="0" u="none" strike="noStrike" cap="none">
                <a:solidFill>
                  <a:srgbClr val="0070C0"/>
                </a:solidFill>
                <a:latin typeface="Tahoma"/>
                <a:ea typeface="Tahoma"/>
                <a:cs typeface="Tahoma"/>
                <a:sym typeface="Tahoma"/>
              </a:rPr>
              <a:t> thuật</a:t>
            </a:r>
            <a:endParaRPr sz="2800" b="1" i="0" u="none" strike="noStrike" cap="none">
              <a:solidFill>
                <a:srgbClr val="0070C0"/>
              </a:solidFill>
              <a:latin typeface="Tahoma"/>
              <a:ea typeface="Tahoma"/>
              <a:cs typeface="Tahoma"/>
              <a:sym typeface="Tahoma"/>
            </a:endParaRPr>
          </a:p>
        </p:txBody>
      </p:sp>
      <p:sp>
        <p:nvSpPr>
          <p:cNvPr id="450" name="Google Shape;450;p67"/>
          <p:cNvSpPr/>
          <p:nvPr/>
        </p:nvSpPr>
        <p:spPr>
          <a:xfrm>
            <a:off x="3606478" y="4903451"/>
            <a:ext cx="4242122" cy="572035"/>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Tahoma"/>
                <a:ea typeface="Tahoma"/>
                <a:cs typeface="Tahoma"/>
                <a:sym typeface="Tahoma"/>
              </a:rPr>
              <a:t>Che giấu các tệp độc hại mà chúng cài đặt trên hệ thống và các hoạt động của chúng</a:t>
            </a:r>
            <a:endParaRPr sz="1600" b="0" i="0" u="none" strike="noStrike" cap="none">
              <a:solidFill>
                <a:schemeClr val="dk1"/>
              </a:solidFill>
              <a:latin typeface="Tahoma"/>
              <a:ea typeface="Tahoma"/>
              <a:cs typeface="Tahoma"/>
              <a:sym typeface="Tahoma"/>
            </a:endParaRPr>
          </a:p>
        </p:txBody>
      </p:sp>
      <p:sp>
        <p:nvSpPr>
          <p:cNvPr id="451" name="Google Shape;451;p67"/>
          <p:cNvSpPr/>
          <p:nvPr/>
        </p:nvSpPr>
        <p:spPr>
          <a:xfrm>
            <a:off x="3606478" y="5719673"/>
            <a:ext cx="4242122" cy="572035"/>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Che giấu chứng cứ</a:t>
            </a:r>
            <a:endParaRPr sz="1600" b="0" i="0" u="none" strike="noStrike" cap="none">
              <a:solidFill>
                <a:schemeClr val="dk1"/>
              </a:solidFill>
              <a:latin typeface="Tahoma"/>
              <a:ea typeface="Tahoma"/>
              <a:cs typeface="Tahoma"/>
              <a:sym typeface="Tahoma"/>
            </a:endParaRPr>
          </a:p>
        </p:txBody>
      </p:sp>
      <p:sp>
        <p:nvSpPr>
          <p:cNvPr id="452" name="Google Shape;452;p67"/>
          <p:cNvSpPr/>
          <p:nvPr/>
        </p:nvSpPr>
        <p:spPr>
          <a:xfrm>
            <a:off x="8373582" y="3031918"/>
            <a:ext cx="3410712" cy="558854"/>
          </a:xfrm>
          <a:prstGeom prst="rect">
            <a:avLst/>
          </a:prstGeom>
          <a:solidFill>
            <a:schemeClr val="lt2"/>
          </a:solidFill>
          <a:ln w="25400"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Khai thác lỗ hổng hệ thống</a:t>
            </a:r>
            <a:endParaRPr sz="1600" b="0" i="0" u="none" strike="noStrike" cap="none">
              <a:solidFill>
                <a:schemeClr val="dk1"/>
              </a:solidFill>
              <a:latin typeface="Tahoma"/>
              <a:ea typeface="Tahoma"/>
              <a:cs typeface="Tahoma"/>
              <a:sym typeface="Tahoma"/>
            </a:endParaRPr>
          </a:p>
        </p:txBody>
      </p:sp>
      <p:sp>
        <p:nvSpPr>
          <p:cNvPr id="453" name="Google Shape;453;p67"/>
          <p:cNvSpPr/>
          <p:nvPr/>
        </p:nvSpPr>
        <p:spPr>
          <a:xfrm>
            <a:off x="3182839" y="2270724"/>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4" name="Google Shape;454;p67"/>
          <p:cNvSpPr/>
          <p:nvPr/>
        </p:nvSpPr>
        <p:spPr>
          <a:xfrm>
            <a:off x="3160270" y="3221062"/>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5" name="Google Shape;455;p67"/>
          <p:cNvSpPr/>
          <p:nvPr/>
        </p:nvSpPr>
        <p:spPr>
          <a:xfrm>
            <a:off x="3182839" y="4169438"/>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6" name="Google Shape;456;p67"/>
          <p:cNvSpPr/>
          <p:nvPr/>
        </p:nvSpPr>
        <p:spPr>
          <a:xfrm>
            <a:off x="3182839" y="5117814"/>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7" name="Google Shape;457;p67"/>
          <p:cNvSpPr/>
          <p:nvPr/>
        </p:nvSpPr>
        <p:spPr>
          <a:xfrm>
            <a:off x="3196344" y="5938714"/>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8" name="Google Shape;458;p67"/>
          <p:cNvSpPr/>
          <p:nvPr/>
        </p:nvSpPr>
        <p:spPr>
          <a:xfrm>
            <a:off x="7930553" y="2327679"/>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9" name="Google Shape;459;p67"/>
          <p:cNvSpPr/>
          <p:nvPr/>
        </p:nvSpPr>
        <p:spPr>
          <a:xfrm>
            <a:off x="7930553" y="3261324"/>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0" name="Google Shape;460;p67"/>
          <p:cNvSpPr/>
          <p:nvPr/>
        </p:nvSpPr>
        <p:spPr>
          <a:xfrm>
            <a:off x="7950645" y="4194969"/>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1" name="Google Shape;461;p67"/>
          <p:cNvSpPr/>
          <p:nvPr/>
        </p:nvSpPr>
        <p:spPr>
          <a:xfrm>
            <a:off x="7953703" y="5118267"/>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2" name="Google Shape;462;p67"/>
          <p:cNvSpPr/>
          <p:nvPr/>
        </p:nvSpPr>
        <p:spPr>
          <a:xfrm>
            <a:off x="7960870" y="5933610"/>
            <a:ext cx="380233" cy="16767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2"/>
          <p:cNvSpPr txBox="1">
            <a:spLocks noGrp="1"/>
          </p:cNvSpPr>
          <p:nvPr>
            <p:ph type="title"/>
          </p:nvPr>
        </p:nvSpPr>
        <p:spPr>
          <a:xfrm>
            <a:off x="1295400" y="16"/>
            <a:ext cx="9601200" cy="713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None/>
            </a:pPr>
            <a:r>
              <a:rPr lang="en-US">
                <a:solidFill>
                  <a:srgbClr val="FF0000"/>
                </a:solidFill>
                <a:latin typeface="Arial"/>
                <a:ea typeface="Arial"/>
                <a:cs typeface="Arial"/>
                <a:sym typeface="Arial"/>
              </a:rPr>
              <a:t>Keylogger phần cứng</a:t>
            </a:r>
            <a:endParaRPr>
              <a:solidFill>
                <a:srgbClr val="FF0000"/>
              </a:solidFill>
              <a:latin typeface="Arial"/>
              <a:ea typeface="Arial"/>
              <a:cs typeface="Arial"/>
              <a:sym typeface="Arial"/>
            </a:endParaRPr>
          </a:p>
        </p:txBody>
      </p:sp>
      <p:sp>
        <p:nvSpPr>
          <p:cNvPr id="1519" name="Google Shape;1519;p112"/>
          <p:cNvSpPr txBox="1">
            <a:spLocks noGrp="1"/>
          </p:cNvSpPr>
          <p:nvPr>
            <p:ph type="sldNum" idx="12"/>
          </p:nvPr>
        </p:nvSpPr>
        <p:spPr>
          <a:xfrm>
            <a:off x="11376588" y="6237312"/>
            <a:ext cx="815200" cy="617600"/>
          </a:xfrm>
          <a:prstGeom prst="rect">
            <a:avLst/>
          </a:prstGeom>
          <a:noFill/>
          <a:ln>
            <a:noFill/>
          </a:ln>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a:t>50</a:t>
            </a:fld>
            <a:endParaRPr/>
          </a:p>
        </p:txBody>
      </p:sp>
      <p:sp>
        <p:nvSpPr>
          <p:cNvPr id="1520" name="Google Shape;1520;p112"/>
          <p:cNvSpPr/>
          <p:nvPr/>
        </p:nvSpPr>
        <p:spPr>
          <a:xfrm>
            <a:off x="7814660" y="1248455"/>
            <a:ext cx="3999136" cy="868948"/>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21" name="Google Shape;1521;p112"/>
          <p:cNvSpPr txBox="1"/>
          <p:nvPr/>
        </p:nvSpPr>
        <p:spPr>
          <a:xfrm>
            <a:off x="9255900" y="1419201"/>
            <a:ext cx="2557600" cy="54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KeyCarbon</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http://www.keycarbon.com</a:t>
            </a:r>
            <a:endParaRPr sz="1467" b="0" i="0" u="none" strike="noStrike" cap="none">
              <a:solidFill>
                <a:schemeClr val="dk1"/>
              </a:solidFill>
              <a:latin typeface="Arial"/>
              <a:ea typeface="Arial"/>
              <a:cs typeface="Arial"/>
              <a:sym typeface="Arial"/>
            </a:endParaRPr>
          </a:p>
        </p:txBody>
      </p:sp>
      <p:grpSp>
        <p:nvGrpSpPr>
          <p:cNvPr id="1522" name="Google Shape;1522;p112"/>
          <p:cNvGrpSpPr/>
          <p:nvPr/>
        </p:nvGrpSpPr>
        <p:grpSpPr>
          <a:xfrm>
            <a:off x="7814581" y="2341619"/>
            <a:ext cx="3999098" cy="868948"/>
            <a:chOff x="347471" y="905256"/>
            <a:chExt cx="3559500" cy="896100"/>
          </a:xfrm>
        </p:grpSpPr>
        <p:sp>
          <p:nvSpPr>
            <p:cNvPr id="1523" name="Google Shape;1523;p112"/>
            <p:cNvSpPr/>
            <p:nvPr/>
          </p:nvSpPr>
          <p:spPr>
            <a:xfrm>
              <a:off x="347471" y="905256"/>
              <a:ext cx="3559500" cy="896100"/>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24" name="Google Shape;1524;p112"/>
            <p:cNvSpPr txBox="1"/>
            <p:nvPr/>
          </p:nvSpPr>
          <p:spPr>
            <a:xfrm>
              <a:off x="1258697" y="1081343"/>
              <a:ext cx="2648100" cy="5608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Keyllama Keylogger</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https://Keyliams.com</a:t>
              </a:r>
              <a:endParaRPr sz="1467" b="0" i="0" u="none" strike="noStrike" cap="none">
                <a:solidFill>
                  <a:schemeClr val="dk1"/>
                </a:solidFill>
                <a:latin typeface="Arial"/>
                <a:ea typeface="Arial"/>
                <a:cs typeface="Arial"/>
                <a:sym typeface="Arial"/>
              </a:endParaRPr>
            </a:p>
          </p:txBody>
        </p:sp>
      </p:grpSp>
      <p:grpSp>
        <p:nvGrpSpPr>
          <p:cNvPr id="1525" name="Google Shape;1525;p112"/>
          <p:cNvGrpSpPr/>
          <p:nvPr/>
        </p:nvGrpSpPr>
        <p:grpSpPr>
          <a:xfrm>
            <a:off x="7814585" y="3434793"/>
            <a:ext cx="3999136" cy="868948"/>
            <a:chOff x="347471" y="905256"/>
            <a:chExt cx="3559500" cy="896100"/>
          </a:xfrm>
        </p:grpSpPr>
        <p:sp>
          <p:nvSpPr>
            <p:cNvPr id="1526" name="Google Shape;1526;p112"/>
            <p:cNvSpPr/>
            <p:nvPr/>
          </p:nvSpPr>
          <p:spPr>
            <a:xfrm>
              <a:off x="347471" y="905256"/>
              <a:ext cx="3559500" cy="896100"/>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27" name="Google Shape;1527;p112"/>
            <p:cNvSpPr txBox="1"/>
            <p:nvPr/>
          </p:nvSpPr>
          <p:spPr>
            <a:xfrm>
              <a:off x="1258697" y="1081343"/>
              <a:ext cx="2648100" cy="5608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Keyboard logger</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https://www.detective-store.com</a:t>
              </a:r>
              <a:endParaRPr sz="1467" b="0" i="0" u="none" strike="noStrike" cap="none">
                <a:solidFill>
                  <a:schemeClr val="dk1"/>
                </a:solidFill>
                <a:latin typeface="Arial"/>
                <a:ea typeface="Arial"/>
                <a:cs typeface="Arial"/>
                <a:sym typeface="Arial"/>
              </a:endParaRPr>
            </a:p>
          </p:txBody>
        </p:sp>
      </p:grpSp>
      <p:grpSp>
        <p:nvGrpSpPr>
          <p:cNvPr id="1528" name="Google Shape;1528;p112"/>
          <p:cNvGrpSpPr/>
          <p:nvPr/>
        </p:nvGrpSpPr>
        <p:grpSpPr>
          <a:xfrm>
            <a:off x="7814585" y="4527968"/>
            <a:ext cx="3999136" cy="868948"/>
            <a:chOff x="347471" y="905256"/>
            <a:chExt cx="3559500" cy="896100"/>
          </a:xfrm>
        </p:grpSpPr>
        <p:sp>
          <p:nvSpPr>
            <p:cNvPr id="1529" name="Google Shape;1529;p112"/>
            <p:cNvSpPr/>
            <p:nvPr/>
          </p:nvSpPr>
          <p:spPr>
            <a:xfrm>
              <a:off x="347471" y="905256"/>
              <a:ext cx="3559500" cy="896100"/>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30" name="Google Shape;1530;p112"/>
            <p:cNvSpPr txBox="1"/>
            <p:nvPr/>
          </p:nvSpPr>
          <p:spPr>
            <a:xfrm>
              <a:off x="1258697" y="1081343"/>
              <a:ext cx="2648100" cy="5608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KeyGhost</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http://www.keyghost.com</a:t>
              </a:r>
              <a:endParaRPr sz="1467" b="0" i="0" u="none" strike="noStrike" cap="none">
                <a:solidFill>
                  <a:schemeClr val="dk1"/>
                </a:solidFill>
                <a:latin typeface="Arial"/>
                <a:ea typeface="Arial"/>
                <a:cs typeface="Arial"/>
                <a:sym typeface="Arial"/>
              </a:endParaRPr>
            </a:p>
          </p:txBody>
        </p:sp>
      </p:grpSp>
      <p:grpSp>
        <p:nvGrpSpPr>
          <p:cNvPr id="1531" name="Google Shape;1531;p112"/>
          <p:cNvGrpSpPr/>
          <p:nvPr/>
        </p:nvGrpSpPr>
        <p:grpSpPr>
          <a:xfrm>
            <a:off x="7814653" y="5621145"/>
            <a:ext cx="3999136" cy="868948"/>
            <a:chOff x="347471" y="905256"/>
            <a:chExt cx="3559500" cy="896100"/>
          </a:xfrm>
        </p:grpSpPr>
        <p:sp>
          <p:nvSpPr>
            <p:cNvPr id="1532" name="Google Shape;1532;p112"/>
            <p:cNvSpPr/>
            <p:nvPr/>
          </p:nvSpPr>
          <p:spPr>
            <a:xfrm>
              <a:off x="347471" y="905256"/>
              <a:ext cx="3559500" cy="896100"/>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33" name="Google Shape;1533;p112"/>
            <p:cNvSpPr txBox="1"/>
            <p:nvPr/>
          </p:nvSpPr>
          <p:spPr>
            <a:xfrm>
              <a:off x="1258697" y="1081343"/>
              <a:ext cx="2648100" cy="56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KeyCobra</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http://www.keycobro.com</a:t>
              </a:r>
              <a:endParaRPr sz="1467" b="0" i="0" u="none" strike="noStrike" cap="none">
                <a:solidFill>
                  <a:schemeClr val="dk1"/>
                </a:solidFill>
                <a:latin typeface="Arial"/>
                <a:ea typeface="Arial"/>
                <a:cs typeface="Arial"/>
                <a:sym typeface="Arial"/>
              </a:endParaRPr>
            </a:p>
          </p:txBody>
        </p:sp>
      </p:grpSp>
      <p:pic>
        <p:nvPicPr>
          <p:cNvPr id="1534" name="Google Shape;1534;p112"/>
          <p:cNvPicPr preferRelativeResize="0"/>
          <p:nvPr/>
        </p:nvPicPr>
        <p:blipFill rotWithShape="1">
          <a:blip r:embed="rId3">
            <a:alphaModFix/>
          </a:blip>
          <a:srcRect/>
          <a:stretch/>
        </p:blipFill>
        <p:spPr>
          <a:xfrm>
            <a:off x="8004385" y="1367905"/>
            <a:ext cx="1016393" cy="617600"/>
          </a:xfrm>
          <a:prstGeom prst="rect">
            <a:avLst/>
          </a:prstGeom>
          <a:noFill/>
          <a:ln>
            <a:noFill/>
          </a:ln>
        </p:spPr>
      </p:pic>
      <p:pic>
        <p:nvPicPr>
          <p:cNvPr id="1535" name="Google Shape;1535;p112"/>
          <p:cNvPicPr preferRelativeResize="0"/>
          <p:nvPr/>
        </p:nvPicPr>
        <p:blipFill rotWithShape="1">
          <a:blip r:embed="rId4">
            <a:alphaModFix/>
          </a:blip>
          <a:srcRect/>
          <a:stretch/>
        </p:blipFill>
        <p:spPr>
          <a:xfrm>
            <a:off x="7814563" y="2415085"/>
            <a:ext cx="815200" cy="722036"/>
          </a:xfrm>
          <a:prstGeom prst="rect">
            <a:avLst/>
          </a:prstGeom>
          <a:noFill/>
          <a:ln>
            <a:noFill/>
          </a:ln>
        </p:spPr>
      </p:pic>
      <p:pic>
        <p:nvPicPr>
          <p:cNvPr id="1536" name="Google Shape;1536;p112"/>
          <p:cNvPicPr preferRelativeResize="0"/>
          <p:nvPr/>
        </p:nvPicPr>
        <p:blipFill rotWithShape="1">
          <a:blip r:embed="rId5">
            <a:alphaModFix/>
          </a:blip>
          <a:srcRect/>
          <a:stretch/>
        </p:blipFill>
        <p:spPr>
          <a:xfrm>
            <a:off x="7916496" y="3692304"/>
            <a:ext cx="745133" cy="353933"/>
          </a:xfrm>
          <a:prstGeom prst="rect">
            <a:avLst/>
          </a:prstGeom>
          <a:noFill/>
          <a:ln>
            <a:noFill/>
          </a:ln>
        </p:spPr>
      </p:pic>
      <p:pic>
        <p:nvPicPr>
          <p:cNvPr id="1537" name="Google Shape;1537;p112"/>
          <p:cNvPicPr preferRelativeResize="0"/>
          <p:nvPr/>
        </p:nvPicPr>
        <p:blipFill rotWithShape="1">
          <a:blip r:embed="rId6">
            <a:alphaModFix/>
          </a:blip>
          <a:srcRect/>
          <a:stretch/>
        </p:blipFill>
        <p:spPr>
          <a:xfrm>
            <a:off x="7916500" y="4746340"/>
            <a:ext cx="745133" cy="432177"/>
          </a:xfrm>
          <a:prstGeom prst="rect">
            <a:avLst/>
          </a:prstGeom>
          <a:noFill/>
          <a:ln>
            <a:noFill/>
          </a:ln>
        </p:spPr>
      </p:pic>
      <p:pic>
        <p:nvPicPr>
          <p:cNvPr id="1538" name="Google Shape;1538;p112"/>
          <p:cNvPicPr preferRelativeResize="0"/>
          <p:nvPr/>
        </p:nvPicPr>
        <p:blipFill rotWithShape="1">
          <a:blip r:embed="rId7">
            <a:alphaModFix/>
          </a:blip>
          <a:srcRect/>
          <a:stretch/>
        </p:blipFill>
        <p:spPr>
          <a:xfrm rot="10800000" flipH="1">
            <a:off x="7849450" y="5621134"/>
            <a:ext cx="879233" cy="879233"/>
          </a:xfrm>
          <a:prstGeom prst="rect">
            <a:avLst/>
          </a:prstGeom>
          <a:noFill/>
          <a:ln>
            <a:noFill/>
          </a:ln>
        </p:spPr>
      </p:pic>
      <p:grpSp>
        <p:nvGrpSpPr>
          <p:cNvPr id="1539" name="Google Shape;1539;p112"/>
          <p:cNvGrpSpPr/>
          <p:nvPr/>
        </p:nvGrpSpPr>
        <p:grpSpPr>
          <a:xfrm>
            <a:off x="1210334" y="983867"/>
            <a:ext cx="5743207" cy="5528835"/>
            <a:chOff x="907750" y="737900"/>
            <a:chExt cx="4307405" cy="4146626"/>
          </a:xfrm>
        </p:grpSpPr>
        <p:pic>
          <p:nvPicPr>
            <p:cNvPr id="1540" name="Google Shape;1540;p112"/>
            <p:cNvPicPr preferRelativeResize="0"/>
            <p:nvPr/>
          </p:nvPicPr>
          <p:blipFill rotWithShape="1">
            <a:blip r:embed="rId8">
              <a:alphaModFix/>
            </a:blip>
            <a:srcRect/>
            <a:stretch/>
          </p:blipFill>
          <p:spPr>
            <a:xfrm>
              <a:off x="907750" y="919350"/>
              <a:ext cx="4307405" cy="3965176"/>
            </a:xfrm>
            <a:prstGeom prst="rect">
              <a:avLst/>
            </a:prstGeom>
            <a:noFill/>
            <a:ln>
              <a:noFill/>
            </a:ln>
          </p:spPr>
        </p:pic>
        <p:pic>
          <p:nvPicPr>
            <p:cNvPr id="1541" name="Google Shape;1541;p112"/>
            <p:cNvPicPr preferRelativeResize="0"/>
            <p:nvPr/>
          </p:nvPicPr>
          <p:blipFill rotWithShape="1">
            <a:blip r:embed="rId9">
              <a:alphaModFix/>
            </a:blip>
            <a:srcRect/>
            <a:stretch/>
          </p:blipFill>
          <p:spPr>
            <a:xfrm>
              <a:off x="907750" y="737900"/>
              <a:ext cx="4307400" cy="14557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13"/>
          <p:cNvSpPr txBox="1">
            <a:spLocks noGrp="1"/>
          </p:cNvSpPr>
          <p:nvPr>
            <p:ph type="title"/>
          </p:nvPr>
        </p:nvSpPr>
        <p:spPr>
          <a:xfrm>
            <a:off x="1295400" y="16"/>
            <a:ext cx="9601200" cy="713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None/>
            </a:pPr>
            <a:r>
              <a:rPr lang="en-US">
                <a:latin typeface="Arial"/>
                <a:ea typeface="Arial"/>
                <a:cs typeface="Arial"/>
                <a:sym typeface="Arial"/>
              </a:rPr>
              <a:t>Keylogger dành cho Windows</a:t>
            </a:r>
            <a:endParaRPr>
              <a:latin typeface="Arial"/>
              <a:ea typeface="Arial"/>
              <a:cs typeface="Arial"/>
              <a:sym typeface="Arial"/>
            </a:endParaRPr>
          </a:p>
        </p:txBody>
      </p:sp>
      <p:sp>
        <p:nvSpPr>
          <p:cNvPr id="1547" name="Google Shape;1547;p113"/>
          <p:cNvSpPr txBox="1">
            <a:spLocks noGrp="1"/>
          </p:cNvSpPr>
          <p:nvPr>
            <p:ph type="sldNum" idx="12"/>
          </p:nvPr>
        </p:nvSpPr>
        <p:spPr>
          <a:xfrm>
            <a:off x="11376588" y="6237312"/>
            <a:ext cx="815200" cy="617600"/>
          </a:xfrm>
          <a:prstGeom prst="rect">
            <a:avLst/>
          </a:prstGeom>
          <a:noFill/>
          <a:ln>
            <a:noFill/>
          </a:ln>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a:t>51</a:t>
            </a:fld>
            <a:endParaRPr/>
          </a:p>
        </p:txBody>
      </p:sp>
      <p:grpSp>
        <p:nvGrpSpPr>
          <p:cNvPr id="1548" name="Google Shape;1548;p113"/>
          <p:cNvGrpSpPr/>
          <p:nvPr/>
        </p:nvGrpSpPr>
        <p:grpSpPr>
          <a:xfrm>
            <a:off x="7814586" y="1248455"/>
            <a:ext cx="3999209" cy="5241637"/>
            <a:chOff x="5860939" y="936341"/>
            <a:chExt cx="2999407" cy="3931228"/>
          </a:xfrm>
        </p:grpSpPr>
        <p:grpSp>
          <p:nvGrpSpPr>
            <p:cNvPr id="1549" name="Google Shape;1549;p113"/>
            <p:cNvGrpSpPr/>
            <p:nvPr/>
          </p:nvGrpSpPr>
          <p:grpSpPr>
            <a:xfrm>
              <a:off x="5860939" y="936341"/>
              <a:ext cx="2999407" cy="3931228"/>
              <a:chOff x="5860875" y="936375"/>
              <a:chExt cx="2966186" cy="4054066"/>
            </a:xfrm>
          </p:grpSpPr>
          <p:grpSp>
            <p:nvGrpSpPr>
              <p:cNvPr id="1550" name="Google Shape;1550;p113"/>
              <p:cNvGrpSpPr/>
              <p:nvPr/>
            </p:nvGrpSpPr>
            <p:grpSpPr>
              <a:xfrm>
                <a:off x="5860930" y="936375"/>
                <a:ext cx="2966131" cy="672075"/>
                <a:chOff x="347471" y="905256"/>
                <a:chExt cx="3559500" cy="896100"/>
              </a:xfrm>
            </p:grpSpPr>
            <p:sp>
              <p:nvSpPr>
                <p:cNvPr id="1551" name="Google Shape;1551;p113"/>
                <p:cNvSpPr/>
                <p:nvPr/>
              </p:nvSpPr>
              <p:spPr>
                <a:xfrm>
                  <a:off x="347471" y="905256"/>
                  <a:ext cx="3559500" cy="896100"/>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52" name="Google Shape;1552;p113"/>
                <p:cNvSpPr txBox="1"/>
                <p:nvPr/>
              </p:nvSpPr>
              <p:spPr>
                <a:xfrm>
                  <a:off x="1258697" y="1081343"/>
                  <a:ext cx="2648100" cy="5608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Spyrix Personal Monitor</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http://www.spyrix.com</a:t>
                  </a:r>
                  <a:endParaRPr sz="1467" b="0" i="0" u="none" strike="noStrike" cap="none">
                    <a:solidFill>
                      <a:schemeClr val="dk1"/>
                    </a:solidFill>
                    <a:latin typeface="Arial"/>
                    <a:ea typeface="Arial"/>
                    <a:cs typeface="Arial"/>
                    <a:sym typeface="Arial"/>
                  </a:endParaRPr>
                </a:p>
              </p:txBody>
            </p:sp>
          </p:grpSp>
          <p:pic>
            <p:nvPicPr>
              <p:cNvPr id="1553" name="Google Shape;1553;p113"/>
              <p:cNvPicPr preferRelativeResize="0"/>
              <p:nvPr/>
            </p:nvPicPr>
            <p:blipFill rotWithShape="1">
              <a:blip r:embed="rId3">
                <a:alphaModFix/>
              </a:blip>
              <a:srcRect/>
              <a:stretch/>
            </p:blipFill>
            <p:spPr>
              <a:xfrm>
                <a:off x="6056288" y="1055350"/>
                <a:ext cx="328525" cy="434125"/>
              </a:xfrm>
              <a:prstGeom prst="rect">
                <a:avLst/>
              </a:prstGeom>
              <a:noFill/>
              <a:ln>
                <a:noFill/>
              </a:ln>
            </p:spPr>
          </p:pic>
          <p:grpSp>
            <p:nvGrpSpPr>
              <p:cNvPr id="1554" name="Google Shape;1554;p113"/>
              <p:cNvGrpSpPr/>
              <p:nvPr/>
            </p:nvGrpSpPr>
            <p:grpSpPr>
              <a:xfrm>
                <a:off x="5860875" y="1781866"/>
                <a:ext cx="2966131" cy="672075"/>
                <a:chOff x="347471" y="905256"/>
                <a:chExt cx="3559500" cy="896100"/>
              </a:xfrm>
            </p:grpSpPr>
            <p:sp>
              <p:nvSpPr>
                <p:cNvPr id="1555" name="Google Shape;1555;p113"/>
                <p:cNvSpPr/>
                <p:nvPr/>
              </p:nvSpPr>
              <p:spPr>
                <a:xfrm>
                  <a:off x="347471" y="905256"/>
                  <a:ext cx="3559500" cy="896100"/>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56" name="Google Shape;1556;p113"/>
                <p:cNvSpPr txBox="1"/>
                <p:nvPr/>
              </p:nvSpPr>
              <p:spPr>
                <a:xfrm>
                  <a:off x="1258697" y="1081343"/>
                  <a:ext cx="2648100" cy="5608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SoftActivity Activity Monitor</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https://www.softactivity.com</a:t>
                  </a:r>
                  <a:endParaRPr sz="1467" b="0" i="0" u="none" strike="noStrike" cap="none">
                    <a:solidFill>
                      <a:schemeClr val="dk1"/>
                    </a:solidFill>
                    <a:latin typeface="Arial"/>
                    <a:ea typeface="Arial"/>
                    <a:cs typeface="Arial"/>
                    <a:sym typeface="Arial"/>
                  </a:endParaRPr>
                </a:p>
              </p:txBody>
            </p:sp>
          </p:grpSp>
          <p:pic>
            <p:nvPicPr>
              <p:cNvPr id="1557" name="Google Shape;1557;p113"/>
              <p:cNvPicPr preferRelativeResize="0"/>
              <p:nvPr/>
            </p:nvPicPr>
            <p:blipFill rotWithShape="1">
              <a:blip r:embed="rId4">
                <a:alphaModFix/>
              </a:blip>
              <a:srcRect/>
              <a:stretch/>
            </p:blipFill>
            <p:spPr>
              <a:xfrm>
                <a:off x="5988938" y="1886310"/>
                <a:ext cx="463200" cy="463200"/>
              </a:xfrm>
              <a:prstGeom prst="rect">
                <a:avLst/>
              </a:prstGeom>
              <a:noFill/>
              <a:ln>
                <a:noFill/>
              </a:ln>
            </p:spPr>
          </p:pic>
          <p:grpSp>
            <p:nvGrpSpPr>
              <p:cNvPr id="1558" name="Google Shape;1558;p113"/>
              <p:cNvGrpSpPr/>
              <p:nvPr/>
            </p:nvGrpSpPr>
            <p:grpSpPr>
              <a:xfrm>
                <a:off x="5860875" y="2627366"/>
                <a:ext cx="2966131" cy="672075"/>
                <a:chOff x="347471" y="905256"/>
                <a:chExt cx="3559500" cy="896100"/>
              </a:xfrm>
            </p:grpSpPr>
            <p:sp>
              <p:nvSpPr>
                <p:cNvPr id="1559" name="Google Shape;1559;p113"/>
                <p:cNvSpPr/>
                <p:nvPr/>
              </p:nvSpPr>
              <p:spPr>
                <a:xfrm>
                  <a:off x="347471" y="905256"/>
                  <a:ext cx="3559500" cy="896100"/>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60" name="Google Shape;1560;p113"/>
                <p:cNvSpPr txBox="1"/>
                <p:nvPr/>
              </p:nvSpPr>
              <p:spPr>
                <a:xfrm>
                  <a:off x="1258697" y="1081343"/>
                  <a:ext cx="2648100" cy="5608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Keyboard logger</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https://www.softactivity.com</a:t>
                  </a:r>
                  <a:endParaRPr sz="1467" b="0" i="0" u="none" strike="noStrike" cap="none">
                    <a:solidFill>
                      <a:schemeClr val="dk1"/>
                    </a:solidFill>
                    <a:latin typeface="Arial"/>
                    <a:ea typeface="Arial"/>
                    <a:cs typeface="Arial"/>
                    <a:sym typeface="Arial"/>
                  </a:endParaRPr>
                </a:p>
              </p:txBody>
            </p:sp>
          </p:grpSp>
          <p:pic>
            <p:nvPicPr>
              <p:cNvPr id="1561" name="Google Shape;1561;p113"/>
              <p:cNvPicPr preferRelativeResize="0"/>
              <p:nvPr/>
            </p:nvPicPr>
            <p:blipFill rotWithShape="1">
              <a:blip r:embed="rId5">
                <a:alphaModFix/>
              </a:blip>
              <a:srcRect/>
              <a:stretch/>
            </p:blipFill>
            <p:spPr>
              <a:xfrm>
                <a:off x="5988948" y="2729383"/>
                <a:ext cx="463200" cy="468057"/>
              </a:xfrm>
              <a:prstGeom prst="rect">
                <a:avLst/>
              </a:prstGeom>
              <a:noFill/>
              <a:ln>
                <a:noFill/>
              </a:ln>
            </p:spPr>
          </p:pic>
          <p:grpSp>
            <p:nvGrpSpPr>
              <p:cNvPr id="1562" name="Google Shape;1562;p113"/>
              <p:cNvGrpSpPr/>
              <p:nvPr/>
            </p:nvGrpSpPr>
            <p:grpSpPr>
              <a:xfrm>
                <a:off x="5860875" y="3472866"/>
                <a:ext cx="2966131" cy="672075"/>
                <a:chOff x="347471" y="905256"/>
                <a:chExt cx="3559500" cy="896100"/>
              </a:xfrm>
            </p:grpSpPr>
            <p:sp>
              <p:nvSpPr>
                <p:cNvPr id="1563" name="Google Shape;1563;p113"/>
                <p:cNvSpPr/>
                <p:nvPr/>
              </p:nvSpPr>
              <p:spPr>
                <a:xfrm>
                  <a:off x="347471" y="905256"/>
                  <a:ext cx="3559500" cy="896100"/>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64" name="Google Shape;1564;p113"/>
                <p:cNvSpPr txBox="1"/>
                <p:nvPr/>
              </p:nvSpPr>
              <p:spPr>
                <a:xfrm>
                  <a:off x="1258697" y="1081343"/>
                  <a:ext cx="2648100" cy="5608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Keylogger Spy Monitor</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http://ematrixsoft.com</a:t>
                  </a:r>
                  <a:endParaRPr sz="1467" b="0" i="0" u="none" strike="noStrike" cap="none">
                    <a:solidFill>
                      <a:schemeClr val="dk1"/>
                    </a:solidFill>
                    <a:latin typeface="Arial"/>
                    <a:ea typeface="Arial"/>
                    <a:cs typeface="Arial"/>
                    <a:sym typeface="Arial"/>
                  </a:endParaRPr>
                </a:p>
              </p:txBody>
            </p:sp>
          </p:grpSp>
          <p:pic>
            <p:nvPicPr>
              <p:cNvPr id="1565" name="Google Shape;1565;p113"/>
              <p:cNvPicPr preferRelativeResize="0"/>
              <p:nvPr/>
            </p:nvPicPr>
            <p:blipFill rotWithShape="1">
              <a:blip r:embed="rId6">
                <a:alphaModFix/>
              </a:blip>
              <a:srcRect/>
              <a:stretch/>
            </p:blipFill>
            <p:spPr>
              <a:xfrm>
                <a:off x="5988950" y="3569140"/>
                <a:ext cx="463200" cy="479548"/>
              </a:xfrm>
              <a:prstGeom prst="rect">
                <a:avLst/>
              </a:prstGeom>
              <a:noFill/>
              <a:ln>
                <a:noFill/>
              </a:ln>
            </p:spPr>
          </p:pic>
          <p:grpSp>
            <p:nvGrpSpPr>
              <p:cNvPr id="1566" name="Google Shape;1566;p113"/>
              <p:cNvGrpSpPr/>
              <p:nvPr/>
            </p:nvGrpSpPr>
            <p:grpSpPr>
              <a:xfrm>
                <a:off x="5860925" y="4318366"/>
                <a:ext cx="2966131" cy="672075"/>
                <a:chOff x="347471" y="905256"/>
                <a:chExt cx="3559500" cy="896100"/>
              </a:xfrm>
            </p:grpSpPr>
            <p:sp>
              <p:nvSpPr>
                <p:cNvPr id="1567" name="Google Shape;1567;p113"/>
                <p:cNvSpPr/>
                <p:nvPr/>
              </p:nvSpPr>
              <p:spPr>
                <a:xfrm>
                  <a:off x="347471" y="905256"/>
                  <a:ext cx="3559500" cy="896100"/>
                </a:xfrm>
                <a:prstGeom prst="rect">
                  <a:avLst/>
                </a:prstGeom>
                <a:solidFill>
                  <a:schemeClr val="lt1"/>
                </a:solidFill>
                <a:ln>
                  <a:noFill/>
                </a:ln>
                <a:effectLst>
                  <a:outerShdw blurRad="57150" algn="bl" rotWithShape="0">
                    <a:srgbClr val="000000">
                      <a:alpha val="6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568" name="Google Shape;1568;p113"/>
                <p:cNvSpPr txBox="1"/>
                <p:nvPr/>
              </p:nvSpPr>
              <p:spPr>
                <a:xfrm>
                  <a:off x="1258697" y="1081343"/>
                  <a:ext cx="2648100" cy="56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67" b="1" i="0" u="none" strike="noStrike" cap="none">
                      <a:solidFill>
                        <a:schemeClr val="dk1"/>
                      </a:solidFill>
                      <a:latin typeface="Tahoma"/>
                      <a:ea typeface="Tahoma"/>
                      <a:cs typeface="Tahoma"/>
                      <a:sym typeface="Tahoma"/>
                    </a:rPr>
                    <a:t>Micro Keylogger</a:t>
                  </a:r>
                  <a:endParaRPr sz="14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67" b="0" i="0" u="none" strike="noStrike" cap="none">
                      <a:solidFill>
                        <a:schemeClr val="dk1"/>
                      </a:solidFill>
                      <a:latin typeface="Tahoma"/>
                      <a:ea typeface="Tahoma"/>
                      <a:cs typeface="Tahoma"/>
                      <a:sym typeface="Tahoma"/>
                    </a:rPr>
                    <a:t>https://www.microkeylogger.com</a:t>
                  </a:r>
                  <a:endParaRPr sz="1467" b="0" i="0" u="none" strike="noStrike" cap="none">
                    <a:solidFill>
                      <a:schemeClr val="dk1"/>
                    </a:solidFill>
                    <a:latin typeface="Arial"/>
                    <a:ea typeface="Arial"/>
                    <a:cs typeface="Arial"/>
                    <a:sym typeface="Arial"/>
                  </a:endParaRPr>
                </a:p>
              </p:txBody>
            </p:sp>
          </p:grpSp>
        </p:grpSp>
        <p:pic>
          <p:nvPicPr>
            <p:cNvPr id="1569" name="Google Shape;1569;p113"/>
            <p:cNvPicPr preferRelativeResize="0"/>
            <p:nvPr/>
          </p:nvPicPr>
          <p:blipFill rotWithShape="1">
            <a:blip r:embed="rId7">
              <a:alphaModFix/>
            </a:blip>
            <a:srcRect/>
            <a:stretch/>
          </p:blipFill>
          <p:spPr>
            <a:xfrm>
              <a:off x="6003300" y="4327681"/>
              <a:ext cx="427000" cy="427000"/>
            </a:xfrm>
            <a:prstGeom prst="rect">
              <a:avLst/>
            </a:prstGeom>
            <a:noFill/>
            <a:ln>
              <a:noFill/>
            </a:ln>
          </p:spPr>
        </p:pic>
      </p:grpSp>
      <p:sp>
        <p:nvSpPr>
          <p:cNvPr id="1570" name="Google Shape;1570;p113"/>
          <p:cNvSpPr txBox="1"/>
          <p:nvPr/>
        </p:nvSpPr>
        <p:spPr>
          <a:xfrm>
            <a:off x="975698" y="1077712"/>
            <a:ext cx="6532637" cy="1436551"/>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2133" b="1" i="0" u="none" strike="noStrike" cap="none">
                <a:solidFill>
                  <a:srgbClr val="4472C4"/>
                </a:solidFill>
                <a:latin typeface="Arial"/>
                <a:ea typeface="Arial"/>
                <a:cs typeface="Arial"/>
                <a:sym typeface="Arial"/>
              </a:rPr>
              <a:t>All In One Keylogger</a:t>
            </a:r>
            <a:endParaRPr sz="2133" b="1" i="0" u="none" strike="noStrike" cap="none">
              <a:solidFill>
                <a:srgbClr val="4472C4"/>
              </a:solidFill>
              <a:latin typeface="Arial"/>
              <a:ea typeface="Arial"/>
              <a:cs typeface="Arial"/>
              <a:sym typeface="Arial"/>
            </a:endParaRPr>
          </a:p>
          <a:p>
            <a:pPr marL="609584" marR="0" lvl="0" indent="-423322" algn="l" rtl="0">
              <a:lnSpc>
                <a:spcPct val="100000"/>
              </a:lnSpc>
              <a:spcBef>
                <a:spcPts val="0"/>
              </a:spcBef>
              <a:spcAft>
                <a:spcPts val="0"/>
              </a:spcAft>
              <a:buClr>
                <a:schemeClr val="dk1"/>
              </a:buClr>
              <a:buSzPts val="1400"/>
              <a:buFont typeface="Tahoma"/>
              <a:buChar char="❏"/>
            </a:pPr>
            <a:r>
              <a:rPr lang="en-US" sz="1867" b="0" i="0" u="none" strike="noStrike" cap="none">
                <a:solidFill>
                  <a:schemeClr val="dk1"/>
                </a:solidFill>
                <a:latin typeface="Tahoma"/>
                <a:ea typeface="Tahoma"/>
                <a:cs typeface="Tahoma"/>
                <a:sym typeface="Tahoma"/>
              </a:rPr>
              <a:t>Cho phép bạn </a:t>
            </a:r>
            <a:r>
              <a:rPr lang="en-US" sz="1867" b="0" i="0" u="none" strike="noStrike" cap="none">
                <a:solidFill>
                  <a:srgbClr val="FF0000"/>
                </a:solidFill>
                <a:latin typeface="Tahoma"/>
                <a:ea typeface="Tahoma"/>
                <a:cs typeface="Tahoma"/>
                <a:sym typeface="Tahoma"/>
              </a:rPr>
              <a:t>bí mật theo dõi</a:t>
            </a:r>
            <a:r>
              <a:rPr lang="en-US" sz="1867" b="0" i="0" u="none" strike="noStrike" cap="none">
                <a:solidFill>
                  <a:schemeClr val="dk1"/>
                </a:solidFill>
                <a:latin typeface="Tahoma"/>
                <a:ea typeface="Tahoma"/>
                <a:cs typeface="Tahoma"/>
                <a:sym typeface="Tahoma"/>
              </a:rPr>
              <a:t> tất cả các hoạt động từ tất cả người dùng máy tính và </a:t>
            </a:r>
            <a:r>
              <a:rPr lang="en-US" sz="1867" b="0" i="0" u="none" strike="noStrike" cap="none">
                <a:solidFill>
                  <a:srgbClr val="FF0000"/>
                </a:solidFill>
                <a:latin typeface="Tahoma"/>
                <a:ea typeface="Tahoma"/>
                <a:cs typeface="Tahoma"/>
                <a:sym typeface="Tahoma"/>
              </a:rPr>
              <a:t>tự động nhận nhật ký</a:t>
            </a:r>
            <a:r>
              <a:rPr lang="en-US" sz="1867" b="0" i="0" u="none" strike="noStrike" cap="none">
                <a:solidFill>
                  <a:schemeClr val="dk1"/>
                </a:solidFill>
                <a:latin typeface="Tahoma"/>
                <a:ea typeface="Tahoma"/>
                <a:cs typeface="Tahoma"/>
                <a:sym typeface="Tahoma"/>
              </a:rPr>
              <a:t> đến một email/FTP/LAN kế toán mong muốn</a:t>
            </a:r>
            <a:endParaRPr sz="1867" b="0" i="0" u="none" strike="noStrike" cap="none">
              <a:solidFill>
                <a:srgbClr val="000000"/>
              </a:solidFill>
              <a:latin typeface="Tahoma"/>
              <a:ea typeface="Tahoma"/>
              <a:cs typeface="Tahoma"/>
              <a:sym typeface="Tahoma"/>
            </a:endParaRPr>
          </a:p>
        </p:txBody>
      </p:sp>
      <p:pic>
        <p:nvPicPr>
          <p:cNvPr id="1571" name="Google Shape;1571;p113"/>
          <p:cNvPicPr preferRelativeResize="0"/>
          <p:nvPr/>
        </p:nvPicPr>
        <p:blipFill>
          <a:blip r:embed="rId8">
            <a:alphaModFix/>
          </a:blip>
          <a:stretch>
            <a:fillRect/>
          </a:stretch>
        </p:blipFill>
        <p:spPr>
          <a:xfrm>
            <a:off x="1524000" y="2590462"/>
            <a:ext cx="5556074" cy="38445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14"/>
          <p:cNvSpPr txBox="1">
            <a:spLocks noGrp="1"/>
          </p:cNvSpPr>
          <p:nvPr>
            <p:ph type="title"/>
          </p:nvPr>
        </p:nvSpPr>
        <p:spPr>
          <a:xfrm>
            <a:off x="1295400" y="16"/>
            <a:ext cx="9601200" cy="713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None/>
            </a:pPr>
            <a:r>
              <a:rPr lang="en-US">
                <a:solidFill>
                  <a:srgbClr val="FF0000"/>
                </a:solidFill>
                <a:latin typeface="Arial"/>
                <a:ea typeface="Arial"/>
                <a:cs typeface="Arial"/>
                <a:sym typeface="Arial"/>
              </a:rPr>
              <a:t>Phần mềm gián điệp</a:t>
            </a:r>
            <a:endParaRPr>
              <a:solidFill>
                <a:srgbClr val="FF0000"/>
              </a:solidFill>
              <a:latin typeface="Arial"/>
              <a:ea typeface="Arial"/>
              <a:cs typeface="Arial"/>
              <a:sym typeface="Arial"/>
            </a:endParaRPr>
          </a:p>
        </p:txBody>
      </p:sp>
      <p:sp>
        <p:nvSpPr>
          <p:cNvPr id="1577" name="Google Shape;1577;p114"/>
          <p:cNvSpPr txBox="1">
            <a:spLocks noGrp="1"/>
          </p:cNvSpPr>
          <p:nvPr>
            <p:ph type="sldNum" idx="12"/>
          </p:nvPr>
        </p:nvSpPr>
        <p:spPr>
          <a:xfrm>
            <a:off x="11376588" y="6237312"/>
            <a:ext cx="815200" cy="617600"/>
          </a:xfrm>
          <a:prstGeom prst="rect">
            <a:avLst/>
          </a:prstGeom>
          <a:noFill/>
          <a:ln>
            <a:noFill/>
          </a:ln>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3200"/>
              <a:buFont typeface="Arial"/>
              <a:buNone/>
            </a:pPr>
            <a:fld id="{00000000-1234-1234-1234-123412341234}" type="slidenum">
              <a:rPr lang="en-US"/>
              <a:t>52</a:t>
            </a:fld>
            <a:endParaRPr/>
          </a:p>
        </p:txBody>
      </p:sp>
      <p:sp>
        <p:nvSpPr>
          <p:cNvPr id="1578" name="Google Shape;1578;p114"/>
          <p:cNvSpPr txBox="1"/>
          <p:nvPr/>
        </p:nvSpPr>
        <p:spPr>
          <a:xfrm>
            <a:off x="81333" y="713234"/>
            <a:ext cx="11818500" cy="2709000"/>
          </a:xfrm>
          <a:prstGeom prst="rect">
            <a:avLst/>
          </a:prstGeom>
          <a:noFill/>
          <a:ln>
            <a:noFill/>
          </a:ln>
        </p:spPr>
        <p:txBody>
          <a:bodyPr spcFirstLastPara="1" wrap="square" lIns="121900" tIns="121900" rIns="121900" bIns="121900" anchor="t" anchorCtr="0">
            <a:spAutoFit/>
          </a:bodyPr>
          <a:lstStyle/>
          <a:p>
            <a:pPr marL="609585" marR="0" lvl="0" indent="-461423" algn="l" rtl="0">
              <a:lnSpc>
                <a:spcPct val="100000"/>
              </a:lnSpc>
              <a:spcBef>
                <a:spcPts val="0"/>
              </a:spcBef>
              <a:spcAft>
                <a:spcPts val="0"/>
              </a:spcAft>
              <a:buClr>
                <a:srgbClr val="000000"/>
              </a:buClr>
              <a:buSzPts val="2000"/>
              <a:buFont typeface="Tahoma"/>
              <a:buChar char="❏"/>
            </a:pPr>
            <a:r>
              <a:rPr lang="en-US" sz="2000" b="0" i="0" u="none" strike="noStrike" cap="none">
                <a:solidFill>
                  <a:srgbClr val="000000"/>
                </a:solidFill>
                <a:latin typeface="Tahoma"/>
                <a:ea typeface="Tahoma"/>
                <a:cs typeface="Tahoma"/>
                <a:sym typeface="Tahoma"/>
              </a:rPr>
              <a:t>Phần mềm gián điệp là một chương trình lén lút </a:t>
            </a:r>
            <a:r>
              <a:rPr lang="en-US" sz="2000" b="0" i="0" u="none" strike="noStrike" cap="none">
                <a:solidFill>
                  <a:srgbClr val="FF0000"/>
                </a:solidFill>
                <a:latin typeface="Tahoma"/>
                <a:ea typeface="Tahoma"/>
                <a:cs typeface="Tahoma"/>
                <a:sym typeface="Tahoma"/>
              </a:rPr>
              <a:t>ghi lại tương tác của người dùng</a:t>
            </a:r>
            <a:r>
              <a:rPr lang="en-US" sz="2000" b="0" i="0" u="none" strike="noStrike" cap="none">
                <a:solidFill>
                  <a:srgbClr val="000000"/>
                </a:solidFill>
                <a:latin typeface="Tahoma"/>
                <a:ea typeface="Tahoma"/>
                <a:cs typeface="Tahoma"/>
                <a:sym typeface="Tahoma"/>
              </a:rPr>
              <a:t> với máy tính và Internet mà người dùng không hề hay biết và gửi chúng cho những kẻ tấn công từ xa</a:t>
            </a:r>
            <a:endParaRPr sz="2000" b="0" i="0" u="none" strike="noStrike" cap="none">
              <a:solidFill>
                <a:srgbClr val="000000"/>
              </a:solidFill>
              <a:latin typeface="Tahoma"/>
              <a:ea typeface="Tahoma"/>
              <a:cs typeface="Tahoma"/>
              <a:sym typeface="Tahoma"/>
            </a:endParaRPr>
          </a:p>
          <a:p>
            <a:pPr marL="609585" marR="0" lvl="0" indent="-461423" algn="l" rtl="0">
              <a:lnSpc>
                <a:spcPct val="100000"/>
              </a:lnSpc>
              <a:spcBef>
                <a:spcPts val="0"/>
              </a:spcBef>
              <a:spcAft>
                <a:spcPts val="0"/>
              </a:spcAft>
              <a:buClr>
                <a:srgbClr val="000000"/>
              </a:buClr>
              <a:buSzPts val="2000"/>
              <a:buFont typeface="Tahoma"/>
              <a:buChar char="❏"/>
            </a:pPr>
            <a:r>
              <a:rPr lang="en-US" sz="2000" b="0" i="0" u="none" strike="noStrike" cap="none">
                <a:solidFill>
                  <a:srgbClr val="000000"/>
                </a:solidFill>
                <a:latin typeface="Tahoma"/>
                <a:ea typeface="Tahoma"/>
                <a:cs typeface="Tahoma"/>
                <a:sym typeface="Tahoma"/>
              </a:rPr>
              <a:t>Phần mềm gián điệp </a:t>
            </a:r>
            <a:r>
              <a:rPr lang="en-US" sz="2000" b="0" i="0" u="none" strike="noStrike" cap="none">
                <a:solidFill>
                  <a:srgbClr val="FF0000"/>
                </a:solidFill>
                <a:latin typeface="Tahoma"/>
                <a:ea typeface="Tahoma"/>
                <a:cs typeface="Tahoma"/>
                <a:sym typeface="Tahoma"/>
              </a:rPr>
              <a:t>ẩn quy trình</a:t>
            </a:r>
            <a:r>
              <a:rPr lang="en-US" sz="2000" b="0" i="0" u="none" strike="noStrike" cap="none">
                <a:solidFill>
                  <a:srgbClr val="000000"/>
                </a:solidFill>
                <a:latin typeface="Tahoma"/>
                <a:ea typeface="Tahoma"/>
                <a:cs typeface="Tahoma"/>
                <a:sym typeface="Tahoma"/>
              </a:rPr>
              <a:t>, tệp và các đối tượng khác của nó để tránh bị phát hiện và loại bỏ</a:t>
            </a:r>
            <a:endParaRPr sz="2000" b="0" i="0" u="none" strike="noStrike" cap="none">
              <a:solidFill>
                <a:srgbClr val="000000"/>
              </a:solidFill>
              <a:latin typeface="Tahoma"/>
              <a:ea typeface="Tahoma"/>
              <a:cs typeface="Tahoma"/>
              <a:sym typeface="Tahoma"/>
            </a:endParaRPr>
          </a:p>
          <a:p>
            <a:pPr marL="609585" marR="0" lvl="0" indent="-461423" algn="l" rtl="0">
              <a:lnSpc>
                <a:spcPct val="100000"/>
              </a:lnSpc>
              <a:spcBef>
                <a:spcPts val="0"/>
              </a:spcBef>
              <a:spcAft>
                <a:spcPts val="0"/>
              </a:spcAft>
              <a:buClr>
                <a:srgbClr val="000000"/>
              </a:buClr>
              <a:buSzPts val="2000"/>
              <a:buFont typeface="Tahoma"/>
              <a:buChar char="❏"/>
            </a:pPr>
            <a:r>
              <a:rPr lang="en-US" sz="2000" b="0" i="0" u="none" strike="noStrike" cap="none">
                <a:solidFill>
                  <a:srgbClr val="000000"/>
                </a:solidFill>
                <a:latin typeface="Tahoma"/>
                <a:ea typeface="Tahoma"/>
                <a:cs typeface="Tahoma"/>
                <a:sym typeface="Tahoma"/>
              </a:rPr>
              <a:t>Nó tương tự như Trojan horse, thường được đóng gói dưới dạng một </a:t>
            </a:r>
            <a:r>
              <a:rPr lang="en-US" sz="2000" b="0" i="0" u="none" strike="noStrike" cap="none">
                <a:solidFill>
                  <a:srgbClr val="FF0000"/>
                </a:solidFill>
                <a:latin typeface="Tahoma"/>
                <a:ea typeface="Tahoma"/>
                <a:cs typeface="Tahoma"/>
                <a:sym typeface="Tahoma"/>
              </a:rPr>
              <a:t>thành phần ẩn của các chương trình phần mềm miễn phí </a:t>
            </a:r>
            <a:r>
              <a:rPr lang="en-US" sz="2000" b="0" i="0" u="none" strike="noStrike" cap="none">
                <a:solidFill>
                  <a:srgbClr val="000000"/>
                </a:solidFill>
                <a:latin typeface="Tahoma"/>
                <a:ea typeface="Tahoma"/>
                <a:cs typeface="Tahoma"/>
                <a:sym typeface="Tahoma"/>
              </a:rPr>
              <a:t>có thể tải xuống trên Internet</a:t>
            </a:r>
            <a:endParaRPr sz="2000" b="0" i="0" u="none" strike="noStrike" cap="none">
              <a:solidFill>
                <a:srgbClr val="000000"/>
              </a:solidFill>
              <a:latin typeface="Tahoma"/>
              <a:ea typeface="Tahoma"/>
              <a:cs typeface="Tahoma"/>
              <a:sym typeface="Tahoma"/>
            </a:endParaRPr>
          </a:p>
          <a:p>
            <a:pPr marL="609585" marR="0" lvl="0" indent="-461423" algn="l" rtl="0">
              <a:lnSpc>
                <a:spcPct val="100000"/>
              </a:lnSpc>
              <a:spcBef>
                <a:spcPts val="0"/>
              </a:spcBef>
              <a:spcAft>
                <a:spcPts val="0"/>
              </a:spcAft>
              <a:buClr>
                <a:srgbClr val="000000"/>
              </a:buClr>
              <a:buSzPts val="2000"/>
              <a:buFont typeface="Tahoma"/>
              <a:buChar char="❏"/>
            </a:pPr>
            <a:r>
              <a:rPr lang="en-US" sz="2000" b="0" i="0" u="none" strike="noStrike" cap="none">
                <a:solidFill>
                  <a:srgbClr val="000000"/>
                </a:solidFill>
                <a:latin typeface="Tahoma"/>
                <a:ea typeface="Tahoma"/>
                <a:cs typeface="Tahoma"/>
                <a:sym typeface="Tahoma"/>
              </a:rPr>
              <a:t>Nó cho phép kẻ tấn công </a:t>
            </a:r>
            <a:r>
              <a:rPr lang="en-US" sz="2000" b="0" i="0" u="none" strike="noStrike" cap="none">
                <a:solidFill>
                  <a:srgbClr val="FF0000"/>
                </a:solidFill>
                <a:latin typeface="Tahoma"/>
                <a:ea typeface="Tahoma"/>
                <a:cs typeface="Tahoma"/>
                <a:sym typeface="Tahoma"/>
              </a:rPr>
              <a:t>thu thập thông tin về nạn nhân hoặc tổ chức</a:t>
            </a:r>
            <a:r>
              <a:rPr lang="en-US" sz="2000" b="0" i="0" u="none" strike="noStrike" cap="none">
                <a:solidFill>
                  <a:srgbClr val="000000"/>
                </a:solidFill>
                <a:latin typeface="Tahoma"/>
                <a:ea typeface="Tahoma"/>
                <a:cs typeface="Tahoma"/>
                <a:sym typeface="Tahoma"/>
              </a:rPr>
              <a:t> như địa chỉ email, thông tin đăng nhập của người dùng, mật khẩu, số thẻ tín dụng, thông tin xác thực ngân hàng, v.v.</a:t>
            </a:r>
            <a:endParaRPr sz="2000" b="0" i="0" u="none" strike="noStrike" cap="none">
              <a:solidFill>
                <a:srgbClr val="000000"/>
              </a:solidFill>
              <a:latin typeface="Tahoma"/>
              <a:ea typeface="Tahoma"/>
              <a:cs typeface="Tahoma"/>
              <a:sym typeface="Tahoma"/>
            </a:endParaRPr>
          </a:p>
        </p:txBody>
      </p:sp>
      <p:grpSp>
        <p:nvGrpSpPr>
          <p:cNvPr id="1579" name="Google Shape;1579;p114"/>
          <p:cNvGrpSpPr/>
          <p:nvPr/>
        </p:nvGrpSpPr>
        <p:grpSpPr>
          <a:xfrm>
            <a:off x="699024" y="3613780"/>
            <a:ext cx="10840715" cy="2796029"/>
            <a:chOff x="524238" y="2894181"/>
            <a:chExt cx="7761107" cy="1042257"/>
          </a:xfrm>
        </p:grpSpPr>
        <p:grpSp>
          <p:nvGrpSpPr>
            <p:cNvPr id="1580" name="Google Shape;1580;p114"/>
            <p:cNvGrpSpPr/>
            <p:nvPr/>
          </p:nvGrpSpPr>
          <p:grpSpPr>
            <a:xfrm flipH="1">
              <a:off x="4619587" y="3271757"/>
              <a:ext cx="3665758" cy="283511"/>
              <a:chOff x="320040" y="2898648"/>
              <a:chExt cx="4273441" cy="603600"/>
            </a:xfrm>
          </p:grpSpPr>
          <p:sp>
            <p:nvSpPr>
              <p:cNvPr id="1581" name="Google Shape;1581;p114"/>
              <p:cNvSpPr/>
              <p:nvPr/>
            </p:nvSpPr>
            <p:spPr>
              <a:xfrm>
                <a:off x="716281" y="2969273"/>
                <a:ext cx="3877200" cy="432300"/>
              </a:xfrm>
              <a:prstGeom prst="snip2DiagRect">
                <a:avLst>
                  <a:gd name="adj1" fmla="val 0"/>
                  <a:gd name="adj2" fmla="val 16667"/>
                </a:avLst>
              </a:prstGeom>
              <a:solidFill>
                <a:srgbClr val="FFFFFF"/>
              </a:solidFill>
              <a:ln w="25400" cap="flat" cmpd="sng">
                <a:solidFill>
                  <a:srgbClr val="C0504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Tiện ích bổ sung của trình duyệt</a:t>
                </a:r>
                <a:endParaRPr sz="2400" b="0" i="0" u="none" strike="noStrike" cap="none">
                  <a:solidFill>
                    <a:srgbClr val="000000"/>
                  </a:solidFill>
                  <a:latin typeface="Calibri"/>
                  <a:ea typeface="Calibri"/>
                  <a:cs typeface="Calibri"/>
                  <a:sym typeface="Calibri"/>
                </a:endParaRPr>
              </a:p>
            </p:txBody>
          </p:sp>
          <p:sp>
            <p:nvSpPr>
              <p:cNvPr id="1582" name="Google Shape;1582;p114"/>
              <p:cNvSpPr/>
              <p:nvPr/>
            </p:nvSpPr>
            <p:spPr>
              <a:xfrm>
                <a:off x="320040" y="2898648"/>
                <a:ext cx="612600" cy="603600"/>
              </a:xfrm>
              <a:prstGeom prst="ellipse">
                <a:avLst/>
              </a:prstGeom>
              <a:gradFill>
                <a:gsLst>
                  <a:gs pos="0">
                    <a:srgbClr val="992D2B"/>
                  </a:gs>
                  <a:gs pos="80000">
                    <a:srgbClr val="C93D39"/>
                  </a:gs>
                  <a:gs pos="100000">
                    <a:srgbClr val="CD3A36"/>
                  </a:gs>
                </a:gsLst>
                <a:lin ang="16200038" scaled="0"/>
              </a:gradFill>
              <a:ln w="9525" cap="flat" cmpd="sng">
                <a:solidFill>
                  <a:srgbClr val="BD4B4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1" i="0" u="none" strike="noStrike" cap="none">
                    <a:solidFill>
                      <a:srgbClr val="FFFFFF"/>
                    </a:solidFill>
                    <a:latin typeface="Calibri"/>
                    <a:ea typeface="Calibri"/>
                    <a:cs typeface="Calibri"/>
                    <a:sym typeface="Calibri"/>
                  </a:rPr>
                  <a:t>5</a:t>
                </a:r>
                <a:endParaRPr sz="1867" b="0" i="0" u="none" strike="noStrike" cap="none">
                  <a:solidFill>
                    <a:srgbClr val="000000"/>
                  </a:solidFill>
                  <a:latin typeface="Arial"/>
                  <a:ea typeface="Arial"/>
                  <a:cs typeface="Arial"/>
                  <a:sym typeface="Arial"/>
                </a:endParaRPr>
              </a:p>
            </p:txBody>
          </p:sp>
        </p:grpSp>
        <p:grpSp>
          <p:nvGrpSpPr>
            <p:cNvPr id="1583" name="Google Shape;1583;p114"/>
            <p:cNvGrpSpPr/>
            <p:nvPr/>
          </p:nvGrpSpPr>
          <p:grpSpPr>
            <a:xfrm flipH="1">
              <a:off x="4630955" y="2894225"/>
              <a:ext cx="3643932" cy="283511"/>
              <a:chOff x="320040" y="2898648"/>
              <a:chExt cx="4247997" cy="603600"/>
            </a:xfrm>
          </p:grpSpPr>
          <p:sp>
            <p:nvSpPr>
              <p:cNvPr id="1584" name="Google Shape;1584;p114"/>
              <p:cNvSpPr/>
              <p:nvPr/>
            </p:nvSpPr>
            <p:spPr>
              <a:xfrm>
                <a:off x="690837" y="2987564"/>
                <a:ext cx="3877200" cy="381600"/>
              </a:xfrm>
              <a:prstGeom prst="snip2DiagRect">
                <a:avLst>
                  <a:gd name="adj1" fmla="val 0"/>
                  <a:gd name="adj2" fmla="val 16667"/>
                </a:avLst>
              </a:prstGeom>
              <a:solidFill>
                <a:srgbClr val="FFFFFF"/>
              </a:solidFill>
              <a:ln w="25400" cap="flat" cmpd="sng">
                <a:solidFill>
                  <a:srgbClr val="C0504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Cài đặt phần mềm cõng</a:t>
                </a:r>
                <a:endParaRPr sz="2400" b="0" i="0" u="none" strike="noStrike" cap="none">
                  <a:solidFill>
                    <a:srgbClr val="000000"/>
                  </a:solidFill>
                  <a:latin typeface="Calibri"/>
                  <a:ea typeface="Calibri"/>
                  <a:cs typeface="Calibri"/>
                  <a:sym typeface="Calibri"/>
                </a:endParaRPr>
              </a:p>
            </p:txBody>
          </p:sp>
          <p:sp>
            <p:nvSpPr>
              <p:cNvPr id="1585" name="Google Shape;1585;p114"/>
              <p:cNvSpPr/>
              <p:nvPr/>
            </p:nvSpPr>
            <p:spPr>
              <a:xfrm>
                <a:off x="320040" y="2898648"/>
                <a:ext cx="612600" cy="603600"/>
              </a:xfrm>
              <a:prstGeom prst="ellipse">
                <a:avLst/>
              </a:prstGeom>
              <a:gradFill>
                <a:gsLst>
                  <a:gs pos="0">
                    <a:srgbClr val="992D2B"/>
                  </a:gs>
                  <a:gs pos="80000">
                    <a:srgbClr val="C93D39"/>
                  </a:gs>
                  <a:gs pos="100000">
                    <a:srgbClr val="CD3A36"/>
                  </a:gs>
                </a:gsLst>
                <a:lin ang="16200038" scaled="0"/>
              </a:gradFill>
              <a:ln w="9525" cap="flat" cmpd="sng">
                <a:solidFill>
                  <a:srgbClr val="BD4B4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1" i="0" u="none" strike="noStrike" cap="none">
                    <a:solidFill>
                      <a:srgbClr val="FFFFFF"/>
                    </a:solidFill>
                    <a:latin typeface="Calibri"/>
                    <a:ea typeface="Calibri"/>
                    <a:cs typeface="Calibri"/>
                    <a:sym typeface="Calibri"/>
                  </a:rPr>
                  <a:t>4</a:t>
                </a:r>
                <a:endParaRPr sz="1867" b="0" i="0" u="none" strike="noStrike" cap="none">
                  <a:solidFill>
                    <a:srgbClr val="000000"/>
                  </a:solidFill>
                  <a:latin typeface="Arial"/>
                  <a:ea typeface="Arial"/>
                  <a:cs typeface="Arial"/>
                  <a:sym typeface="Arial"/>
                </a:endParaRPr>
              </a:p>
            </p:txBody>
          </p:sp>
        </p:grpSp>
        <p:grpSp>
          <p:nvGrpSpPr>
            <p:cNvPr id="1586" name="Google Shape;1586;p114"/>
            <p:cNvGrpSpPr/>
            <p:nvPr/>
          </p:nvGrpSpPr>
          <p:grpSpPr>
            <a:xfrm flipH="1">
              <a:off x="4614359" y="3645481"/>
              <a:ext cx="3665757" cy="283511"/>
              <a:chOff x="320040" y="2898648"/>
              <a:chExt cx="4273440" cy="603600"/>
            </a:xfrm>
          </p:grpSpPr>
          <p:sp>
            <p:nvSpPr>
              <p:cNvPr id="1587" name="Google Shape;1587;p114"/>
              <p:cNvSpPr/>
              <p:nvPr/>
            </p:nvSpPr>
            <p:spPr>
              <a:xfrm>
                <a:off x="716280" y="3026526"/>
                <a:ext cx="3877200" cy="375000"/>
              </a:xfrm>
              <a:prstGeom prst="snip2DiagRect">
                <a:avLst>
                  <a:gd name="adj1" fmla="val 0"/>
                  <a:gd name="adj2" fmla="val 16667"/>
                </a:avLst>
              </a:prstGeom>
              <a:solidFill>
                <a:srgbClr val="FFFFFF"/>
              </a:solidFill>
              <a:ln w="25400" cap="flat" cmpd="sng">
                <a:solidFill>
                  <a:srgbClr val="C0504D"/>
                </a:solidFill>
                <a:prstDash val="solid"/>
                <a:round/>
                <a:headEnd type="none" w="sm" len="sm"/>
                <a:tailEnd type="none" w="sm" len="sm"/>
              </a:ln>
            </p:spPr>
            <p:txBody>
              <a:bodyPr spcFirstLastPara="1" wrap="square" lIns="121900" tIns="60925" rIns="121900" bIns="60925" anchor="ctr" anchorCtr="0">
                <a:noAutofit/>
              </a:bodyPr>
              <a:lstStyle/>
              <a:p>
                <a:pPr marL="1219170" marR="0" lvl="2" indent="0" algn="l"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Cookies</a:t>
                </a:r>
                <a:endParaRPr sz="2400" b="0" i="0" u="none" strike="noStrike" cap="none">
                  <a:solidFill>
                    <a:srgbClr val="000000"/>
                  </a:solidFill>
                  <a:latin typeface="Calibri"/>
                  <a:ea typeface="Calibri"/>
                  <a:cs typeface="Calibri"/>
                  <a:sym typeface="Calibri"/>
                </a:endParaRPr>
              </a:p>
            </p:txBody>
          </p:sp>
          <p:sp>
            <p:nvSpPr>
              <p:cNvPr id="1588" name="Google Shape;1588;p114"/>
              <p:cNvSpPr/>
              <p:nvPr/>
            </p:nvSpPr>
            <p:spPr>
              <a:xfrm>
                <a:off x="320040" y="2898648"/>
                <a:ext cx="612600" cy="603600"/>
              </a:xfrm>
              <a:prstGeom prst="ellipse">
                <a:avLst/>
              </a:prstGeom>
              <a:gradFill>
                <a:gsLst>
                  <a:gs pos="0">
                    <a:srgbClr val="992D2B"/>
                  </a:gs>
                  <a:gs pos="80000">
                    <a:srgbClr val="C93D39"/>
                  </a:gs>
                  <a:gs pos="100000">
                    <a:srgbClr val="CD3A36"/>
                  </a:gs>
                </a:gsLst>
                <a:lin ang="16200038" scaled="0"/>
              </a:gradFill>
              <a:ln w="9525" cap="flat" cmpd="sng">
                <a:solidFill>
                  <a:srgbClr val="BD4B4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1" i="0" u="none" strike="noStrike" cap="none">
                    <a:solidFill>
                      <a:srgbClr val="FFFFFF"/>
                    </a:solidFill>
                    <a:latin typeface="Calibri"/>
                    <a:ea typeface="Calibri"/>
                    <a:cs typeface="Calibri"/>
                    <a:sym typeface="Calibri"/>
                  </a:rPr>
                  <a:t>6</a:t>
                </a:r>
                <a:endParaRPr sz="1867" b="0" i="0" u="none" strike="noStrike" cap="none">
                  <a:solidFill>
                    <a:srgbClr val="000000"/>
                  </a:solidFill>
                  <a:latin typeface="Arial"/>
                  <a:ea typeface="Arial"/>
                  <a:cs typeface="Arial"/>
                  <a:sym typeface="Arial"/>
                </a:endParaRPr>
              </a:p>
            </p:txBody>
          </p:sp>
        </p:grpSp>
        <p:sp>
          <p:nvSpPr>
            <p:cNvPr id="1589" name="Google Shape;1589;p114"/>
            <p:cNvSpPr/>
            <p:nvPr/>
          </p:nvSpPr>
          <p:spPr>
            <a:xfrm>
              <a:off x="879584" y="2954680"/>
              <a:ext cx="3376266" cy="177413"/>
            </a:xfrm>
            <a:prstGeom prst="snip2DiagRect">
              <a:avLst>
                <a:gd name="adj1" fmla="val 0"/>
                <a:gd name="adj2" fmla="val 16667"/>
              </a:avLst>
            </a:prstGeom>
            <a:solidFill>
              <a:srgbClr val="FFFFFF"/>
            </a:solidFill>
            <a:ln w="25400" cap="flat" cmpd="sng">
              <a:solidFill>
                <a:srgbClr val="C0504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Drive-by download</a:t>
              </a:r>
              <a:endParaRPr sz="2400" b="0" i="0" u="none" strike="noStrike" cap="none">
                <a:solidFill>
                  <a:srgbClr val="000000"/>
                </a:solidFill>
                <a:latin typeface="Calibri"/>
                <a:ea typeface="Calibri"/>
                <a:cs typeface="Calibri"/>
                <a:sym typeface="Calibri"/>
              </a:endParaRPr>
            </a:p>
          </p:txBody>
        </p:sp>
        <p:sp>
          <p:nvSpPr>
            <p:cNvPr id="1590" name="Google Shape;1590;p114"/>
            <p:cNvSpPr/>
            <p:nvPr/>
          </p:nvSpPr>
          <p:spPr>
            <a:xfrm>
              <a:off x="534538" y="2894181"/>
              <a:ext cx="533452" cy="285563"/>
            </a:xfrm>
            <a:prstGeom prst="ellipse">
              <a:avLst/>
            </a:prstGeom>
            <a:gradFill>
              <a:gsLst>
                <a:gs pos="0">
                  <a:srgbClr val="992D2B"/>
                </a:gs>
                <a:gs pos="80000">
                  <a:srgbClr val="C93D39"/>
                </a:gs>
                <a:gs pos="100000">
                  <a:srgbClr val="CD3A36"/>
                </a:gs>
              </a:gsLst>
              <a:lin ang="16200038" scaled="0"/>
            </a:gradFill>
            <a:ln w="9525" cap="flat" cmpd="sng">
              <a:solidFill>
                <a:srgbClr val="BD4B4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1" i="0" u="none" strike="noStrike" cap="none">
                  <a:solidFill>
                    <a:srgbClr val="FFFFFF"/>
                  </a:solidFill>
                  <a:latin typeface="Calibri"/>
                  <a:ea typeface="Calibri"/>
                  <a:cs typeface="Calibri"/>
                  <a:sym typeface="Calibri"/>
                </a:rPr>
                <a:t>1</a:t>
              </a:r>
              <a:endParaRPr sz="1867" b="0" i="0" u="none" strike="noStrike" cap="none">
                <a:solidFill>
                  <a:srgbClr val="000000"/>
                </a:solidFill>
                <a:latin typeface="Arial"/>
                <a:ea typeface="Arial"/>
                <a:cs typeface="Arial"/>
                <a:sym typeface="Arial"/>
              </a:endParaRPr>
            </a:p>
          </p:txBody>
        </p:sp>
        <p:grpSp>
          <p:nvGrpSpPr>
            <p:cNvPr id="1591" name="Google Shape;1591;p114"/>
            <p:cNvGrpSpPr/>
            <p:nvPr/>
          </p:nvGrpSpPr>
          <p:grpSpPr>
            <a:xfrm>
              <a:off x="524238" y="3272804"/>
              <a:ext cx="3723774" cy="290595"/>
              <a:chOff x="320040" y="2898648"/>
              <a:chExt cx="4276268" cy="614235"/>
            </a:xfrm>
          </p:grpSpPr>
          <p:sp>
            <p:nvSpPr>
              <p:cNvPr id="1592" name="Google Shape;1592;p114"/>
              <p:cNvSpPr/>
              <p:nvPr/>
            </p:nvSpPr>
            <p:spPr>
              <a:xfrm>
                <a:off x="707408" y="2932383"/>
                <a:ext cx="3888900" cy="580500"/>
              </a:xfrm>
              <a:prstGeom prst="snip2DiagRect">
                <a:avLst>
                  <a:gd name="adj1" fmla="val 0"/>
                  <a:gd name="adj2" fmla="val 16667"/>
                </a:avLst>
              </a:prstGeom>
              <a:solidFill>
                <a:srgbClr val="FFFFFF"/>
              </a:solidFill>
              <a:ln w="25400" cap="flat" cmpd="sng">
                <a:solidFill>
                  <a:srgbClr val="C0504D"/>
                </a:solidFill>
                <a:prstDash val="solid"/>
                <a:round/>
                <a:headEnd type="none" w="sm" len="sm"/>
                <a:tailEnd type="none" w="sm" len="sm"/>
              </a:ln>
            </p:spPr>
            <p:txBody>
              <a:bodyPr spcFirstLastPara="1" wrap="square" lIns="121900" tIns="60925" rIns="121900" bIns="60925" anchor="ctr" anchorCtr="0">
                <a:noAutofit/>
              </a:bodyPr>
              <a:lstStyle/>
              <a:p>
                <a:pPr marL="609585" marR="0" lvl="1" indent="0" algn="ctr"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Giả dạng làm phần mềm chống phần mềm gián điệp</a:t>
                </a:r>
                <a:endParaRPr sz="2400" b="0" i="0" u="none" strike="noStrike" cap="none">
                  <a:solidFill>
                    <a:srgbClr val="000000"/>
                  </a:solidFill>
                  <a:latin typeface="Calibri"/>
                  <a:ea typeface="Calibri"/>
                  <a:cs typeface="Calibri"/>
                  <a:sym typeface="Calibri"/>
                </a:endParaRPr>
              </a:p>
            </p:txBody>
          </p:sp>
          <p:sp>
            <p:nvSpPr>
              <p:cNvPr id="1593" name="Google Shape;1593;p114"/>
              <p:cNvSpPr/>
              <p:nvPr/>
            </p:nvSpPr>
            <p:spPr>
              <a:xfrm>
                <a:off x="320040" y="2898648"/>
                <a:ext cx="612600" cy="603600"/>
              </a:xfrm>
              <a:prstGeom prst="ellipse">
                <a:avLst/>
              </a:prstGeom>
              <a:gradFill>
                <a:gsLst>
                  <a:gs pos="0">
                    <a:srgbClr val="992D2B"/>
                  </a:gs>
                  <a:gs pos="80000">
                    <a:srgbClr val="C93D39"/>
                  </a:gs>
                  <a:gs pos="100000">
                    <a:srgbClr val="CD3A36"/>
                  </a:gs>
                </a:gsLst>
                <a:lin ang="16200038" scaled="0"/>
              </a:gradFill>
              <a:ln w="9525" cap="flat" cmpd="sng">
                <a:solidFill>
                  <a:srgbClr val="BD4B4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1" i="0" u="none" strike="noStrike" cap="none">
                    <a:solidFill>
                      <a:srgbClr val="FFFFFF"/>
                    </a:solidFill>
                    <a:latin typeface="Calibri"/>
                    <a:ea typeface="Calibri"/>
                    <a:cs typeface="Calibri"/>
                    <a:sym typeface="Calibri"/>
                  </a:rPr>
                  <a:t>2</a:t>
                </a:r>
                <a:endParaRPr sz="1867" b="0" i="0" u="none" strike="noStrike" cap="none">
                  <a:solidFill>
                    <a:srgbClr val="000000"/>
                  </a:solidFill>
                  <a:latin typeface="Arial"/>
                  <a:ea typeface="Arial"/>
                  <a:cs typeface="Arial"/>
                  <a:sym typeface="Arial"/>
                </a:endParaRPr>
              </a:p>
            </p:txBody>
          </p:sp>
        </p:grpSp>
        <p:grpSp>
          <p:nvGrpSpPr>
            <p:cNvPr id="1594" name="Google Shape;1594;p114"/>
            <p:cNvGrpSpPr/>
            <p:nvPr/>
          </p:nvGrpSpPr>
          <p:grpSpPr>
            <a:xfrm>
              <a:off x="526813" y="3650875"/>
              <a:ext cx="3721312" cy="285563"/>
              <a:chOff x="320040" y="2898648"/>
              <a:chExt cx="4273440" cy="603600"/>
            </a:xfrm>
          </p:grpSpPr>
          <p:sp>
            <p:nvSpPr>
              <p:cNvPr id="1595" name="Google Shape;1595;p114"/>
              <p:cNvSpPr/>
              <p:nvPr/>
            </p:nvSpPr>
            <p:spPr>
              <a:xfrm>
                <a:off x="716280" y="3026526"/>
                <a:ext cx="3877200" cy="375000"/>
              </a:xfrm>
              <a:prstGeom prst="snip2DiagRect">
                <a:avLst>
                  <a:gd name="adj1" fmla="val 0"/>
                  <a:gd name="adj2" fmla="val 16667"/>
                </a:avLst>
              </a:prstGeom>
              <a:solidFill>
                <a:srgbClr val="FFFFFF"/>
              </a:solidFill>
              <a:ln w="25400" cap="flat" cmpd="sng">
                <a:solidFill>
                  <a:srgbClr val="C0504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Khai thác lỗ hổng trình duyệt web</a:t>
                </a:r>
                <a:endParaRPr sz="2400" b="0" i="0" u="none" strike="noStrike" cap="none">
                  <a:solidFill>
                    <a:srgbClr val="000000"/>
                  </a:solidFill>
                  <a:latin typeface="Calibri"/>
                  <a:ea typeface="Calibri"/>
                  <a:cs typeface="Calibri"/>
                  <a:sym typeface="Calibri"/>
                </a:endParaRPr>
              </a:p>
            </p:txBody>
          </p:sp>
          <p:sp>
            <p:nvSpPr>
              <p:cNvPr id="1596" name="Google Shape;1596;p114"/>
              <p:cNvSpPr/>
              <p:nvPr/>
            </p:nvSpPr>
            <p:spPr>
              <a:xfrm>
                <a:off x="320040" y="2898648"/>
                <a:ext cx="612600" cy="603600"/>
              </a:xfrm>
              <a:prstGeom prst="ellipse">
                <a:avLst/>
              </a:prstGeom>
              <a:gradFill>
                <a:gsLst>
                  <a:gs pos="0">
                    <a:srgbClr val="992D2B"/>
                  </a:gs>
                  <a:gs pos="80000">
                    <a:srgbClr val="C93D39"/>
                  </a:gs>
                  <a:gs pos="100000">
                    <a:srgbClr val="CD3A36"/>
                  </a:gs>
                </a:gsLst>
                <a:lin ang="16200038" scaled="0"/>
              </a:gradFill>
              <a:ln w="9525" cap="flat" cmpd="sng">
                <a:solidFill>
                  <a:srgbClr val="BD4B4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1" i="0" u="none" strike="noStrike" cap="none">
                    <a:solidFill>
                      <a:srgbClr val="FFFFFF"/>
                    </a:solidFill>
                    <a:latin typeface="Calibri"/>
                    <a:ea typeface="Calibri"/>
                    <a:cs typeface="Calibri"/>
                    <a:sym typeface="Calibri"/>
                  </a:rPr>
                  <a:t>3</a:t>
                </a:r>
                <a:endParaRPr sz="1867" b="0" i="0" u="none" strike="noStrike" cap="none">
                  <a:solidFill>
                    <a:srgbClr val="000000"/>
                  </a:solidFill>
                  <a:latin typeface="Arial"/>
                  <a:ea typeface="Arial"/>
                  <a:cs typeface="Arial"/>
                  <a:sym typeface="Arial"/>
                </a:endParaRPr>
              </a:p>
            </p:txBody>
          </p:sp>
        </p:grpSp>
      </p:grpSp>
      <p:sp>
        <p:nvSpPr>
          <p:cNvPr id="1597" name="Google Shape;1597;p114"/>
          <p:cNvSpPr txBox="1"/>
          <p:nvPr/>
        </p:nvSpPr>
        <p:spPr>
          <a:xfrm>
            <a:off x="4213584" y="3162200"/>
            <a:ext cx="3811600" cy="533504"/>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None/>
            </a:pPr>
            <a:r>
              <a:rPr lang="en-US" sz="1867" b="1" i="0" u="none" strike="noStrike" cap="none">
                <a:solidFill>
                  <a:srgbClr val="1F497D"/>
                </a:solidFill>
                <a:latin typeface="Tahoma"/>
                <a:ea typeface="Tahoma"/>
                <a:cs typeface="Tahoma"/>
                <a:sym typeface="Tahoma"/>
              </a:rPr>
              <a:t>Phát tán phần mềm gián điệp</a:t>
            </a:r>
            <a:endParaRPr sz="1867" b="1" i="0" u="none" strike="noStrike" cap="none">
              <a:solidFill>
                <a:srgbClr val="1F497D"/>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15"/>
          <p:cNvSpPr/>
          <p:nvPr/>
        </p:nvSpPr>
        <p:spPr>
          <a:xfrm>
            <a:off x="175125" y="1126675"/>
            <a:ext cx="5850000" cy="11463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000" b="1">
                <a:solidFill>
                  <a:schemeClr val="accent1"/>
                </a:solidFill>
                <a:latin typeface="Times New Roman"/>
                <a:ea typeface="Times New Roman"/>
                <a:cs typeface="Times New Roman"/>
                <a:sym typeface="Times New Roman"/>
              </a:rPr>
              <a:t>Spytech SpyAgent</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Spytech SpyAgent:cho phép </a:t>
            </a:r>
            <a:r>
              <a:rPr lang="en-US" sz="1800" b="1">
                <a:solidFill>
                  <a:srgbClr val="FF0000"/>
                </a:solidFill>
                <a:latin typeface="Times New Roman"/>
                <a:ea typeface="Times New Roman"/>
                <a:cs typeface="Times New Roman"/>
                <a:sym typeface="Times New Roman"/>
              </a:rPr>
              <a:t>giám sát mọi thứ </a:t>
            </a:r>
            <a:r>
              <a:rPr lang="en-US" sz="1800">
                <a:solidFill>
                  <a:schemeClr val="dk1"/>
                </a:solidFill>
                <a:latin typeface="Times New Roman"/>
                <a:ea typeface="Times New Roman"/>
                <a:cs typeface="Times New Roman"/>
                <a:sym typeface="Times New Roman"/>
              </a:rPr>
              <a:t>người dùng làm trên máy tính của bạn</a:t>
            </a:r>
            <a:endParaRPr sz="1800" b="1">
              <a:solidFill>
                <a:schemeClr val="dk1"/>
              </a:solidFill>
              <a:latin typeface="Times New Roman"/>
              <a:ea typeface="Times New Roman"/>
              <a:cs typeface="Times New Roman"/>
              <a:sym typeface="Times New Roman"/>
            </a:endParaRPr>
          </a:p>
        </p:txBody>
      </p:sp>
      <p:sp>
        <p:nvSpPr>
          <p:cNvPr id="1604" name="Google Shape;1604;p115"/>
          <p:cNvSpPr/>
          <p:nvPr/>
        </p:nvSpPr>
        <p:spPr>
          <a:xfrm>
            <a:off x="6252725" y="1126675"/>
            <a:ext cx="5257800" cy="11991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000" b="1">
                <a:solidFill>
                  <a:schemeClr val="accent1"/>
                </a:solidFill>
                <a:latin typeface="Times New Roman"/>
                <a:ea typeface="Times New Roman"/>
                <a:cs typeface="Times New Roman"/>
                <a:sym typeface="Times New Roman"/>
              </a:rPr>
              <a:t>Power Spy</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Power Spy có chức năng cửa sau, </a:t>
            </a:r>
            <a:r>
              <a:rPr lang="en-US" sz="1800" b="1">
                <a:solidFill>
                  <a:srgbClr val="FF0000"/>
                </a:solidFill>
                <a:latin typeface="Times New Roman"/>
                <a:ea typeface="Times New Roman"/>
                <a:cs typeface="Times New Roman"/>
                <a:sym typeface="Times New Roman"/>
              </a:rPr>
              <a:t>bí mật theo dõi và ghi lại tất cả các hoạt động </a:t>
            </a:r>
            <a:r>
              <a:rPr lang="en-US" sz="1800">
                <a:solidFill>
                  <a:schemeClr val="dk1"/>
                </a:solidFill>
                <a:latin typeface="Times New Roman"/>
                <a:ea typeface="Times New Roman"/>
                <a:cs typeface="Times New Roman"/>
                <a:sym typeface="Times New Roman"/>
              </a:rPr>
              <a:t>trên máy tính của bạn</a:t>
            </a:r>
            <a:endParaRPr sz="1800" b="1">
              <a:solidFill>
                <a:srgbClr val="FF0000"/>
              </a:solidFill>
              <a:latin typeface="Times New Roman"/>
              <a:ea typeface="Times New Roman"/>
              <a:cs typeface="Times New Roman"/>
              <a:sym typeface="Times New Roman"/>
            </a:endParaRPr>
          </a:p>
        </p:txBody>
      </p:sp>
      <p:sp>
        <p:nvSpPr>
          <p:cNvPr id="1605" name="Google Shape;1605;p115"/>
          <p:cNvSpPr txBox="1">
            <a:spLocks noGrp="1"/>
          </p:cNvSpPr>
          <p:nvPr>
            <p:ph type="sldNum" idx="12"/>
          </p:nvPr>
        </p:nvSpPr>
        <p:spPr>
          <a:xfrm>
            <a:off x="9238032" y="635634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pic>
        <p:nvPicPr>
          <p:cNvPr id="1606" name="Google Shape;1606;p115"/>
          <p:cNvPicPr preferRelativeResize="0"/>
          <p:nvPr/>
        </p:nvPicPr>
        <p:blipFill>
          <a:blip r:embed="rId3">
            <a:alphaModFix/>
          </a:blip>
          <a:stretch>
            <a:fillRect/>
          </a:stretch>
        </p:blipFill>
        <p:spPr>
          <a:xfrm>
            <a:off x="252150" y="2396650"/>
            <a:ext cx="5666425" cy="3904375"/>
          </a:xfrm>
          <a:prstGeom prst="rect">
            <a:avLst/>
          </a:prstGeom>
          <a:noFill/>
          <a:ln w="19050" cap="flat" cmpd="sng">
            <a:solidFill>
              <a:schemeClr val="dk2"/>
            </a:solidFill>
            <a:prstDash val="solid"/>
            <a:round/>
            <a:headEnd type="none" w="sm" len="sm"/>
            <a:tailEnd type="none" w="sm" len="sm"/>
          </a:ln>
        </p:spPr>
      </p:pic>
      <p:pic>
        <p:nvPicPr>
          <p:cNvPr id="1607" name="Google Shape;1607;p115"/>
          <p:cNvPicPr preferRelativeResize="0"/>
          <p:nvPr/>
        </p:nvPicPr>
        <p:blipFill>
          <a:blip r:embed="rId4">
            <a:alphaModFix/>
          </a:blip>
          <a:stretch>
            <a:fillRect/>
          </a:stretch>
        </p:blipFill>
        <p:spPr>
          <a:xfrm>
            <a:off x="6321300" y="2388700"/>
            <a:ext cx="5072774" cy="3904366"/>
          </a:xfrm>
          <a:prstGeom prst="rect">
            <a:avLst/>
          </a:prstGeom>
          <a:noFill/>
          <a:ln w="19050" cap="flat" cmpd="sng">
            <a:solidFill>
              <a:schemeClr val="dk2"/>
            </a:solidFill>
            <a:prstDash val="solid"/>
            <a:round/>
            <a:headEnd type="none" w="sm" len="sm"/>
            <a:tailEnd type="none" w="sm" len="sm"/>
          </a:ln>
        </p:spPr>
      </p:pic>
      <p:sp>
        <p:nvSpPr>
          <p:cNvPr id="1608" name="Google Shape;1608;p115"/>
          <p:cNvSpPr txBox="1"/>
          <p:nvPr/>
        </p:nvSpPr>
        <p:spPr>
          <a:xfrm>
            <a:off x="450675" y="58775"/>
            <a:ext cx="10943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solidFill>
                  <a:srgbClr val="FF0000"/>
                </a:solidFill>
              </a:rPr>
              <a:t>Phần Mềm Gián Điệp: Spytech SpyAgent và Power Spy</a:t>
            </a:r>
            <a:endParaRPr sz="3200"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16"/>
          <p:cNvSpPr/>
          <p:nvPr/>
        </p:nvSpPr>
        <p:spPr>
          <a:xfrm>
            <a:off x="342900" y="19300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ACTIVTrak</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https://activtrak.com</a:t>
            </a:r>
            <a:endParaRPr sz="1800" b="1">
              <a:solidFill>
                <a:schemeClr val="dk1"/>
              </a:solidFill>
              <a:latin typeface="Times New Roman"/>
              <a:ea typeface="Times New Roman"/>
              <a:cs typeface="Times New Roman"/>
              <a:sym typeface="Times New Roman"/>
            </a:endParaRPr>
          </a:p>
        </p:txBody>
      </p:sp>
      <p:sp>
        <p:nvSpPr>
          <p:cNvPr id="1615" name="Google Shape;1615;p116"/>
          <p:cNvSpPr txBox="1">
            <a:spLocks noGrp="1"/>
          </p:cNvSpPr>
          <p:nvPr>
            <p:ph type="sldNum" idx="12"/>
          </p:nvPr>
        </p:nvSpPr>
        <p:spPr>
          <a:xfrm>
            <a:off x="9238032" y="635634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1616" name="Google Shape;1616;p116"/>
          <p:cNvSpPr txBox="1"/>
          <p:nvPr/>
        </p:nvSpPr>
        <p:spPr>
          <a:xfrm>
            <a:off x="142600" y="1347625"/>
            <a:ext cx="30000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2000" b="1">
                <a:solidFill>
                  <a:srgbClr val="0070C0"/>
                </a:solidFill>
                <a:latin typeface="Times New Roman"/>
                <a:ea typeface="Times New Roman"/>
                <a:cs typeface="Times New Roman"/>
                <a:sym typeface="Times New Roman"/>
              </a:rPr>
              <a:t>Spyware</a:t>
            </a:r>
            <a:endParaRPr b="1">
              <a:solidFill>
                <a:srgbClr val="0070C0"/>
              </a:solidFill>
            </a:endParaRPr>
          </a:p>
        </p:txBody>
      </p:sp>
      <p:sp>
        <p:nvSpPr>
          <p:cNvPr id="1617" name="Google Shape;1617;p116"/>
          <p:cNvSpPr/>
          <p:nvPr/>
        </p:nvSpPr>
        <p:spPr>
          <a:xfrm>
            <a:off x="342900" y="2831938"/>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Veriato 360</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http://www.veriato.com</a:t>
            </a:r>
            <a:endParaRPr sz="1800" b="1">
              <a:solidFill>
                <a:schemeClr val="dk1"/>
              </a:solidFill>
              <a:latin typeface="Times New Roman"/>
              <a:ea typeface="Times New Roman"/>
              <a:cs typeface="Times New Roman"/>
              <a:sym typeface="Times New Roman"/>
            </a:endParaRPr>
          </a:p>
        </p:txBody>
      </p:sp>
      <p:sp>
        <p:nvSpPr>
          <p:cNvPr id="1618" name="Google Shape;1618;p116"/>
          <p:cNvSpPr/>
          <p:nvPr/>
        </p:nvSpPr>
        <p:spPr>
          <a:xfrm>
            <a:off x="342900" y="3726463"/>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NetVizor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https://www.netvizor.net</a:t>
            </a:r>
            <a:endParaRPr sz="1800" b="1">
              <a:solidFill>
                <a:schemeClr val="dk1"/>
              </a:solidFill>
              <a:latin typeface="Times New Roman"/>
              <a:ea typeface="Times New Roman"/>
              <a:cs typeface="Times New Roman"/>
              <a:sym typeface="Times New Roman"/>
            </a:endParaRPr>
          </a:p>
        </p:txBody>
      </p:sp>
      <p:sp>
        <p:nvSpPr>
          <p:cNvPr id="1619" name="Google Shape;1619;p116"/>
          <p:cNvSpPr/>
          <p:nvPr/>
        </p:nvSpPr>
        <p:spPr>
          <a:xfrm>
            <a:off x="342900" y="4661413"/>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Activity Monitor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https://www.softactivity.com</a:t>
            </a:r>
            <a:endParaRPr sz="1800" b="1">
              <a:solidFill>
                <a:schemeClr val="dk1"/>
              </a:solidFill>
              <a:latin typeface="Times New Roman"/>
              <a:ea typeface="Times New Roman"/>
              <a:cs typeface="Times New Roman"/>
              <a:sym typeface="Times New Roman"/>
            </a:endParaRPr>
          </a:p>
        </p:txBody>
      </p:sp>
      <p:sp>
        <p:nvSpPr>
          <p:cNvPr id="1620" name="Google Shape;1620;p116"/>
          <p:cNvSpPr/>
          <p:nvPr/>
        </p:nvSpPr>
        <p:spPr>
          <a:xfrm>
            <a:off x="342900" y="55963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SoftActivity TS Monitor </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https://www.softactivity.com</a:t>
            </a:r>
            <a:endParaRPr sz="1800" b="1">
              <a:solidFill>
                <a:schemeClr val="dk1"/>
              </a:solidFill>
              <a:latin typeface="Times New Roman"/>
              <a:ea typeface="Times New Roman"/>
              <a:cs typeface="Times New Roman"/>
              <a:sym typeface="Times New Roman"/>
            </a:endParaRPr>
          </a:p>
        </p:txBody>
      </p:sp>
      <p:sp>
        <p:nvSpPr>
          <p:cNvPr id="1621" name="Google Shape;1621;p116"/>
          <p:cNvSpPr/>
          <p:nvPr/>
        </p:nvSpPr>
        <p:spPr>
          <a:xfrm>
            <a:off x="4352650" y="19300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USB Analyzer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https://www.eltima.com</a:t>
            </a:r>
            <a:endParaRPr sz="1800" b="1">
              <a:solidFill>
                <a:schemeClr val="dk1"/>
              </a:solidFill>
              <a:latin typeface="Times New Roman"/>
              <a:ea typeface="Times New Roman"/>
              <a:cs typeface="Times New Roman"/>
              <a:sym typeface="Times New Roman"/>
            </a:endParaRPr>
          </a:p>
        </p:txBody>
      </p:sp>
      <p:sp>
        <p:nvSpPr>
          <p:cNvPr id="1622" name="Google Shape;1622;p116"/>
          <p:cNvSpPr/>
          <p:nvPr/>
        </p:nvSpPr>
        <p:spPr>
          <a:xfrm>
            <a:off x="4352638" y="2846625"/>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USB Monitor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https://www.hhdsoftware.com</a:t>
            </a:r>
            <a:endParaRPr sz="1800" b="1">
              <a:solidFill>
                <a:schemeClr val="dk1"/>
              </a:solidFill>
              <a:latin typeface="Times New Roman"/>
              <a:ea typeface="Times New Roman"/>
              <a:cs typeface="Times New Roman"/>
              <a:sym typeface="Times New Roman"/>
            </a:endParaRPr>
          </a:p>
        </p:txBody>
      </p:sp>
      <p:sp>
        <p:nvSpPr>
          <p:cNvPr id="1623" name="Google Shape;1623;p116"/>
          <p:cNvSpPr/>
          <p:nvPr/>
        </p:nvSpPr>
        <p:spPr>
          <a:xfrm>
            <a:off x="4352650" y="376320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USBDeview</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http://www.nirsoft.net</a:t>
            </a:r>
            <a:endParaRPr sz="1800" b="1">
              <a:solidFill>
                <a:schemeClr val="dk1"/>
              </a:solidFill>
              <a:latin typeface="Times New Roman"/>
              <a:ea typeface="Times New Roman"/>
              <a:cs typeface="Times New Roman"/>
              <a:sym typeface="Times New Roman"/>
            </a:endParaRPr>
          </a:p>
        </p:txBody>
      </p:sp>
      <p:sp>
        <p:nvSpPr>
          <p:cNvPr id="1624" name="Google Shape;1624;p116"/>
          <p:cNvSpPr/>
          <p:nvPr/>
        </p:nvSpPr>
        <p:spPr>
          <a:xfrm>
            <a:off x="4352650" y="4679763"/>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Advanced USB Port Monitor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https://www.aggsoft.com</a:t>
            </a:r>
            <a:endParaRPr sz="1800" b="1">
              <a:solidFill>
                <a:schemeClr val="dk1"/>
              </a:solidFill>
              <a:latin typeface="Times New Roman"/>
              <a:ea typeface="Times New Roman"/>
              <a:cs typeface="Times New Roman"/>
              <a:sym typeface="Times New Roman"/>
            </a:endParaRPr>
          </a:p>
        </p:txBody>
      </p:sp>
      <p:sp>
        <p:nvSpPr>
          <p:cNvPr id="1625" name="Google Shape;1625;p116"/>
          <p:cNvSpPr/>
          <p:nvPr/>
        </p:nvSpPr>
        <p:spPr>
          <a:xfrm>
            <a:off x="4352650" y="55963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USB Monitor Pro</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http://www.usb-monitor.com    </a:t>
            </a:r>
            <a:endParaRPr sz="1800" b="1">
              <a:solidFill>
                <a:schemeClr val="dk1"/>
              </a:solidFill>
              <a:latin typeface="Times New Roman"/>
              <a:ea typeface="Times New Roman"/>
              <a:cs typeface="Times New Roman"/>
              <a:sym typeface="Times New Roman"/>
            </a:endParaRPr>
          </a:p>
        </p:txBody>
      </p:sp>
      <p:sp>
        <p:nvSpPr>
          <p:cNvPr id="1626" name="Google Shape;1626;p116"/>
          <p:cNvSpPr/>
          <p:nvPr/>
        </p:nvSpPr>
        <p:spPr>
          <a:xfrm>
            <a:off x="8323200" y="19300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Spy Voice Recorder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http://www.mysuperspy.com</a:t>
            </a:r>
            <a:endParaRPr sz="1800" b="1">
              <a:solidFill>
                <a:schemeClr val="dk1"/>
              </a:solidFill>
              <a:latin typeface="Times New Roman"/>
              <a:ea typeface="Times New Roman"/>
              <a:cs typeface="Times New Roman"/>
              <a:sym typeface="Times New Roman"/>
            </a:endParaRPr>
          </a:p>
        </p:txBody>
      </p:sp>
      <p:sp>
        <p:nvSpPr>
          <p:cNvPr id="1627" name="Google Shape;1627;p116"/>
          <p:cNvSpPr/>
          <p:nvPr/>
        </p:nvSpPr>
        <p:spPr>
          <a:xfrm>
            <a:off x="8323200" y="28259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Spy Audio Listening Device</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http://www.securityplanet.com</a:t>
            </a:r>
            <a:endParaRPr sz="1800" b="1">
              <a:solidFill>
                <a:schemeClr val="dk1"/>
              </a:solidFill>
              <a:latin typeface="Times New Roman"/>
              <a:ea typeface="Times New Roman"/>
              <a:cs typeface="Times New Roman"/>
              <a:sym typeface="Times New Roman"/>
            </a:endParaRPr>
          </a:p>
        </p:txBody>
      </p:sp>
      <p:sp>
        <p:nvSpPr>
          <p:cNvPr id="1628" name="Google Shape;1628;p116"/>
          <p:cNvSpPr/>
          <p:nvPr/>
        </p:nvSpPr>
        <p:spPr>
          <a:xfrm>
            <a:off x="8323200" y="378560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Spy USB Voice Recorder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http://www.securityplanet.com</a:t>
            </a:r>
            <a:endParaRPr sz="1800" b="1">
              <a:solidFill>
                <a:schemeClr val="dk1"/>
              </a:solidFill>
              <a:latin typeface="Times New Roman"/>
              <a:ea typeface="Times New Roman"/>
              <a:cs typeface="Times New Roman"/>
              <a:sym typeface="Times New Roman"/>
            </a:endParaRPr>
          </a:p>
        </p:txBody>
      </p:sp>
      <p:sp>
        <p:nvSpPr>
          <p:cNvPr id="1629" name="Google Shape;1629;p116"/>
          <p:cNvSpPr/>
          <p:nvPr/>
        </p:nvSpPr>
        <p:spPr>
          <a:xfrm>
            <a:off x="8323200" y="5641150"/>
            <a:ext cx="31101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Voice Activated Flash Drive Voice Recorder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http://www.spytecinc.com</a:t>
            </a:r>
            <a:endParaRPr sz="1800" b="1">
              <a:solidFill>
                <a:schemeClr val="dk1"/>
              </a:solidFill>
              <a:latin typeface="Times New Roman"/>
              <a:ea typeface="Times New Roman"/>
              <a:cs typeface="Times New Roman"/>
              <a:sym typeface="Times New Roman"/>
            </a:endParaRPr>
          </a:p>
        </p:txBody>
      </p:sp>
      <p:sp>
        <p:nvSpPr>
          <p:cNvPr id="1630" name="Google Shape;1630;p116"/>
          <p:cNvSpPr/>
          <p:nvPr/>
        </p:nvSpPr>
        <p:spPr>
          <a:xfrm>
            <a:off x="8323200" y="47452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Audio 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http://www.topsecretsoftware.com</a:t>
            </a:r>
            <a:endParaRPr sz="1800" b="1">
              <a:solidFill>
                <a:schemeClr val="dk1"/>
              </a:solidFill>
              <a:latin typeface="Times New Roman"/>
              <a:ea typeface="Times New Roman"/>
              <a:cs typeface="Times New Roman"/>
              <a:sym typeface="Times New Roman"/>
            </a:endParaRPr>
          </a:p>
        </p:txBody>
      </p:sp>
      <p:sp>
        <p:nvSpPr>
          <p:cNvPr id="1631" name="Google Shape;1631;p116"/>
          <p:cNvSpPr txBox="1"/>
          <p:nvPr/>
        </p:nvSpPr>
        <p:spPr>
          <a:xfrm>
            <a:off x="4376050" y="1347625"/>
            <a:ext cx="30000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2000" b="1">
                <a:solidFill>
                  <a:srgbClr val="0070C0"/>
                </a:solidFill>
                <a:latin typeface="Times New Roman"/>
                <a:ea typeface="Times New Roman"/>
                <a:cs typeface="Times New Roman"/>
                <a:sym typeface="Times New Roman"/>
              </a:rPr>
              <a:t>USB Analyzer</a:t>
            </a:r>
            <a:endParaRPr/>
          </a:p>
        </p:txBody>
      </p:sp>
      <p:sp>
        <p:nvSpPr>
          <p:cNvPr id="1632" name="Google Shape;1632;p116"/>
          <p:cNvSpPr txBox="1"/>
          <p:nvPr/>
        </p:nvSpPr>
        <p:spPr>
          <a:xfrm>
            <a:off x="8346600" y="1252650"/>
            <a:ext cx="30000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2000" b="1">
                <a:solidFill>
                  <a:srgbClr val="0070C0"/>
                </a:solidFill>
                <a:latin typeface="Times New Roman"/>
                <a:ea typeface="Times New Roman"/>
                <a:cs typeface="Times New Roman"/>
                <a:sym typeface="Times New Roman"/>
              </a:rPr>
              <a:t>Audio Spyware</a:t>
            </a:r>
            <a:endParaRPr>
              <a:solidFill>
                <a:schemeClr val="dk1"/>
              </a:solidFill>
            </a:endParaRPr>
          </a:p>
        </p:txBody>
      </p:sp>
      <p:pic>
        <p:nvPicPr>
          <p:cNvPr id="1633" name="Google Shape;1633;p116"/>
          <p:cNvPicPr preferRelativeResize="0"/>
          <p:nvPr/>
        </p:nvPicPr>
        <p:blipFill>
          <a:blip r:embed="rId3">
            <a:alphaModFix/>
          </a:blip>
          <a:stretch>
            <a:fillRect/>
          </a:stretch>
        </p:blipFill>
        <p:spPr>
          <a:xfrm>
            <a:off x="370100" y="2120000"/>
            <a:ext cx="1075698" cy="315388"/>
          </a:xfrm>
          <a:prstGeom prst="rect">
            <a:avLst/>
          </a:prstGeom>
          <a:noFill/>
          <a:ln>
            <a:noFill/>
          </a:ln>
          <a:effectLst>
            <a:outerShdw blurRad="114300" sx="102000" sy="102000" algn="ctr" rotWithShape="0">
              <a:srgbClr val="000000">
                <a:alpha val="45880"/>
              </a:srgbClr>
            </a:outerShdw>
          </a:effectLst>
        </p:spPr>
      </p:pic>
      <p:pic>
        <p:nvPicPr>
          <p:cNvPr id="1634" name="Google Shape;1634;p116"/>
          <p:cNvPicPr preferRelativeResize="0"/>
          <p:nvPr/>
        </p:nvPicPr>
        <p:blipFill>
          <a:blip r:embed="rId4">
            <a:alphaModFix/>
          </a:blip>
          <a:stretch>
            <a:fillRect/>
          </a:stretch>
        </p:blipFill>
        <p:spPr>
          <a:xfrm>
            <a:off x="370100" y="3065038"/>
            <a:ext cx="878728" cy="241650"/>
          </a:xfrm>
          <a:prstGeom prst="rect">
            <a:avLst/>
          </a:prstGeom>
          <a:noFill/>
          <a:ln>
            <a:noFill/>
          </a:ln>
          <a:effectLst>
            <a:outerShdw blurRad="114300" sx="102000" sy="102000" algn="ctr" rotWithShape="0">
              <a:srgbClr val="000000">
                <a:alpha val="45880"/>
              </a:srgbClr>
            </a:outerShdw>
          </a:effectLst>
        </p:spPr>
      </p:pic>
      <p:pic>
        <p:nvPicPr>
          <p:cNvPr id="1635" name="Google Shape;1635;p116"/>
          <p:cNvPicPr preferRelativeResize="0"/>
          <p:nvPr/>
        </p:nvPicPr>
        <p:blipFill>
          <a:blip r:embed="rId5">
            <a:alphaModFix/>
          </a:blip>
          <a:stretch>
            <a:fillRect/>
          </a:stretch>
        </p:blipFill>
        <p:spPr>
          <a:xfrm>
            <a:off x="370097" y="3946586"/>
            <a:ext cx="1141004" cy="315400"/>
          </a:xfrm>
          <a:prstGeom prst="rect">
            <a:avLst/>
          </a:prstGeom>
          <a:noFill/>
          <a:ln>
            <a:noFill/>
          </a:ln>
          <a:effectLst>
            <a:outerShdw blurRad="114300" sx="102000" sy="102000" algn="ctr" rotWithShape="0">
              <a:srgbClr val="000000">
                <a:alpha val="45880"/>
              </a:srgbClr>
            </a:outerShdw>
          </a:effectLst>
        </p:spPr>
      </p:pic>
      <p:pic>
        <p:nvPicPr>
          <p:cNvPr id="1636" name="Google Shape;1636;p116"/>
          <p:cNvPicPr preferRelativeResize="0"/>
          <p:nvPr/>
        </p:nvPicPr>
        <p:blipFill>
          <a:blip r:embed="rId6">
            <a:alphaModFix/>
          </a:blip>
          <a:stretch>
            <a:fillRect/>
          </a:stretch>
        </p:blipFill>
        <p:spPr>
          <a:xfrm>
            <a:off x="458275" y="4727825"/>
            <a:ext cx="648800" cy="648800"/>
          </a:xfrm>
          <a:prstGeom prst="rect">
            <a:avLst/>
          </a:prstGeom>
          <a:noFill/>
          <a:ln>
            <a:noFill/>
          </a:ln>
          <a:effectLst>
            <a:outerShdw blurRad="114300" sx="102000" sy="102000" algn="ctr" rotWithShape="0">
              <a:srgbClr val="000000">
                <a:alpha val="45880"/>
              </a:srgbClr>
            </a:outerShdw>
          </a:effectLst>
        </p:spPr>
      </p:pic>
      <p:pic>
        <p:nvPicPr>
          <p:cNvPr id="1637" name="Google Shape;1637;p116"/>
          <p:cNvPicPr preferRelativeResize="0"/>
          <p:nvPr/>
        </p:nvPicPr>
        <p:blipFill>
          <a:blip r:embed="rId7">
            <a:alphaModFix/>
          </a:blip>
          <a:stretch>
            <a:fillRect/>
          </a:stretch>
        </p:blipFill>
        <p:spPr>
          <a:xfrm>
            <a:off x="458275" y="5641150"/>
            <a:ext cx="648800" cy="648800"/>
          </a:xfrm>
          <a:prstGeom prst="rect">
            <a:avLst/>
          </a:prstGeom>
          <a:noFill/>
          <a:ln>
            <a:noFill/>
          </a:ln>
          <a:effectLst>
            <a:outerShdw blurRad="114300" sx="102000" sy="102000" algn="ctr" rotWithShape="0">
              <a:srgbClr val="000000">
                <a:alpha val="45880"/>
              </a:srgbClr>
            </a:outerShdw>
          </a:effectLst>
        </p:spPr>
      </p:pic>
      <p:pic>
        <p:nvPicPr>
          <p:cNvPr id="1638" name="Google Shape;1638;p116"/>
          <p:cNvPicPr preferRelativeResize="0"/>
          <p:nvPr/>
        </p:nvPicPr>
        <p:blipFill>
          <a:blip r:embed="rId8">
            <a:alphaModFix/>
          </a:blip>
          <a:stretch>
            <a:fillRect/>
          </a:stretch>
        </p:blipFill>
        <p:spPr>
          <a:xfrm>
            <a:off x="4555425" y="1948625"/>
            <a:ext cx="658150" cy="658150"/>
          </a:xfrm>
          <a:prstGeom prst="rect">
            <a:avLst/>
          </a:prstGeom>
          <a:noFill/>
          <a:ln>
            <a:noFill/>
          </a:ln>
          <a:effectLst>
            <a:outerShdw blurRad="114300" sx="102000" sy="102000" algn="ctr" rotWithShape="0">
              <a:srgbClr val="000000">
                <a:alpha val="45880"/>
              </a:srgbClr>
            </a:outerShdw>
          </a:effectLst>
        </p:spPr>
      </p:pic>
      <p:pic>
        <p:nvPicPr>
          <p:cNvPr id="1639" name="Google Shape;1639;p116"/>
          <p:cNvPicPr preferRelativeResize="0"/>
          <p:nvPr/>
        </p:nvPicPr>
        <p:blipFill>
          <a:blip r:embed="rId9">
            <a:alphaModFix/>
          </a:blip>
          <a:stretch>
            <a:fillRect/>
          </a:stretch>
        </p:blipFill>
        <p:spPr>
          <a:xfrm>
            <a:off x="4555425" y="2995750"/>
            <a:ext cx="690500" cy="371775"/>
          </a:xfrm>
          <a:prstGeom prst="rect">
            <a:avLst/>
          </a:prstGeom>
          <a:noFill/>
          <a:ln>
            <a:noFill/>
          </a:ln>
          <a:effectLst>
            <a:outerShdw blurRad="114300" sx="102000" sy="102000" algn="ctr" rotWithShape="0">
              <a:srgbClr val="000000">
                <a:alpha val="45880"/>
              </a:srgbClr>
            </a:outerShdw>
          </a:effectLst>
        </p:spPr>
      </p:pic>
      <p:pic>
        <p:nvPicPr>
          <p:cNvPr id="1640" name="Google Shape;1640;p116"/>
          <p:cNvPicPr preferRelativeResize="0"/>
          <p:nvPr/>
        </p:nvPicPr>
        <p:blipFill>
          <a:blip r:embed="rId10">
            <a:alphaModFix/>
          </a:blip>
          <a:stretch>
            <a:fillRect/>
          </a:stretch>
        </p:blipFill>
        <p:spPr>
          <a:xfrm>
            <a:off x="4388600" y="3904513"/>
            <a:ext cx="1057088" cy="432575"/>
          </a:xfrm>
          <a:prstGeom prst="rect">
            <a:avLst/>
          </a:prstGeom>
          <a:noFill/>
          <a:ln>
            <a:noFill/>
          </a:ln>
          <a:effectLst>
            <a:outerShdw blurRad="114300" sx="102000" sy="102000" algn="ctr" rotWithShape="0">
              <a:srgbClr val="000000">
                <a:alpha val="45880"/>
              </a:srgbClr>
            </a:outerShdw>
          </a:effectLst>
        </p:spPr>
      </p:pic>
      <p:pic>
        <p:nvPicPr>
          <p:cNvPr id="1641" name="Google Shape;1641;p116"/>
          <p:cNvPicPr preferRelativeResize="0"/>
          <p:nvPr/>
        </p:nvPicPr>
        <p:blipFill>
          <a:blip r:embed="rId11">
            <a:alphaModFix/>
          </a:blip>
          <a:stretch>
            <a:fillRect/>
          </a:stretch>
        </p:blipFill>
        <p:spPr>
          <a:xfrm>
            <a:off x="4388600" y="4879679"/>
            <a:ext cx="784300" cy="315400"/>
          </a:xfrm>
          <a:prstGeom prst="rect">
            <a:avLst/>
          </a:prstGeom>
          <a:noFill/>
          <a:ln>
            <a:noFill/>
          </a:ln>
          <a:effectLst>
            <a:outerShdw blurRad="114300" sx="102000" sy="102000" algn="ctr" rotWithShape="0">
              <a:srgbClr val="000000">
                <a:alpha val="45880"/>
              </a:srgbClr>
            </a:outerShdw>
          </a:effectLst>
        </p:spPr>
      </p:pic>
      <p:pic>
        <p:nvPicPr>
          <p:cNvPr id="1642" name="Google Shape;1642;p116"/>
          <p:cNvPicPr preferRelativeResize="0"/>
          <p:nvPr/>
        </p:nvPicPr>
        <p:blipFill>
          <a:blip r:embed="rId12">
            <a:alphaModFix/>
          </a:blip>
          <a:stretch>
            <a:fillRect/>
          </a:stretch>
        </p:blipFill>
        <p:spPr>
          <a:xfrm>
            <a:off x="4435499" y="5675286"/>
            <a:ext cx="690500" cy="580539"/>
          </a:xfrm>
          <a:prstGeom prst="rect">
            <a:avLst/>
          </a:prstGeom>
          <a:noFill/>
          <a:ln>
            <a:noFill/>
          </a:ln>
          <a:effectLst>
            <a:outerShdw blurRad="114300" sx="102000" sy="102000" algn="ctr" rotWithShape="0">
              <a:srgbClr val="000000">
                <a:alpha val="45880"/>
              </a:srgbClr>
            </a:outerShdw>
          </a:effectLst>
        </p:spPr>
      </p:pic>
      <p:pic>
        <p:nvPicPr>
          <p:cNvPr id="1643" name="Google Shape;1643;p116"/>
          <p:cNvPicPr preferRelativeResize="0"/>
          <p:nvPr/>
        </p:nvPicPr>
        <p:blipFill>
          <a:blip r:embed="rId13">
            <a:alphaModFix/>
          </a:blip>
          <a:stretch>
            <a:fillRect/>
          </a:stretch>
        </p:blipFill>
        <p:spPr>
          <a:xfrm>
            <a:off x="8445975" y="1996450"/>
            <a:ext cx="586425" cy="580550"/>
          </a:xfrm>
          <a:prstGeom prst="rect">
            <a:avLst/>
          </a:prstGeom>
          <a:noFill/>
          <a:ln>
            <a:noFill/>
          </a:ln>
          <a:effectLst>
            <a:outerShdw blurRad="114300" sx="102000" sy="102000" algn="ctr" rotWithShape="0">
              <a:srgbClr val="000000">
                <a:alpha val="45880"/>
              </a:srgbClr>
            </a:outerShdw>
          </a:effectLst>
        </p:spPr>
      </p:pic>
      <p:pic>
        <p:nvPicPr>
          <p:cNvPr id="1644" name="Google Shape;1644;p116"/>
          <p:cNvPicPr preferRelativeResize="0"/>
          <p:nvPr/>
        </p:nvPicPr>
        <p:blipFill>
          <a:blip r:embed="rId14">
            <a:alphaModFix/>
          </a:blip>
          <a:stretch>
            <a:fillRect/>
          </a:stretch>
        </p:blipFill>
        <p:spPr>
          <a:xfrm flipH="1">
            <a:off x="8410112" y="2908625"/>
            <a:ext cx="658151" cy="545350"/>
          </a:xfrm>
          <a:prstGeom prst="rect">
            <a:avLst/>
          </a:prstGeom>
          <a:noFill/>
          <a:ln>
            <a:noFill/>
          </a:ln>
          <a:effectLst>
            <a:outerShdw blurRad="114300" sx="102000" sy="102000" algn="ctr" rotWithShape="0">
              <a:srgbClr val="000000">
                <a:alpha val="45880"/>
              </a:srgbClr>
            </a:outerShdw>
          </a:effectLst>
        </p:spPr>
      </p:pic>
      <p:pic>
        <p:nvPicPr>
          <p:cNvPr id="1645" name="Google Shape;1645;p116"/>
          <p:cNvPicPr preferRelativeResize="0"/>
          <p:nvPr/>
        </p:nvPicPr>
        <p:blipFill rotWithShape="1">
          <a:blip r:embed="rId15">
            <a:alphaModFix/>
          </a:blip>
          <a:srcRect/>
          <a:stretch/>
        </p:blipFill>
        <p:spPr>
          <a:xfrm>
            <a:off x="8445974" y="3828326"/>
            <a:ext cx="690500" cy="611599"/>
          </a:xfrm>
          <a:prstGeom prst="rect">
            <a:avLst/>
          </a:prstGeom>
          <a:noFill/>
          <a:ln>
            <a:noFill/>
          </a:ln>
        </p:spPr>
      </p:pic>
      <p:pic>
        <p:nvPicPr>
          <p:cNvPr id="1646" name="Google Shape;1646;p116"/>
          <p:cNvPicPr preferRelativeResize="0"/>
          <p:nvPr/>
        </p:nvPicPr>
        <p:blipFill>
          <a:blip r:embed="rId16">
            <a:alphaModFix/>
          </a:blip>
          <a:stretch>
            <a:fillRect/>
          </a:stretch>
        </p:blipFill>
        <p:spPr>
          <a:xfrm>
            <a:off x="8453350" y="4784776"/>
            <a:ext cx="586425" cy="580550"/>
          </a:xfrm>
          <a:prstGeom prst="rect">
            <a:avLst/>
          </a:prstGeom>
          <a:noFill/>
          <a:ln>
            <a:noFill/>
          </a:ln>
          <a:effectLst>
            <a:outerShdw blurRad="114300" sx="102000" sy="102000" algn="ctr" rotWithShape="0">
              <a:srgbClr val="000000">
                <a:alpha val="45880"/>
              </a:srgbClr>
            </a:outerShdw>
          </a:effectLst>
        </p:spPr>
      </p:pic>
      <p:pic>
        <p:nvPicPr>
          <p:cNvPr id="1647" name="Google Shape;1647;p116"/>
          <p:cNvPicPr preferRelativeResize="0"/>
          <p:nvPr/>
        </p:nvPicPr>
        <p:blipFill>
          <a:blip r:embed="rId17">
            <a:alphaModFix/>
          </a:blip>
          <a:stretch>
            <a:fillRect/>
          </a:stretch>
        </p:blipFill>
        <p:spPr>
          <a:xfrm>
            <a:off x="8362400" y="5781100"/>
            <a:ext cx="648800" cy="482500"/>
          </a:xfrm>
          <a:prstGeom prst="rect">
            <a:avLst/>
          </a:prstGeom>
          <a:noFill/>
          <a:ln>
            <a:noFill/>
          </a:ln>
          <a:effectLst>
            <a:outerShdw blurRad="114300" sx="102000" sy="102000" algn="ctr" rotWithShape="0">
              <a:srgbClr val="000000">
                <a:alpha val="45880"/>
              </a:srgbClr>
            </a:outerShdw>
          </a:effectLst>
        </p:spPr>
      </p:pic>
      <p:sp>
        <p:nvSpPr>
          <p:cNvPr id="1648" name="Google Shape;1648;p116"/>
          <p:cNvSpPr txBox="1"/>
          <p:nvPr/>
        </p:nvSpPr>
        <p:spPr>
          <a:xfrm>
            <a:off x="1795050" y="-64225"/>
            <a:ext cx="8601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solidFill>
                  <a:srgbClr val="FF0000"/>
                </a:solidFill>
              </a:rPr>
              <a:t>Phần mềm gián điệp</a:t>
            </a:r>
            <a:endParaRPr sz="4000"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117"/>
          <p:cNvSpPr txBox="1">
            <a:spLocks noGrp="1"/>
          </p:cNvSpPr>
          <p:nvPr>
            <p:ph type="sldNum" idx="12"/>
          </p:nvPr>
        </p:nvSpPr>
        <p:spPr>
          <a:xfrm>
            <a:off x="11376588" y="6237312"/>
            <a:ext cx="815400" cy="617400"/>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55</a:t>
            </a:fld>
            <a:endParaRPr/>
          </a:p>
        </p:txBody>
      </p:sp>
      <p:sp>
        <p:nvSpPr>
          <p:cNvPr id="1655" name="Google Shape;1655;p117"/>
          <p:cNvSpPr/>
          <p:nvPr/>
        </p:nvSpPr>
        <p:spPr>
          <a:xfrm>
            <a:off x="342900" y="19300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Movavi Video Editor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https:////www.movavi.com</a:t>
            </a:r>
            <a:endParaRPr sz="1800" b="1">
              <a:solidFill>
                <a:schemeClr val="dk1"/>
              </a:solidFill>
              <a:latin typeface="Times New Roman"/>
              <a:ea typeface="Times New Roman"/>
              <a:cs typeface="Times New Roman"/>
              <a:sym typeface="Times New Roman"/>
            </a:endParaRPr>
          </a:p>
        </p:txBody>
      </p:sp>
      <p:sp>
        <p:nvSpPr>
          <p:cNvPr id="1656" name="Google Shape;1656;p117"/>
          <p:cNvSpPr txBox="1"/>
          <p:nvPr/>
        </p:nvSpPr>
        <p:spPr>
          <a:xfrm>
            <a:off x="142600" y="1347625"/>
            <a:ext cx="30000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2000" b="1">
                <a:solidFill>
                  <a:srgbClr val="0070C0"/>
                </a:solidFill>
                <a:latin typeface="Times New Roman"/>
                <a:ea typeface="Times New Roman"/>
                <a:cs typeface="Times New Roman"/>
                <a:sym typeface="Times New Roman"/>
              </a:rPr>
              <a:t>Video Spyware</a:t>
            </a:r>
            <a:endParaRPr b="1">
              <a:solidFill>
                <a:srgbClr val="0070C0"/>
              </a:solidFill>
            </a:endParaRPr>
          </a:p>
        </p:txBody>
      </p:sp>
      <p:sp>
        <p:nvSpPr>
          <p:cNvPr id="1657" name="Google Shape;1657;p117"/>
          <p:cNvSpPr/>
          <p:nvPr/>
        </p:nvSpPr>
        <p:spPr>
          <a:xfrm>
            <a:off x="342900" y="2831938"/>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Free2X Webcam Recorder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http://www.free2x.com</a:t>
            </a:r>
            <a:endParaRPr sz="1800" b="1">
              <a:solidFill>
                <a:schemeClr val="dk1"/>
              </a:solidFill>
              <a:latin typeface="Times New Roman"/>
              <a:ea typeface="Times New Roman"/>
              <a:cs typeface="Times New Roman"/>
              <a:sym typeface="Times New Roman"/>
            </a:endParaRPr>
          </a:p>
        </p:txBody>
      </p:sp>
      <p:sp>
        <p:nvSpPr>
          <p:cNvPr id="1658" name="Google Shape;1658;p117"/>
          <p:cNvSpPr/>
          <p:nvPr/>
        </p:nvSpPr>
        <p:spPr>
          <a:xfrm>
            <a:off x="342900" y="3726463"/>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iSpy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https://www.ispyconnect.com</a:t>
            </a:r>
            <a:endParaRPr sz="1800" b="1">
              <a:solidFill>
                <a:schemeClr val="dk1"/>
              </a:solidFill>
              <a:latin typeface="Times New Roman"/>
              <a:ea typeface="Times New Roman"/>
              <a:cs typeface="Times New Roman"/>
              <a:sym typeface="Times New Roman"/>
            </a:endParaRPr>
          </a:p>
        </p:txBody>
      </p:sp>
      <p:sp>
        <p:nvSpPr>
          <p:cNvPr id="1659" name="Google Shape;1659;p117"/>
          <p:cNvSpPr/>
          <p:nvPr/>
        </p:nvSpPr>
        <p:spPr>
          <a:xfrm>
            <a:off x="342900" y="4661413"/>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NET Video 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https:/https://www.sarbash.com</a:t>
            </a:r>
            <a:endParaRPr sz="1800" b="1">
              <a:solidFill>
                <a:schemeClr val="dk1"/>
              </a:solidFill>
              <a:latin typeface="Times New Roman"/>
              <a:ea typeface="Times New Roman"/>
              <a:cs typeface="Times New Roman"/>
              <a:sym typeface="Times New Roman"/>
            </a:endParaRPr>
          </a:p>
        </p:txBody>
      </p:sp>
      <p:sp>
        <p:nvSpPr>
          <p:cNvPr id="1660" name="Google Shape;1660;p117"/>
          <p:cNvSpPr/>
          <p:nvPr/>
        </p:nvSpPr>
        <p:spPr>
          <a:xfrm>
            <a:off x="342900" y="55963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Eyeline Video Surveillance Software </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https://www.nchsoftware.com</a:t>
            </a:r>
            <a:endParaRPr sz="900">
              <a:solidFill>
                <a:schemeClr val="dk1"/>
              </a:solidFill>
              <a:latin typeface="Times New Roman"/>
              <a:ea typeface="Times New Roman"/>
              <a:cs typeface="Times New Roman"/>
              <a:sym typeface="Times New Roman"/>
            </a:endParaRPr>
          </a:p>
        </p:txBody>
      </p:sp>
      <p:sp>
        <p:nvSpPr>
          <p:cNvPr id="1661" name="Google Shape;1661;p117"/>
          <p:cNvSpPr/>
          <p:nvPr/>
        </p:nvSpPr>
        <p:spPr>
          <a:xfrm>
            <a:off x="4352650" y="19300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Phone 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  http://www.phonespysoftware.com</a:t>
            </a:r>
            <a:endParaRPr sz="1800" b="1">
              <a:solidFill>
                <a:schemeClr val="dk1"/>
              </a:solidFill>
              <a:latin typeface="Times New Roman"/>
              <a:ea typeface="Times New Roman"/>
              <a:cs typeface="Times New Roman"/>
              <a:sym typeface="Times New Roman"/>
            </a:endParaRPr>
          </a:p>
        </p:txBody>
      </p:sp>
      <p:sp>
        <p:nvSpPr>
          <p:cNvPr id="1662" name="Google Shape;1662;p117"/>
          <p:cNvSpPr/>
          <p:nvPr/>
        </p:nvSpPr>
        <p:spPr>
          <a:xfrm>
            <a:off x="4352638" y="2846625"/>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XNSPY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https://xnspy.com)</a:t>
            </a:r>
            <a:endParaRPr sz="1800" b="1">
              <a:solidFill>
                <a:schemeClr val="dk1"/>
              </a:solidFill>
              <a:latin typeface="Times New Roman"/>
              <a:ea typeface="Times New Roman"/>
              <a:cs typeface="Times New Roman"/>
              <a:sym typeface="Times New Roman"/>
            </a:endParaRPr>
          </a:p>
        </p:txBody>
      </p:sp>
      <p:sp>
        <p:nvSpPr>
          <p:cNvPr id="1663" name="Google Shape;1663;p117"/>
          <p:cNvSpPr/>
          <p:nvPr/>
        </p:nvSpPr>
        <p:spPr>
          <a:xfrm>
            <a:off x="4352650" y="376320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IKeyMonitor</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https://ikeymonitor.com</a:t>
            </a:r>
            <a:endParaRPr sz="1800" b="1">
              <a:solidFill>
                <a:schemeClr val="dk1"/>
              </a:solidFill>
              <a:latin typeface="Times New Roman"/>
              <a:ea typeface="Times New Roman"/>
              <a:cs typeface="Times New Roman"/>
              <a:sym typeface="Times New Roman"/>
            </a:endParaRPr>
          </a:p>
        </p:txBody>
      </p:sp>
      <p:sp>
        <p:nvSpPr>
          <p:cNvPr id="1664" name="Google Shape;1664;p117"/>
          <p:cNvSpPr/>
          <p:nvPr/>
        </p:nvSpPr>
        <p:spPr>
          <a:xfrm>
            <a:off x="4352650" y="4679763"/>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OneSpy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https://www.onespy.in</a:t>
            </a:r>
            <a:endParaRPr sz="1800" b="1">
              <a:solidFill>
                <a:schemeClr val="dk1"/>
              </a:solidFill>
              <a:latin typeface="Times New Roman"/>
              <a:ea typeface="Times New Roman"/>
              <a:cs typeface="Times New Roman"/>
              <a:sym typeface="Times New Roman"/>
            </a:endParaRPr>
          </a:p>
        </p:txBody>
      </p:sp>
      <p:sp>
        <p:nvSpPr>
          <p:cNvPr id="1665" name="Google Shape;1665;p117"/>
          <p:cNvSpPr/>
          <p:nvPr/>
        </p:nvSpPr>
        <p:spPr>
          <a:xfrm>
            <a:off x="4352650" y="55963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 The TruthSpy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http://thetruthspy.com</a:t>
            </a:r>
            <a:endParaRPr sz="1800" b="1">
              <a:solidFill>
                <a:schemeClr val="dk1"/>
              </a:solidFill>
              <a:latin typeface="Times New Roman"/>
              <a:ea typeface="Times New Roman"/>
              <a:cs typeface="Times New Roman"/>
              <a:sym typeface="Times New Roman"/>
            </a:endParaRPr>
          </a:p>
        </p:txBody>
      </p:sp>
      <p:sp>
        <p:nvSpPr>
          <p:cNvPr id="1666" name="Google Shape;1666;p117"/>
          <p:cNvSpPr/>
          <p:nvPr/>
        </p:nvSpPr>
        <p:spPr>
          <a:xfrm>
            <a:off x="8323200" y="19300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Spyera</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https://spyera.com</a:t>
            </a:r>
            <a:endParaRPr sz="1800" b="1">
              <a:solidFill>
                <a:schemeClr val="dk1"/>
              </a:solidFill>
              <a:latin typeface="Times New Roman"/>
              <a:ea typeface="Times New Roman"/>
              <a:cs typeface="Times New Roman"/>
              <a:sym typeface="Times New Roman"/>
            </a:endParaRPr>
          </a:p>
        </p:txBody>
      </p:sp>
      <p:sp>
        <p:nvSpPr>
          <p:cNvPr id="1667" name="Google Shape;1667;p117"/>
          <p:cNvSpPr/>
          <p:nvPr/>
        </p:nvSpPr>
        <p:spPr>
          <a:xfrm>
            <a:off x="8323200" y="28259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MSpy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https://www.mspy.com</a:t>
            </a:r>
            <a:endParaRPr sz="1800" b="1">
              <a:solidFill>
                <a:schemeClr val="dk1"/>
              </a:solidFill>
              <a:latin typeface="Times New Roman"/>
              <a:ea typeface="Times New Roman"/>
              <a:cs typeface="Times New Roman"/>
              <a:sym typeface="Times New Roman"/>
            </a:endParaRPr>
          </a:p>
        </p:txBody>
      </p:sp>
      <p:sp>
        <p:nvSpPr>
          <p:cNvPr id="1668" name="Google Shape;1668;p117"/>
          <p:cNvSpPr/>
          <p:nvPr/>
        </p:nvSpPr>
        <p:spPr>
          <a:xfrm>
            <a:off x="8323200" y="378560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MOBILE 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http://www.mobile-spy.com</a:t>
            </a:r>
            <a:endParaRPr sz="1800" b="1">
              <a:solidFill>
                <a:schemeClr val="dk1"/>
              </a:solidFill>
              <a:latin typeface="Times New Roman"/>
              <a:ea typeface="Times New Roman"/>
              <a:cs typeface="Times New Roman"/>
              <a:sym typeface="Times New Roman"/>
            </a:endParaRPr>
          </a:p>
        </p:txBody>
      </p:sp>
      <p:sp>
        <p:nvSpPr>
          <p:cNvPr id="1669" name="Google Shape;1669;p117"/>
          <p:cNvSpPr/>
          <p:nvPr/>
        </p:nvSpPr>
        <p:spPr>
          <a:xfrm>
            <a:off x="8323200" y="56411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FlexiSPY</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https://www.flexispy.com</a:t>
            </a:r>
            <a:endParaRPr sz="1800" b="1">
              <a:solidFill>
                <a:schemeClr val="dk1"/>
              </a:solidFill>
              <a:latin typeface="Times New Roman"/>
              <a:ea typeface="Times New Roman"/>
              <a:cs typeface="Times New Roman"/>
              <a:sym typeface="Times New Roman"/>
            </a:endParaRPr>
          </a:p>
        </p:txBody>
      </p:sp>
      <p:sp>
        <p:nvSpPr>
          <p:cNvPr id="1670" name="Google Shape;1670;p117"/>
          <p:cNvSpPr/>
          <p:nvPr/>
        </p:nvSpPr>
        <p:spPr>
          <a:xfrm>
            <a:off x="8323200" y="4745250"/>
            <a:ext cx="3046800" cy="7152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MobiStealth</a:t>
            </a:r>
            <a:endParaRPr sz="1800" b="1">
              <a:solidFill>
                <a:schemeClr val="dk1"/>
              </a:solidFill>
              <a:latin typeface="Times New Roman"/>
              <a:ea typeface="Times New Roman"/>
              <a:cs typeface="Times New Roman"/>
              <a:sym typeface="Times New Roman"/>
            </a:endParaRPr>
          </a:p>
          <a:p>
            <a:pPr marL="457200" marR="0" lvl="0" indent="0" algn="ctr" rtl="0">
              <a:spcBef>
                <a:spcPts val="0"/>
              </a:spcBef>
              <a:spcAft>
                <a:spcPts val="0"/>
              </a:spcAft>
              <a:buNone/>
            </a:pPr>
            <a:r>
              <a:rPr lang="en-US" sz="900">
                <a:solidFill>
                  <a:schemeClr val="dk1"/>
                </a:solidFill>
                <a:latin typeface="Times New Roman"/>
                <a:ea typeface="Times New Roman"/>
                <a:cs typeface="Times New Roman"/>
                <a:sym typeface="Times New Roman"/>
              </a:rPr>
              <a:t>http://www.mobistealth.com</a:t>
            </a:r>
            <a:endParaRPr sz="1800" b="1">
              <a:solidFill>
                <a:schemeClr val="dk1"/>
              </a:solidFill>
              <a:latin typeface="Times New Roman"/>
              <a:ea typeface="Times New Roman"/>
              <a:cs typeface="Times New Roman"/>
              <a:sym typeface="Times New Roman"/>
            </a:endParaRPr>
          </a:p>
        </p:txBody>
      </p:sp>
      <p:sp>
        <p:nvSpPr>
          <p:cNvPr id="1671" name="Google Shape;1671;p117"/>
          <p:cNvSpPr txBox="1"/>
          <p:nvPr/>
        </p:nvSpPr>
        <p:spPr>
          <a:xfrm>
            <a:off x="8346600" y="1252650"/>
            <a:ext cx="30000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2000" b="1">
                <a:solidFill>
                  <a:srgbClr val="0070C0"/>
                </a:solidFill>
                <a:latin typeface="Times New Roman"/>
                <a:ea typeface="Times New Roman"/>
                <a:cs typeface="Times New Roman"/>
                <a:sym typeface="Times New Roman"/>
              </a:rPr>
              <a:t>GPS Spyware</a:t>
            </a:r>
            <a:endParaRPr>
              <a:solidFill>
                <a:schemeClr val="dk1"/>
              </a:solidFill>
            </a:endParaRPr>
          </a:p>
        </p:txBody>
      </p:sp>
      <p:pic>
        <p:nvPicPr>
          <p:cNvPr id="1672" name="Google Shape;1672;p117"/>
          <p:cNvPicPr preferRelativeResize="0"/>
          <p:nvPr/>
        </p:nvPicPr>
        <p:blipFill>
          <a:blip r:embed="rId3">
            <a:alphaModFix/>
          </a:blip>
          <a:stretch>
            <a:fillRect/>
          </a:stretch>
        </p:blipFill>
        <p:spPr>
          <a:xfrm>
            <a:off x="458725" y="2003102"/>
            <a:ext cx="586426" cy="586426"/>
          </a:xfrm>
          <a:prstGeom prst="rect">
            <a:avLst/>
          </a:prstGeom>
          <a:noFill/>
          <a:ln>
            <a:noFill/>
          </a:ln>
        </p:spPr>
      </p:pic>
      <p:pic>
        <p:nvPicPr>
          <p:cNvPr id="1673" name="Google Shape;1673;p117"/>
          <p:cNvPicPr preferRelativeResize="0"/>
          <p:nvPr/>
        </p:nvPicPr>
        <p:blipFill>
          <a:blip r:embed="rId4">
            <a:alphaModFix/>
          </a:blip>
          <a:stretch>
            <a:fillRect/>
          </a:stretch>
        </p:blipFill>
        <p:spPr>
          <a:xfrm>
            <a:off x="446300" y="4711225"/>
            <a:ext cx="586426" cy="586426"/>
          </a:xfrm>
          <a:prstGeom prst="rect">
            <a:avLst/>
          </a:prstGeom>
          <a:noFill/>
          <a:ln>
            <a:noFill/>
          </a:ln>
        </p:spPr>
      </p:pic>
      <p:pic>
        <p:nvPicPr>
          <p:cNvPr id="1674" name="Google Shape;1674;p117"/>
          <p:cNvPicPr preferRelativeResize="0"/>
          <p:nvPr/>
        </p:nvPicPr>
        <p:blipFill>
          <a:blip r:embed="rId5">
            <a:alphaModFix/>
          </a:blip>
          <a:stretch>
            <a:fillRect/>
          </a:stretch>
        </p:blipFill>
        <p:spPr>
          <a:xfrm>
            <a:off x="446300" y="2855800"/>
            <a:ext cx="658150" cy="658150"/>
          </a:xfrm>
          <a:prstGeom prst="rect">
            <a:avLst/>
          </a:prstGeom>
          <a:noFill/>
          <a:ln>
            <a:noFill/>
          </a:ln>
        </p:spPr>
      </p:pic>
      <p:pic>
        <p:nvPicPr>
          <p:cNvPr id="1675" name="Google Shape;1675;p117"/>
          <p:cNvPicPr preferRelativeResize="0"/>
          <p:nvPr/>
        </p:nvPicPr>
        <p:blipFill>
          <a:blip r:embed="rId6">
            <a:alphaModFix/>
          </a:blip>
          <a:stretch>
            <a:fillRect/>
          </a:stretch>
        </p:blipFill>
        <p:spPr>
          <a:xfrm>
            <a:off x="479750" y="3775225"/>
            <a:ext cx="658150" cy="658129"/>
          </a:xfrm>
          <a:prstGeom prst="rect">
            <a:avLst/>
          </a:prstGeom>
          <a:noFill/>
          <a:ln>
            <a:noFill/>
          </a:ln>
        </p:spPr>
      </p:pic>
      <p:pic>
        <p:nvPicPr>
          <p:cNvPr id="1676" name="Google Shape;1676;p117"/>
          <p:cNvPicPr preferRelativeResize="0"/>
          <p:nvPr/>
        </p:nvPicPr>
        <p:blipFill>
          <a:blip r:embed="rId7">
            <a:alphaModFix/>
          </a:blip>
          <a:stretch>
            <a:fillRect/>
          </a:stretch>
        </p:blipFill>
        <p:spPr>
          <a:xfrm>
            <a:off x="404825" y="5678138"/>
            <a:ext cx="541825" cy="541825"/>
          </a:xfrm>
          <a:prstGeom prst="rect">
            <a:avLst/>
          </a:prstGeom>
          <a:noFill/>
          <a:ln>
            <a:noFill/>
          </a:ln>
        </p:spPr>
      </p:pic>
      <p:pic>
        <p:nvPicPr>
          <p:cNvPr id="1677" name="Google Shape;1677;p117"/>
          <p:cNvPicPr preferRelativeResize="0"/>
          <p:nvPr/>
        </p:nvPicPr>
        <p:blipFill>
          <a:blip r:embed="rId8">
            <a:alphaModFix/>
          </a:blip>
          <a:stretch>
            <a:fillRect/>
          </a:stretch>
        </p:blipFill>
        <p:spPr>
          <a:xfrm>
            <a:off x="4419874" y="4745251"/>
            <a:ext cx="658150" cy="658150"/>
          </a:xfrm>
          <a:prstGeom prst="rect">
            <a:avLst/>
          </a:prstGeom>
          <a:noFill/>
          <a:ln>
            <a:noFill/>
          </a:ln>
        </p:spPr>
      </p:pic>
      <p:pic>
        <p:nvPicPr>
          <p:cNvPr id="1678" name="Google Shape;1678;p117"/>
          <p:cNvPicPr preferRelativeResize="0"/>
          <p:nvPr/>
        </p:nvPicPr>
        <p:blipFill>
          <a:blip r:embed="rId9">
            <a:alphaModFix/>
          </a:blip>
          <a:stretch>
            <a:fillRect/>
          </a:stretch>
        </p:blipFill>
        <p:spPr>
          <a:xfrm>
            <a:off x="4515913" y="2031125"/>
            <a:ext cx="586426" cy="586426"/>
          </a:xfrm>
          <a:prstGeom prst="rect">
            <a:avLst/>
          </a:prstGeom>
          <a:noFill/>
          <a:ln>
            <a:noFill/>
          </a:ln>
        </p:spPr>
      </p:pic>
      <p:pic>
        <p:nvPicPr>
          <p:cNvPr id="1679" name="Google Shape;1679;p117"/>
          <p:cNvPicPr preferRelativeResize="0"/>
          <p:nvPr/>
        </p:nvPicPr>
        <p:blipFill>
          <a:blip r:embed="rId10">
            <a:alphaModFix/>
          </a:blip>
          <a:stretch>
            <a:fillRect/>
          </a:stretch>
        </p:blipFill>
        <p:spPr>
          <a:xfrm>
            <a:off x="8362400" y="4770425"/>
            <a:ext cx="658150" cy="658150"/>
          </a:xfrm>
          <a:prstGeom prst="rect">
            <a:avLst/>
          </a:prstGeom>
          <a:noFill/>
          <a:ln>
            <a:noFill/>
          </a:ln>
        </p:spPr>
      </p:pic>
      <p:pic>
        <p:nvPicPr>
          <p:cNvPr id="1680" name="Google Shape;1680;p117"/>
          <p:cNvPicPr preferRelativeResize="0"/>
          <p:nvPr/>
        </p:nvPicPr>
        <p:blipFill>
          <a:blip r:embed="rId11">
            <a:alphaModFix/>
          </a:blip>
          <a:stretch>
            <a:fillRect/>
          </a:stretch>
        </p:blipFill>
        <p:spPr>
          <a:xfrm>
            <a:off x="8398263" y="5704888"/>
            <a:ext cx="586426" cy="586426"/>
          </a:xfrm>
          <a:prstGeom prst="rect">
            <a:avLst/>
          </a:prstGeom>
          <a:noFill/>
          <a:ln>
            <a:noFill/>
          </a:ln>
        </p:spPr>
      </p:pic>
      <p:pic>
        <p:nvPicPr>
          <p:cNvPr id="1681" name="Google Shape;1681;p117"/>
          <p:cNvPicPr preferRelativeResize="0"/>
          <p:nvPr/>
        </p:nvPicPr>
        <p:blipFill>
          <a:blip r:embed="rId12">
            <a:alphaModFix/>
          </a:blip>
          <a:stretch>
            <a:fillRect/>
          </a:stretch>
        </p:blipFill>
        <p:spPr>
          <a:xfrm>
            <a:off x="8362400" y="3801538"/>
            <a:ext cx="658150" cy="658150"/>
          </a:xfrm>
          <a:prstGeom prst="rect">
            <a:avLst/>
          </a:prstGeom>
          <a:noFill/>
          <a:ln>
            <a:noFill/>
          </a:ln>
        </p:spPr>
      </p:pic>
      <p:pic>
        <p:nvPicPr>
          <p:cNvPr id="1682" name="Google Shape;1682;p117"/>
          <p:cNvPicPr preferRelativeResize="0"/>
          <p:nvPr/>
        </p:nvPicPr>
        <p:blipFill>
          <a:blip r:embed="rId13">
            <a:alphaModFix/>
          </a:blip>
          <a:stretch>
            <a:fillRect/>
          </a:stretch>
        </p:blipFill>
        <p:spPr>
          <a:xfrm>
            <a:off x="8362400" y="2857825"/>
            <a:ext cx="658150" cy="658150"/>
          </a:xfrm>
          <a:prstGeom prst="rect">
            <a:avLst/>
          </a:prstGeom>
          <a:noFill/>
          <a:ln>
            <a:noFill/>
          </a:ln>
        </p:spPr>
      </p:pic>
      <p:pic>
        <p:nvPicPr>
          <p:cNvPr id="1683" name="Google Shape;1683;p117"/>
          <p:cNvPicPr preferRelativeResize="0"/>
          <p:nvPr/>
        </p:nvPicPr>
        <p:blipFill>
          <a:blip r:embed="rId14">
            <a:alphaModFix/>
          </a:blip>
          <a:stretch>
            <a:fillRect/>
          </a:stretch>
        </p:blipFill>
        <p:spPr>
          <a:xfrm flipH="1">
            <a:off x="8438050" y="1970375"/>
            <a:ext cx="658150" cy="658127"/>
          </a:xfrm>
          <a:prstGeom prst="rect">
            <a:avLst/>
          </a:prstGeom>
          <a:noFill/>
          <a:ln>
            <a:noFill/>
          </a:ln>
        </p:spPr>
      </p:pic>
      <p:pic>
        <p:nvPicPr>
          <p:cNvPr id="1684" name="Google Shape;1684;p117"/>
          <p:cNvPicPr preferRelativeResize="0"/>
          <p:nvPr/>
        </p:nvPicPr>
        <p:blipFill>
          <a:blip r:embed="rId15">
            <a:alphaModFix/>
          </a:blip>
          <a:stretch>
            <a:fillRect/>
          </a:stretch>
        </p:blipFill>
        <p:spPr>
          <a:xfrm>
            <a:off x="4484252" y="3781750"/>
            <a:ext cx="586426" cy="586426"/>
          </a:xfrm>
          <a:prstGeom prst="rect">
            <a:avLst/>
          </a:prstGeom>
          <a:noFill/>
          <a:ln>
            <a:noFill/>
          </a:ln>
        </p:spPr>
      </p:pic>
      <p:pic>
        <p:nvPicPr>
          <p:cNvPr id="1685" name="Google Shape;1685;p117"/>
          <p:cNvPicPr preferRelativeResize="0"/>
          <p:nvPr/>
        </p:nvPicPr>
        <p:blipFill>
          <a:blip r:embed="rId16">
            <a:alphaModFix/>
          </a:blip>
          <a:stretch>
            <a:fillRect/>
          </a:stretch>
        </p:blipFill>
        <p:spPr>
          <a:xfrm>
            <a:off x="4405249" y="5619975"/>
            <a:ext cx="658150" cy="658150"/>
          </a:xfrm>
          <a:prstGeom prst="rect">
            <a:avLst/>
          </a:prstGeom>
          <a:noFill/>
          <a:ln>
            <a:noFill/>
          </a:ln>
        </p:spPr>
      </p:pic>
      <p:pic>
        <p:nvPicPr>
          <p:cNvPr id="1686" name="Google Shape;1686;p117"/>
          <p:cNvPicPr preferRelativeResize="0"/>
          <p:nvPr/>
        </p:nvPicPr>
        <p:blipFill>
          <a:blip r:embed="rId17">
            <a:alphaModFix/>
          </a:blip>
          <a:stretch>
            <a:fillRect/>
          </a:stretch>
        </p:blipFill>
        <p:spPr>
          <a:xfrm>
            <a:off x="4480050" y="2870575"/>
            <a:ext cx="658150" cy="658150"/>
          </a:xfrm>
          <a:prstGeom prst="rect">
            <a:avLst/>
          </a:prstGeom>
          <a:noFill/>
          <a:ln>
            <a:noFill/>
          </a:ln>
        </p:spPr>
      </p:pic>
      <p:sp>
        <p:nvSpPr>
          <p:cNvPr id="1687" name="Google Shape;1687;p117"/>
          <p:cNvSpPr txBox="1"/>
          <p:nvPr/>
        </p:nvSpPr>
        <p:spPr>
          <a:xfrm>
            <a:off x="4244600" y="1303188"/>
            <a:ext cx="30000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2000" b="1">
                <a:solidFill>
                  <a:srgbClr val="0070C0"/>
                </a:solidFill>
                <a:latin typeface="Times New Roman"/>
                <a:ea typeface="Times New Roman"/>
                <a:cs typeface="Times New Roman"/>
                <a:sym typeface="Times New Roman"/>
              </a:rPr>
              <a:t>Cell Phone Spyware</a:t>
            </a:r>
            <a:endParaRPr sz="2000" b="1">
              <a:solidFill>
                <a:srgbClr val="0070C0"/>
              </a:solidFill>
              <a:latin typeface="Times New Roman"/>
              <a:ea typeface="Times New Roman"/>
              <a:cs typeface="Times New Roman"/>
              <a:sym typeface="Times New Roman"/>
            </a:endParaRPr>
          </a:p>
        </p:txBody>
      </p:sp>
      <p:sp>
        <p:nvSpPr>
          <p:cNvPr id="1688" name="Google Shape;1688;p117"/>
          <p:cNvSpPr txBox="1"/>
          <p:nvPr/>
        </p:nvSpPr>
        <p:spPr>
          <a:xfrm>
            <a:off x="1795050" y="-64225"/>
            <a:ext cx="8601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solidFill>
                  <a:srgbClr val="FF0000"/>
                </a:solidFill>
              </a:rPr>
              <a:t>Phần mềm gián điệp (tiếp theo)</a:t>
            </a:r>
            <a:endParaRPr sz="4000"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118"/>
          <p:cNvSpPr txBox="1">
            <a:spLocks noGrp="1"/>
          </p:cNvSpPr>
          <p:nvPr>
            <p:ph type="title"/>
          </p:nvPr>
        </p:nvSpPr>
        <p:spPr>
          <a:xfrm>
            <a:off x="0" y="-10668"/>
            <a:ext cx="12192000" cy="713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800">
                <a:latin typeface="Arial"/>
                <a:ea typeface="Arial"/>
                <a:cs typeface="Arial"/>
                <a:sym typeface="Arial"/>
              </a:rPr>
              <a:t>Cách bảo vệ chống lại Keylogger </a:t>
            </a:r>
            <a:endParaRPr sz="3200">
              <a:latin typeface="Arial"/>
              <a:ea typeface="Arial"/>
              <a:cs typeface="Arial"/>
              <a:sym typeface="Arial"/>
            </a:endParaRPr>
          </a:p>
        </p:txBody>
      </p:sp>
      <p:sp>
        <p:nvSpPr>
          <p:cNvPr id="1695" name="Google Shape;1695;p118"/>
          <p:cNvSpPr/>
          <p:nvPr/>
        </p:nvSpPr>
        <p:spPr>
          <a:xfrm>
            <a:off x="789225" y="853450"/>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6" name="Google Shape;1696;p118"/>
          <p:cNvSpPr/>
          <p:nvPr/>
        </p:nvSpPr>
        <p:spPr>
          <a:xfrm>
            <a:off x="903928" y="105820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a:t>
            </a:r>
            <a:endParaRPr sz="1800" b="1">
              <a:solidFill>
                <a:schemeClr val="lt1"/>
              </a:solidFill>
              <a:latin typeface="Times New Roman"/>
              <a:ea typeface="Times New Roman"/>
              <a:cs typeface="Times New Roman"/>
              <a:sym typeface="Times New Roman"/>
            </a:endParaRPr>
          </a:p>
        </p:txBody>
      </p:sp>
      <p:sp>
        <p:nvSpPr>
          <p:cNvPr id="1697" name="Google Shape;1697;p118"/>
          <p:cNvSpPr/>
          <p:nvPr/>
        </p:nvSpPr>
        <p:spPr>
          <a:xfrm>
            <a:off x="15154541" y="579155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7</a:t>
            </a:r>
            <a:endParaRPr/>
          </a:p>
        </p:txBody>
      </p:sp>
      <p:sp>
        <p:nvSpPr>
          <p:cNvPr id="1698" name="Google Shape;1698;p118"/>
          <p:cNvSpPr/>
          <p:nvPr/>
        </p:nvSpPr>
        <p:spPr>
          <a:xfrm>
            <a:off x="15117454" y="6356977"/>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11</a:t>
            </a:r>
            <a:endParaRPr sz="1800">
              <a:solidFill>
                <a:schemeClr val="lt1"/>
              </a:solidFill>
              <a:latin typeface="Calibri"/>
              <a:ea typeface="Calibri"/>
              <a:cs typeface="Calibri"/>
              <a:sym typeface="Calibri"/>
            </a:endParaRPr>
          </a:p>
        </p:txBody>
      </p:sp>
      <p:sp>
        <p:nvSpPr>
          <p:cNvPr id="1699" name="Google Shape;1699;p118"/>
          <p:cNvSpPr txBox="1"/>
          <p:nvPr/>
        </p:nvSpPr>
        <p:spPr>
          <a:xfrm>
            <a:off x="1502706" y="989547"/>
            <a:ext cx="4325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Sử dụng </a:t>
            </a:r>
            <a:r>
              <a:rPr lang="en-US" sz="1600" b="1">
                <a:solidFill>
                  <a:srgbClr val="FF0000"/>
                </a:solidFill>
                <a:latin typeface="Times New Roman"/>
                <a:ea typeface="Times New Roman"/>
                <a:cs typeface="Times New Roman"/>
                <a:sym typeface="Times New Roman"/>
              </a:rPr>
              <a:t>trình chặn cửa sổ bật lên </a:t>
            </a:r>
            <a:r>
              <a:rPr lang="en-US" sz="1600">
                <a:solidFill>
                  <a:schemeClr val="dk1"/>
                </a:solidFill>
                <a:latin typeface="Times New Roman"/>
                <a:ea typeface="Times New Roman"/>
                <a:cs typeface="Times New Roman"/>
                <a:sym typeface="Times New Roman"/>
              </a:rPr>
              <a:t>và tránh mở các </a:t>
            </a:r>
            <a:r>
              <a:rPr lang="en-US" sz="1600" b="1">
                <a:solidFill>
                  <a:srgbClr val="FF0000"/>
                </a:solidFill>
                <a:latin typeface="Times New Roman"/>
                <a:ea typeface="Times New Roman"/>
                <a:cs typeface="Times New Roman"/>
                <a:sym typeface="Times New Roman"/>
              </a:rPr>
              <a:t>email rác</a:t>
            </a:r>
            <a:endParaRPr sz="1600" b="1">
              <a:solidFill>
                <a:srgbClr val="FF0000"/>
              </a:solidFill>
              <a:latin typeface="Times New Roman"/>
              <a:ea typeface="Times New Roman"/>
              <a:cs typeface="Times New Roman"/>
              <a:sym typeface="Times New Roman"/>
            </a:endParaRPr>
          </a:p>
        </p:txBody>
      </p:sp>
      <p:sp>
        <p:nvSpPr>
          <p:cNvPr id="1700" name="Google Shape;1700;p118"/>
          <p:cNvSpPr/>
          <p:nvPr/>
        </p:nvSpPr>
        <p:spPr>
          <a:xfrm>
            <a:off x="789225" y="1838600"/>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1" name="Google Shape;1701;p118"/>
          <p:cNvSpPr/>
          <p:nvPr/>
        </p:nvSpPr>
        <p:spPr>
          <a:xfrm>
            <a:off x="903928" y="204335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2</a:t>
            </a:r>
            <a:endParaRPr sz="1800" b="1">
              <a:solidFill>
                <a:schemeClr val="lt1"/>
              </a:solidFill>
              <a:latin typeface="Times New Roman"/>
              <a:ea typeface="Times New Roman"/>
              <a:cs typeface="Times New Roman"/>
              <a:sym typeface="Times New Roman"/>
            </a:endParaRPr>
          </a:p>
        </p:txBody>
      </p:sp>
      <p:sp>
        <p:nvSpPr>
          <p:cNvPr id="1702" name="Google Shape;1702;p118"/>
          <p:cNvSpPr txBox="1"/>
          <p:nvPr/>
        </p:nvSpPr>
        <p:spPr>
          <a:xfrm>
            <a:off x="1502706" y="1974697"/>
            <a:ext cx="4325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Cài đặt</a:t>
            </a:r>
            <a:r>
              <a:rPr lang="en-US" sz="1600" b="1">
                <a:solidFill>
                  <a:srgbClr val="FF0000"/>
                </a:solidFill>
                <a:latin typeface="Times New Roman"/>
                <a:ea typeface="Times New Roman"/>
                <a:cs typeface="Times New Roman"/>
                <a:sym typeface="Times New Roman"/>
              </a:rPr>
              <a:t> chương trình chống phần mềm gián điệp/ chống virus </a:t>
            </a:r>
            <a:r>
              <a:rPr lang="en-US" sz="1600">
                <a:solidFill>
                  <a:schemeClr val="dk1"/>
                </a:solidFill>
                <a:latin typeface="Times New Roman"/>
                <a:ea typeface="Times New Roman"/>
                <a:cs typeface="Times New Roman"/>
                <a:sym typeface="Times New Roman"/>
              </a:rPr>
              <a:t>và luôn cập nhật chúng</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1703" name="Google Shape;1703;p118"/>
          <p:cNvSpPr/>
          <p:nvPr/>
        </p:nvSpPr>
        <p:spPr>
          <a:xfrm>
            <a:off x="789225" y="2865550"/>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4" name="Google Shape;1704;p118"/>
          <p:cNvSpPr/>
          <p:nvPr/>
        </p:nvSpPr>
        <p:spPr>
          <a:xfrm>
            <a:off x="903928" y="307030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3</a:t>
            </a:r>
            <a:endParaRPr sz="1800" b="1">
              <a:solidFill>
                <a:schemeClr val="lt1"/>
              </a:solidFill>
              <a:latin typeface="Times New Roman"/>
              <a:ea typeface="Times New Roman"/>
              <a:cs typeface="Times New Roman"/>
              <a:sym typeface="Times New Roman"/>
            </a:endParaRPr>
          </a:p>
        </p:txBody>
      </p:sp>
      <p:sp>
        <p:nvSpPr>
          <p:cNvPr id="1705" name="Google Shape;1705;p118"/>
          <p:cNvSpPr/>
          <p:nvPr/>
        </p:nvSpPr>
        <p:spPr>
          <a:xfrm>
            <a:off x="789225" y="3910925"/>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6" name="Google Shape;1706;p118"/>
          <p:cNvSpPr/>
          <p:nvPr/>
        </p:nvSpPr>
        <p:spPr>
          <a:xfrm>
            <a:off x="903928" y="4115681"/>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4</a:t>
            </a:r>
            <a:endParaRPr sz="1800" b="1">
              <a:solidFill>
                <a:schemeClr val="lt1"/>
              </a:solidFill>
              <a:latin typeface="Times New Roman"/>
              <a:ea typeface="Times New Roman"/>
              <a:cs typeface="Times New Roman"/>
              <a:sym typeface="Times New Roman"/>
            </a:endParaRPr>
          </a:p>
        </p:txBody>
      </p:sp>
      <p:sp>
        <p:nvSpPr>
          <p:cNvPr id="1707" name="Google Shape;1707;p118"/>
          <p:cNvSpPr/>
          <p:nvPr/>
        </p:nvSpPr>
        <p:spPr>
          <a:xfrm>
            <a:off x="789225" y="4916175"/>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08" name="Google Shape;1708;p118"/>
          <p:cNvSpPr/>
          <p:nvPr/>
        </p:nvSpPr>
        <p:spPr>
          <a:xfrm>
            <a:off x="903928" y="5120931"/>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5</a:t>
            </a:r>
            <a:endParaRPr sz="1800" b="1">
              <a:solidFill>
                <a:schemeClr val="lt1"/>
              </a:solidFill>
              <a:latin typeface="Times New Roman"/>
              <a:ea typeface="Times New Roman"/>
              <a:cs typeface="Times New Roman"/>
              <a:sym typeface="Times New Roman"/>
            </a:endParaRPr>
          </a:p>
        </p:txBody>
      </p:sp>
      <p:sp>
        <p:nvSpPr>
          <p:cNvPr id="1709" name="Google Shape;1709;p118"/>
          <p:cNvSpPr txBox="1"/>
          <p:nvPr/>
        </p:nvSpPr>
        <p:spPr>
          <a:xfrm>
            <a:off x="1502706" y="5052272"/>
            <a:ext cx="4325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a:t>
            </a:r>
            <a:r>
              <a:rPr lang="en-US" sz="1600" b="1">
                <a:solidFill>
                  <a:srgbClr val="FF0000"/>
                </a:solidFill>
                <a:latin typeface="Times New Roman"/>
                <a:ea typeface="Times New Roman"/>
                <a:cs typeface="Times New Roman"/>
                <a:sym typeface="Times New Roman"/>
              </a:rPr>
              <a:t>Cập nhật bản vá phần mềm</a:t>
            </a:r>
            <a:r>
              <a:rPr lang="en-US" sz="1600">
                <a:solidFill>
                  <a:schemeClr val="dk1"/>
                </a:solidFill>
                <a:latin typeface="Times New Roman"/>
                <a:ea typeface="Times New Roman"/>
                <a:cs typeface="Times New Roman"/>
                <a:sym typeface="Times New Roman"/>
              </a:rPr>
              <a:t> hệ thống thường xuyên</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1710" name="Google Shape;1710;p118"/>
          <p:cNvSpPr/>
          <p:nvPr/>
        </p:nvSpPr>
        <p:spPr>
          <a:xfrm>
            <a:off x="789225" y="5880063"/>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a:solidFill>
                <a:schemeClr val="dk1"/>
              </a:solidFill>
              <a:latin typeface="Calibri"/>
              <a:ea typeface="Calibri"/>
              <a:cs typeface="Calibri"/>
              <a:sym typeface="Calibri"/>
            </a:endParaRPr>
          </a:p>
        </p:txBody>
      </p:sp>
      <p:sp>
        <p:nvSpPr>
          <p:cNvPr id="1711" name="Google Shape;1711;p118"/>
          <p:cNvSpPr/>
          <p:nvPr/>
        </p:nvSpPr>
        <p:spPr>
          <a:xfrm>
            <a:off x="903928" y="6084819"/>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6</a:t>
            </a:r>
            <a:endParaRPr sz="1800" b="1">
              <a:solidFill>
                <a:schemeClr val="lt1"/>
              </a:solidFill>
              <a:latin typeface="Times New Roman"/>
              <a:ea typeface="Times New Roman"/>
              <a:cs typeface="Times New Roman"/>
              <a:sym typeface="Times New Roman"/>
            </a:endParaRPr>
          </a:p>
        </p:txBody>
      </p:sp>
      <p:sp>
        <p:nvSpPr>
          <p:cNvPr id="1712" name="Google Shape;1712;p118"/>
          <p:cNvSpPr/>
          <p:nvPr/>
        </p:nvSpPr>
        <p:spPr>
          <a:xfrm>
            <a:off x="6270175" y="853450"/>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a:solidFill>
                <a:schemeClr val="dk1"/>
              </a:solidFill>
              <a:latin typeface="Calibri"/>
              <a:ea typeface="Calibri"/>
              <a:cs typeface="Calibri"/>
              <a:sym typeface="Calibri"/>
            </a:endParaRPr>
          </a:p>
        </p:txBody>
      </p:sp>
      <p:sp>
        <p:nvSpPr>
          <p:cNvPr id="1713" name="Google Shape;1713;p118"/>
          <p:cNvSpPr/>
          <p:nvPr/>
        </p:nvSpPr>
        <p:spPr>
          <a:xfrm>
            <a:off x="6384878" y="105820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7</a:t>
            </a:r>
            <a:endParaRPr sz="1800" b="1">
              <a:solidFill>
                <a:schemeClr val="lt1"/>
              </a:solidFill>
              <a:latin typeface="Times New Roman"/>
              <a:ea typeface="Times New Roman"/>
              <a:cs typeface="Times New Roman"/>
              <a:sym typeface="Times New Roman"/>
            </a:endParaRPr>
          </a:p>
        </p:txBody>
      </p:sp>
      <p:sp>
        <p:nvSpPr>
          <p:cNvPr id="1714" name="Google Shape;1714;p118"/>
          <p:cNvSpPr/>
          <p:nvPr/>
        </p:nvSpPr>
        <p:spPr>
          <a:xfrm>
            <a:off x="6270175" y="1838600"/>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5" name="Google Shape;1715;p118"/>
          <p:cNvSpPr/>
          <p:nvPr/>
        </p:nvSpPr>
        <p:spPr>
          <a:xfrm>
            <a:off x="6384878" y="204335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8</a:t>
            </a:r>
            <a:endParaRPr sz="1800" b="1">
              <a:solidFill>
                <a:schemeClr val="lt1"/>
              </a:solidFill>
              <a:latin typeface="Times New Roman"/>
              <a:ea typeface="Times New Roman"/>
              <a:cs typeface="Times New Roman"/>
              <a:sym typeface="Times New Roman"/>
            </a:endParaRPr>
          </a:p>
        </p:txBody>
      </p:sp>
      <p:sp>
        <p:nvSpPr>
          <p:cNvPr id="1716" name="Google Shape;1716;p118"/>
          <p:cNvSpPr/>
          <p:nvPr/>
        </p:nvSpPr>
        <p:spPr>
          <a:xfrm>
            <a:off x="6270175" y="2865550"/>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7" name="Google Shape;1717;p118"/>
          <p:cNvSpPr/>
          <p:nvPr/>
        </p:nvSpPr>
        <p:spPr>
          <a:xfrm>
            <a:off x="6384878" y="307030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9</a:t>
            </a:r>
            <a:endParaRPr sz="1800" b="1">
              <a:solidFill>
                <a:schemeClr val="lt1"/>
              </a:solidFill>
              <a:latin typeface="Times New Roman"/>
              <a:ea typeface="Times New Roman"/>
              <a:cs typeface="Times New Roman"/>
              <a:sym typeface="Times New Roman"/>
            </a:endParaRPr>
          </a:p>
        </p:txBody>
      </p:sp>
      <p:sp>
        <p:nvSpPr>
          <p:cNvPr id="1718" name="Google Shape;1718;p118"/>
          <p:cNvSpPr/>
          <p:nvPr/>
        </p:nvSpPr>
        <p:spPr>
          <a:xfrm>
            <a:off x="6270175" y="3910925"/>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9" name="Google Shape;1719;p118"/>
          <p:cNvSpPr/>
          <p:nvPr/>
        </p:nvSpPr>
        <p:spPr>
          <a:xfrm>
            <a:off x="6384878" y="4115681"/>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10</a:t>
            </a:r>
            <a:endParaRPr sz="1800" b="1">
              <a:solidFill>
                <a:schemeClr val="lt1"/>
              </a:solidFill>
              <a:latin typeface="Times New Roman"/>
              <a:ea typeface="Times New Roman"/>
              <a:cs typeface="Times New Roman"/>
              <a:sym typeface="Times New Roman"/>
            </a:endParaRPr>
          </a:p>
        </p:txBody>
      </p:sp>
      <p:sp>
        <p:nvSpPr>
          <p:cNvPr id="1720" name="Google Shape;1720;p118"/>
          <p:cNvSpPr/>
          <p:nvPr/>
        </p:nvSpPr>
        <p:spPr>
          <a:xfrm>
            <a:off x="6270175" y="4916175"/>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1" name="Google Shape;1721;p118"/>
          <p:cNvSpPr/>
          <p:nvPr/>
        </p:nvSpPr>
        <p:spPr>
          <a:xfrm>
            <a:off x="6384878" y="5120931"/>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11</a:t>
            </a:r>
            <a:endParaRPr sz="1800" b="1">
              <a:solidFill>
                <a:schemeClr val="lt1"/>
              </a:solidFill>
              <a:latin typeface="Times New Roman"/>
              <a:ea typeface="Times New Roman"/>
              <a:cs typeface="Times New Roman"/>
              <a:sym typeface="Times New Roman"/>
            </a:endParaRPr>
          </a:p>
        </p:txBody>
      </p:sp>
      <p:sp>
        <p:nvSpPr>
          <p:cNvPr id="1722" name="Google Shape;1722;p118"/>
          <p:cNvSpPr/>
          <p:nvPr/>
        </p:nvSpPr>
        <p:spPr>
          <a:xfrm>
            <a:off x="6270175" y="5880063"/>
            <a:ext cx="5081400" cy="891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23" name="Google Shape;1723;p118"/>
          <p:cNvSpPr/>
          <p:nvPr/>
        </p:nvSpPr>
        <p:spPr>
          <a:xfrm>
            <a:off x="6384878" y="6084819"/>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12</a:t>
            </a:r>
            <a:endParaRPr sz="1800" b="1">
              <a:solidFill>
                <a:schemeClr val="lt1"/>
              </a:solidFill>
              <a:latin typeface="Times New Roman"/>
              <a:ea typeface="Times New Roman"/>
              <a:cs typeface="Times New Roman"/>
              <a:sym typeface="Times New Roman"/>
            </a:endParaRPr>
          </a:p>
        </p:txBody>
      </p:sp>
      <p:sp>
        <p:nvSpPr>
          <p:cNvPr id="1724" name="Google Shape;1724;p118"/>
          <p:cNvSpPr txBox="1"/>
          <p:nvPr/>
        </p:nvSpPr>
        <p:spPr>
          <a:xfrm>
            <a:off x="1616685" y="3027789"/>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Cài đặt </a:t>
            </a:r>
            <a:r>
              <a:rPr lang="en-US" sz="1600" b="1">
                <a:solidFill>
                  <a:srgbClr val="FF0000"/>
                </a:solidFill>
                <a:latin typeface="Times New Roman"/>
                <a:ea typeface="Times New Roman"/>
                <a:cs typeface="Times New Roman"/>
                <a:sym typeface="Times New Roman"/>
              </a:rPr>
              <a:t>phần mềm tường lửa</a:t>
            </a:r>
            <a:r>
              <a:rPr lang="en-US" sz="1600">
                <a:solidFill>
                  <a:schemeClr val="dk1"/>
                </a:solidFill>
                <a:latin typeface="Times New Roman"/>
                <a:ea typeface="Times New Roman"/>
                <a:cs typeface="Times New Roman"/>
                <a:sym typeface="Times New Roman"/>
              </a:rPr>
              <a:t> chuyên nghiệp và </a:t>
            </a:r>
            <a:r>
              <a:rPr lang="en-US" sz="1600" b="1">
                <a:solidFill>
                  <a:srgbClr val="FF0000"/>
                </a:solidFill>
                <a:latin typeface="Times New Roman"/>
                <a:ea typeface="Times New Roman"/>
                <a:cs typeface="Times New Roman"/>
                <a:sym typeface="Times New Roman"/>
              </a:rPr>
              <a:t>và phần mềm anti -Keylogging</a:t>
            </a:r>
            <a:r>
              <a:rPr lang="en-U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sp>
        <p:nvSpPr>
          <p:cNvPr id="1725" name="Google Shape;1725;p118"/>
          <p:cNvSpPr txBox="1"/>
          <p:nvPr/>
        </p:nvSpPr>
        <p:spPr>
          <a:xfrm>
            <a:off x="1612281" y="4166260"/>
            <a:ext cx="4203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Nhận diện </a:t>
            </a:r>
            <a:r>
              <a:rPr lang="en-US" sz="1600" b="1">
                <a:solidFill>
                  <a:srgbClr val="FF0000"/>
                </a:solidFill>
                <a:latin typeface="Times New Roman"/>
                <a:ea typeface="Times New Roman"/>
                <a:cs typeface="Times New Roman"/>
                <a:sym typeface="Times New Roman"/>
              </a:rPr>
              <a:t>email lừa đảo</a:t>
            </a:r>
            <a:r>
              <a:rPr lang="en-US" sz="1600">
                <a:solidFill>
                  <a:schemeClr val="dk1"/>
                </a:solidFill>
                <a:latin typeface="Times New Roman"/>
                <a:ea typeface="Times New Roman"/>
                <a:cs typeface="Times New Roman"/>
                <a:sym typeface="Times New Roman"/>
              </a:rPr>
              <a:t> và xóa chúng đi </a:t>
            </a:r>
            <a:endParaRPr sz="1600">
              <a:solidFill>
                <a:schemeClr val="dk1"/>
              </a:solidFill>
              <a:latin typeface="Times New Roman"/>
              <a:ea typeface="Times New Roman"/>
              <a:cs typeface="Times New Roman"/>
              <a:sym typeface="Times New Roman"/>
            </a:endParaRPr>
          </a:p>
        </p:txBody>
      </p:sp>
      <p:sp>
        <p:nvSpPr>
          <p:cNvPr id="1726" name="Google Shape;1726;p118"/>
          <p:cNvSpPr txBox="1"/>
          <p:nvPr/>
        </p:nvSpPr>
        <p:spPr>
          <a:xfrm>
            <a:off x="1533906" y="5921077"/>
            <a:ext cx="4203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Không nhấp vào các đường links  </a:t>
            </a:r>
            <a:r>
              <a:rPr lang="en-US" sz="1600" b="1">
                <a:solidFill>
                  <a:srgbClr val="FF0000"/>
                </a:solidFill>
                <a:latin typeface="Times New Roman"/>
                <a:ea typeface="Times New Roman"/>
                <a:cs typeface="Times New Roman"/>
                <a:sym typeface="Times New Roman"/>
              </a:rPr>
              <a:t>trong các thư lạ hoặc nghi ngờ </a:t>
            </a:r>
            <a:r>
              <a:rPr lang="en-US" sz="1600">
                <a:solidFill>
                  <a:schemeClr val="dk1"/>
                </a:solidFill>
                <a:latin typeface="Times New Roman"/>
                <a:ea typeface="Times New Roman"/>
                <a:cs typeface="Times New Roman"/>
                <a:sym typeface="Times New Roman"/>
              </a:rPr>
              <a:t>có thể trỏ đến các trang web độc hại</a:t>
            </a:r>
            <a:endParaRPr sz="1600">
              <a:solidFill>
                <a:schemeClr val="dk1"/>
              </a:solidFill>
              <a:latin typeface="Times New Roman"/>
              <a:ea typeface="Times New Roman"/>
              <a:cs typeface="Times New Roman"/>
              <a:sym typeface="Times New Roman"/>
            </a:endParaRPr>
          </a:p>
        </p:txBody>
      </p:sp>
      <p:sp>
        <p:nvSpPr>
          <p:cNvPr id="1727" name="Google Shape;1727;p118"/>
          <p:cNvSpPr txBox="1"/>
          <p:nvPr/>
        </p:nvSpPr>
        <p:spPr>
          <a:xfrm>
            <a:off x="7015002" y="991234"/>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Sử dụng</a:t>
            </a:r>
            <a:r>
              <a:rPr lang="en-US" sz="1600" b="1">
                <a:solidFill>
                  <a:srgbClr val="FF0000"/>
                </a:solidFill>
                <a:latin typeface="Times New Roman"/>
                <a:ea typeface="Times New Roman"/>
                <a:cs typeface="Times New Roman"/>
                <a:sym typeface="Times New Roman"/>
              </a:rPr>
              <a:t> phần mềm can thiệp khi gõ phím, </a:t>
            </a:r>
            <a:r>
              <a:rPr lang="en-US" sz="1600">
                <a:solidFill>
                  <a:schemeClr val="dk1"/>
                </a:solidFill>
                <a:latin typeface="Times New Roman"/>
                <a:ea typeface="Times New Roman"/>
                <a:cs typeface="Times New Roman"/>
                <a:sym typeface="Times New Roman"/>
              </a:rPr>
              <a:t>sẽ chèn các kí tự ngẫu nhiên vào mỗi lần gõ phím</a:t>
            </a:r>
            <a:endParaRPr sz="1600">
              <a:solidFill>
                <a:schemeClr val="dk1"/>
              </a:solidFill>
              <a:latin typeface="Times New Roman"/>
              <a:ea typeface="Times New Roman"/>
              <a:cs typeface="Times New Roman"/>
              <a:sym typeface="Times New Roman"/>
            </a:endParaRPr>
          </a:p>
        </p:txBody>
      </p:sp>
      <p:sp>
        <p:nvSpPr>
          <p:cNvPr id="1728" name="Google Shape;1728;p118"/>
          <p:cNvSpPr txBox="1"/>
          <p:nvPr/>
        </p:nvSpPr>
        <p:spPr>
          <a:xfrm>
            <a:off x="6990013" y="1844900"/>
            <a:ext cx="45237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Quét files</a:t>
            </a:r>
            <a:r>
              <a:rPr lang="en-US" sz="1600">
                <a:solidFill>
                  <a:schemeClr val="dk1"/>
                </a:solidFill>
                <a:latin typeface="Times New Roman"/>
                <a:ea typeface="Times New Roman"/>
                <a:cs typeface="Times New Roman"/>
                <a:sym typeface="Times New Roman"/>
              </a:rPr>
              <a:t> trước khi cài đặt và dùng registry editor hoặc  process explorer để kiểm tra trình ghi nhật kí tổ hợp phím</a:t>
            </a:r>
            <a:endParaRPr sz="1600">
              <a:solidFill>
                <a:schemeClr val="dk1"/>
              </a:solidFill>
              <a:latin typeface="Times New Roman"/>
              <a:ea typeface="Times New Roman"/>
              <a:cs typeface="Times New Roman"/>
              <a:sym typeface="Times New Roman"/>
            </a:endParaRPr>
          </a:p>
        </p:txBody>
      </p:sp>
      <p:sp>
        <p:nvSpPr>
          <p:cNvPr id="1729" name="Google Shape;1729;p118"/>
          <p:cNvSpPr txBox="1"/>
          <p:nvPr/>
        </p:nvSpPr>
        <p:spPr>
          <a:xfrm>
            <a:off x="6998888" y="2987787"/>
            <a:ext cx="43449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Sử dụng </a:t>
            </a:r>
            <a:r>
              <a:rPr lang="en-US" sz="1600" b="1">
                <a:solidFill>
                  <a:srgbClr val="FF0000"/>
                </a:solidFill>
                <a:latin typeface="Times New Roman"/>
                <a:ea typeface="Times New Roman"/>
                <a:cs typeface="Times New Roman"/>
                <a:sym typeface="Times New Roman"/>
              </a:rPr>
              <a:t>Windows on-sceen keyboard </a:t>
            </a:r>
            <a:r>
              <a:rPr lang="en-US" sz="1600">
                <a:solidFill>
                  <a:schemeClr val="dk1"/>
                </a:solidFill>
                <a:latin typeface="Times New Roman"/>
                <a:ea typeface="Times New Roman"/>
                <a:cs typeface="Times New Roman"/>
                <a:sym typeface="Times New Roman"/>
              </a:rPr>
              <a:t>để nhập mật khẩu hoặc bất kì thông tin bí mật nào khác</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1730" name="Google Shape;1730;p118"/>
          <p:cNvSpPr txBox="1"/>
          <p:nvPr/>
        </p:nvSpPr>
        <p:spPr>
          <a:xfrm>
            <a:off x="7060916" y="4113956"/>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Cài đặt </a:t>
            </a:r>
            <a:r>
              <a:rPr lang="en-US" sz="1600" b="1">
                <a:solidFill>
                  <a:srgbClr val="FF0000"/>
                </a:solidFill>
                <a:latin typeface="Times New Roman"/>
                <a:ea typeface="Times New Roman"/>
                <a:cs typeface="Times New Roman"/>
                <a:sym typeface="Times New Roman"/>
              </a:rPr>
              <a:t>IDS dựa trên máy chủ</a:t>
            </a:r>
            <a:r>
              <a:rPr lang="en-US" sz="1600">
                <a:solidFill>
                  <a:schemeClr val="dk1"/>
                </a:solidFill>
                <a:latin typeface="Times New Roman"/>
                <a:ea typeface="Times New Roman"/>
                <a:cs typeface="Times New Roman"/>
                <a:sym typeface="Times New Roman"/>
              </a:rPr>
              <a:t>, có thể giám sát hệ thống và vô hiệu hóa cài đặt keylogger</a:t>
            </a:r>
            <a:endParaRPr sz="1600">
              <a:solidFill>
                <a:schemeClr val="dk1"/>
              </a:solidFill>
              <a:latin typeface="Times New Roman"/>
              <a:ea typeface="Times New Roman"/>
              <a:cs typeface="Times New Roman"/>
              <a:sym typeface="Times New Roman"/>
            </a:endParaRPr>
          </a:p>
        </p:txBody>
      </p:sp>
      <p:sp>
        <p:nvSpPr>
          <p:cNvPr id="1731" name="Google Shape;1731;p118"/>
          <p:cNvSpPr txBox="1"/>
          <p:nvPr/>
        </p:nvSpPr>
        <p:spPr>
          <a:xfrm>
            <a:off x="7085963" y="4965013"/>
            <a:ext cx="4203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Sử dụng </a:t>
            </a:r>
            <a:r>
              <a:rPr lang="en-US" sz="1600" b="1">
                <a:solidFill>
                  <a:srgbClr val="FF0000"/>
                </a:solidFill>
                <a:latin typeface="Times New Roman"/>
                <a:ea typeface="Times New Roman"/>
                <a:cs typeface="Times New Roman"/>
                <a:sym typeface="Times New Roman"/>
              </a:rPr>
              <a:t>trình quản lý mật khẩu điền biểu mẫu tự động</a:t>
            </a:r>
            <a:r>
              <a:rPr lang="en-US" sz="1600">
                <a:solidFill>
                  <a:schemeClr val="dk1"/>
                </a:solidFill>
                <a:latin typeface="Times New Roman"/>
                <a:ea typeface="Times New Roman"/>
                <a:cs typeface="Times New Roman"/>
                <a:sym typeface="Times New Roman"/>
              </a:rPr>
              <a:t> hoặc </a:t>
            </a:r>
            <a:r>
              <a:rPr lang="en-US" sz="1600" b="1">
                <a:solidFill>
                  <a:srgbClr val="FF0000"/>
                </a:solidFill>
                <a:latin typeface="Times New Roman"/>
                <a:ea typeface="Times New Roman"/>
                <a:cs typeface="Times New Roman"/>
                <a:sym typeface="Times New Roman"/>
              </a:rPr>
              <a:t>bàn phím ảo </a:t>
            </a:r>
            <a:r>
              <a:rPr lang="en-US" sz="1600">
                <a:solidFill>
                  <a:schemeClr val="dk1"/>
                </a:solidFill>
                <a:latin typeface="Times New Roman"/>
                <a:ea typeface="Times New Roman"/>
                <a:cs typeface="Times New Roman"/>
                <a:sym typeface="Times New Roman"/>
              </a:rPr>
              <a:t>để nhập tên người dùng và mật khẩu</a:t>
            </a:r>
            <a:endParaRPr sz="1600">
              <a:solidFill>
                <a:schemeClr val="dk1"/>
              </a:solidFill>
              <a:latin typeface="Times New Roman"/>
              <a:ea typeface="Times New Roman"/>
              <a:cs typeface="Times New Roman"/>
              <a:sym typeface="Times New Roman"/>
            </a:endParaRPr>
          </a:p>
        </p:txBody>
      </p:sp>
      <p:sp>
        <p:nvSpPr>
          <p:cNvPr id="1732" name="Google Shape;1732;p118"/>
          <p:cNvSpPr txBox="1"/>
          <p:nvPr/>
        </p:nvSpPr>
        <p:spPr>
          <a:xfrm>
            <a:off x="6984716" y="6002038"/>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Sử dụng phần mềm thường xuyên </a:t>
            </a:r>
            <a:r>
              <a:rPr lang="en-US" sz="1600" b="1">
                <a:solidFill>
                  <a:srgbClr val="FF0000"/>
                </a:solidFill>
                <a:latin typeface="Times New Roman"/>
                <a:ea typeface="Times New Roman"/>
                <a:cs typeface="Times New Roman"/>
                <a:sym typeface="Times New Roman"/>
              </a:rPr>
              <a:t>quét </a:t>
            </a:r>
            <a:r>
              <a:rPr lang="en-US" sz="1600">
                <a:solidFill>
                  <a:schemeClr val="dk1"/>
                </a:solidFill>
                <a:latin typeface="Times New Roman"/>
                <a:ea typeface="Times New Roman"/>
                <a:cs typeface="Times New Roman"/>
                <a:sym typeface="Times New Roman"/>
              </a:rPr>
              <a:t>và </a:t>
            </a:r>
            <a:r>
              <a:rPr lang="en-US" sz="1600" b="1">
                <a:solidFill>
                  <a:srgbClr val="FF0000"/>
                </a:solidFill>
                <a:latin typeface="Times New Roman"/>
                <a:ea typeface="Times New Roman"/>
                <a:cs typeface="Times New Roman"/>
                <a:sym typeface="Times New Roman"/>
              </a:rPr>
              <a:t>giám sát</a:t>
            </a:r>
            <a:r>
              <a:rPr lang="en-US" sz="1600">
                <a:solidFill>
                  <a:schemeClr val="dk1"/>
                </a:solidFill>
                <a:latin typeface="Times New Roman"/>
                <a:ea typeface="Times New Roman"/>
                <a:cs typeface="Times New Roman"/>
                <a:sym typeface="Times New Roman"/>
              </a:rPr>
              <a:t> các thay đổi trong hệ thống hoặc mạng</a:t>
            </a:r>
            <a:endParaRPr sz="1600">
              <a:solidFill>
                <a:schemeClr val="dk1"/>
              </a:solidFill>
              <a:latin typeface="Times New Roman"/>
              <a:ea typeface="Times New Roman"/>
              <a:cs typeface="Times New Roman"/>
              <a:sym typeface="Times New Roman"/>
            </a:endParaRPr>
          </a:p>
        </p:txBody>
      </p:sp>
      <p:sp>
        <p:nvSpPr>
          <p:cNvPr id="41" name="Google Shape;1089;p93">
            <a:extLst>
              <a:ext uri="{FF2B5EF4-FFF2-40B4-BE49-F238E27FC236}">
                <a16:creationId xmlns:a16="http://schemas.microsoft.com/office/drawing/2014/main" id="{84C8CFD0-C283-43F5-9434-57A290B6183C}"/>
              </a:ext>
            </a:extLst>
          </p:cNvPr>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56</a:t>
            </a:fld>
            <a:endParaRPr dirty="0"/>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119"/>
          <p:cNvSpPr txBox="1">
            <a:spLocks noGrp="1"/>
          </p:cNvSpPr>
          <p:nvPr>
            <p:ph type="title"/>
          </p:nvPr>
        </p:nvSpPr>
        <p:spPr>
          <a:xfrm>
            <a:off x="0" y="-10668"/>
            <a:ext cx="12192000" cy="713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800">
                <a:latin typeface="Arial"/>
                <a:ea typeface="Arial"/>
                <a:cs typeface="Arial"/>
                <a:sym typeface="Arial"/>
              </a:rPr>
              <a:t>Cách bảo vệ chống lại Keylogger (tiếp theo)</a:t>
            </a:r>
            <a:endParaRPr sz="3200">
              <a:latin typeface="Arial"/>
              <a:ea typeface="Arial"/>
              <a:cs typeface="Arial"/>
              <a:sym typeface="Arial"/>
            </a:endParaRPr>
          </a:p>
        </p:txBody>
      </p:sp>
      <p:sp>
        <p:nvSpPr>
          <p:cNvPr id="1739" name="Google Shape;1739;p119"/>
          <p:cNvSpPr txBox="1">
            <a:spLocks noGrp="1"/>
          </p:cNvSpPr>
          <p:nvPr>
            <p:ph type="sldNum" idx="12"/>
          </p:nvPr>
        </p:nvSpPr>
        <p:spPr>
          <a:xfrm>
            <a:off x="11376588" y="6237312"/>
            <a:ext cx="815400" cy="617400"/>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57</a:t>
            </a:fld>
            <a:endParaRPr/>
          </a:p>
        </p:txBody>
      </p:sp>
      <p:sp>
        <p:nvSpPr>
          <p:cNvPr id="1740" name="Google Shape;1740;p119"/>
          <p:cNvSpPr/>
          <p:nvPr/>
        </p:nvSpPr>
        <p:spPr>
          <a:xfrm>
            <a:off x="558147" y="2209800"/>
            <a:ext cx="11075700" cy="917700"/>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741" name="Google Shape;1741;p119"/>
          <p:cNvSpPr/>
          <p:nvPr/>
        </p:nvSpPr>
        <p:spPr>
          <a:xfrm>
            <a:off x="558150" y="3276507"/>
            <a:ext cx="11075700" cy="916500"/>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742" name="Google Shape;1742;p119"/>
          <p:cNvSpPr/>
          <p:nvPr/>
        </p:nvSpPr>
        <p:spPr>
          <a:xfrm>
            <a:off x="558147" y="4343216"/>
            <a:ext cx="11075700" cy="917700"/>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743" name="Google Shape;1743;p119"/>
          <p:cNvSpPr/>
          <p:nvPr/>
        </p:nvSpPr>
        <p:spPr>
          <a:xfrm>
            <a:off x="558147" y="5410200"/>
            <a:ext cx="11075700" cy="827100"/>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744" name="Google Shape;1744;p119"/>
          <p:cNvSpPr/>
          <p:nvPr/>
        </p:nvSpPr>
        <p:spPr>
          <a:xfrm>
            <a:off x="1371600" y="2209800"/>
            <a:ext cx="8001000" cy="917700"/>
          </a:xfrm>
          <a:prstGeom prst="rect">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latin typeface="Tahoma"/>
                <a:ea typeface="Tahoma"/>
                <a:cs typeface="Tahoma"/>
                <a:sym typeface="Tahoma"/>
              </a:rPr>
              <a:t>Kiểm tra định kỳ </a:t>
            </a:r>
            <a:r>
              <a:rPr lang="en-US" sz="1800" b="1">
                <a:solidFill>
                  <a:srgbClr val="FF0000"/>
                </a:solidFill>
                <a:latin typeface="Tahoma"/>
                <a:ea typeface="Tahoma"/>
                <a:cs typeface="Tahoma"/>
                <a:sym typeface="Tahoma"/>
              </a:rPr>
              <a:t>tất cả các máy tính</a:t>
            </a:r>
            <a:r>
              <a:rPr lang="en-US" sz="1800">
                <a:solidFill>
                  <a:schemeClr val="dk1"/>
                </a:solidFill>
                <a:latin typeface="Tahoma"/>
                <a:ea typeface="Tahoma"/>
                <a:cs typeface="Tahoma"/>
                <a:sym typeface="Tahoma"/>
              </a:rPr>
              <a:t> và kiểm tra xem có thiết bị phần cứng nào không kết nối với máy tính không</a:t>
            </a:r>
            <a:endParaRPr sz="1800" b="0" i="0" u="none" strike="noStrike" cap="none">
              <a:solidFill>
                <a:schemeClr val="dk1"/>
              </a:solidFill>
              <a:latin typeface="Tahoma"/>
              <a:ea typeface="Tahoma"/>
              <a:cs typeface="Tahoma"/>
              <a:sym typeface="Tahoma"/>
            </a:endParaRPr>
          </a:p>
        </p:txBody>
      </p:sp>
      <p:sp>
        <p:nvSpPr>
          <p:cNvPr id="1745" name="Google Shape;1745;p119"/>
          <p:cNvSpPr/>
          <p:nvPr/>
        </p:nvSpPr>
        <p:spPr>
          <a:xfrm>
            <a:off x="1371603" y="3276507"/>
            <a:ext cx="8001000" cy="916500"/>
          </a:xfrm>
          <a:prstGeom prst="rect">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latin typeface="Tahoma"/>
                <a:ea typeface="Tahoma"/>
                <a:cs typeface="Tahoma"/>
                <a:sym typeface="Tahoma"/>
              </a:rPr>
              <a:t>Sử dụng </a:t>
            </a:r>
            <a:r>
              <a:rPr lang="en-US" sz="1800" b="1">
                <a:solidFill>
                  <a:srgbClr val="FF0000"/>
                </a:solidFill>
                <a:latin typeface="Tahoma"/>
                <a:ea typeface="Tahoma"/>
                <a:cs typeface="Tahoma"/>
                <a:sym typeface="Tahoma"/>
              </a:rPr>
              <a:t>mã hóa</a:t>
            </a:r>
            <a:r>
              <a:rPr lang="en-US" sz="1800">
                <a:solidFill>
                  <a:schemeClr val="dk1"/>
                </a:solidFill>
                <a:latin typeface="Tahoma"/>
                <a:ea typeface="Tahoma"/>
                <a:cs typeface="Tahoma"/>
                <a:sym typeface="Tahoma"/>
              </a:rPr>
              <a:t> giữa bàn phím và trình điều khiển </a:t>
            </a:r>
            <a:endParaRPr sz="1800" b="0" i="0" u="none" strike="noStrike" cap="none">
              <a:solidFill>
                <a:schemeClr val="dk1"/>
              </a:solidFill>
              <a:latin typeface="Tahoma"/>
              <a:ea typeface="Tahoma"/>
              <a:cs typeface="Tahoma"/>
              <a:sym typeface="Tahoma"/>
            </a:endParaRPr>
          </a:p>
        </p:txBody>
      </p:sp>
      <p:sp>
        <p:nvSpPr>
          <p:cNvPr id="1746" name="Google Shape;1746;p119"/>
          <p:cNvSpPr/>
          <p:nvPr/>
        </p:nvSpPr>
        <p:spPr>
          <a:xfrm>
            <a:off x="1371600" y="4343216"/>
            <a:ext cx="8001000" cy="917700"/>
          </a:xfrm>
          <a:prstGeom prst="rect">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latin typeface="Tahoma"/>
                <a:ea typeface="Tahoma"/>
                <a:cs typeface="Tahoma"/>
                <a:sym typeface="Tahoma"/>
              </a:rPr>
              <a:t>Sử dụng trình</a:t>
            </a:r>
            <a:r>
              <a:rPr lang="en-US" sz="1800" b="1">
                <a:solidFill>
                  <a:srgbClr val="FF0000"/>
                </a:solidFill>
                <a:latin typeface="Tahoma"/>
                <a:ea typeface="Tahoma"/>
                <a:cs typeface="Tahoma"/>
                <a:sym typeface="Tahoma"/>
              </a:rPr>
              <a:t> chống Keylogger</a:t>
            </a:r>
            <a:r>
              <a:rPr lang="en-US" sz="1800">
                <a:solidFill>
                  <a:schemeClr val="dk1"/>
                </a:solidFill>
                <a:latin typeface="Tahoma"/>
                <a:ea typeface="Tahoma"/>
                <a:cs typeface="Tahoma"/>
                <a:sym typeface="Tahoma"/>
              </a:rPr>
              <a:t> phát hiện sự hiện diện của keylogger phần cứng như Oxynger KeyShield</a:t>
            </a:r>
            <a:endParaRPr sz="1800" b="0" i="0" u="none" strike="noStrike" cap="none">
              <a:solidFill>
                <a:schemeClr val="dk1"/>
              </a:solidFill>
              <a:latin typeface="Tahoma"/>
              <a:ea typeface="Tahoma"/>
              <a:cs typeface="Tahoma"/>
              <a:sym typeface="Tahoma"/>
            </a:endParaRPr>
          </a:p>
        </p:txBody>
      </p:sp>
      <p:sp>
        <p:nvSpPr>
          <p:cNvPr id="1747" name="Google Shape;1747;p119"/>
          <p:cNvSpPr/>
          <p:nvPr/>
        </p:nvSpPr>
        <p:spPr>
          <a:xfrm>
            <a:off x="1371600" y="5410200"/>
            <a:ext cx="8001000" cy="827100"/>
          </a:xfrm>
          <a:prstGeom prst="rect">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latin typeface="Tahoma"/>
                <a:ea typeface="Tahoma"/>
                <a:cs typeface="Tahoma"/>
                <a:sym typeface="Tahoma"/>
              </a:rPr>
              <a:t>Sử dụng bàn phím ảo và nhấp vào bàn phím bằng chuột</a:t>
            </a:r>
            <a:endParaRPr sz="1800" b="0" i="0" u="none" strike="noStrike" cap="none">
              <a:solidFill>
                <a:srgbClr val="FF0000"/>
              </a:solidFill>
              <a:latin typeface="Tahoma"/>
              <a:ea typeface="Tahoma"/>
              <a:cs typeface="Tahoma"/>
              <a:sym typeface="Tahoma"/>
            </a:endParaRPr>
          </a:p>
        </p:txBody>
      </p:sp>
      <p:pic>
        <p:nvPicPr>
          <p:cNvPr id="1748" name="Google Shape;1748;p119"/>
          <p:cNvPicPr preferRelativeResize="0"/>
          <p:nvPr/>
        </p:nvPicPr>
        <p:blipFill rotWithShape="1">
          <a:blip r:embed="rId3">
            <a:alphaModFix/>
          </a:blip>
          <a:srcRect/>
          <a:stretch/>
        </p:blipFill>
        <p:spPr>
          <a:xfrm>
            <a:off x="10082367" y="3387403"/>
            <a:ext cx="838200" cy="775537"/>
          </a:xfrm>
          <a:prstGeom prst="rect">
            <a:avLst/>
          </a:prstGeom>
          <a:noFill/>
          <a:ln>
            <a:noFill/>
          </a:ln>
        </p:spPr>
      </p:pic>
      <p:sp>
        <p:nvSpPr>
          <p:cNvPr id="1749" name="Google Shape;1749;p119"/>
          <p:cNvSpPr txBox="1"/>
          <p:nvPr/>
        </p:nvSpPr>
        <p:spPr>
          <a:xfrm>
            <a:off x="2819400" y="698800"/>
            <a:ext cx="67230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2000" b="1">
                <a:solidFill>
                  <a:schemeClr val="accent1"/>
                </a:solidFill>
                <a:latin typeface="Times New Roman"/>
                <a:ea typeface="Times New Roman"/>
                <a:cs typeface="Times New Roman"/>
                <a:sym typeface="Times New Roman"/>
              </a:rPr>
              <a:t>Các biện pháp đối phó với Keylogger phần cứng</a:t>
            </a:r>
            <a:endParaRPr/>
          </a:p>
        </p:txBody>
      </p:sp>
      <p:sp>
        <p:nvSpPr>
          <p:cNvPr id="1750" name="Google Shape;1750;p119"/>
          <p:cNvSpPr/>
          <p:nvPr/>
        </p:nvSpPr>
        <p:spPr>
          <a:xfrm>
            <a:off x="558147" y="1143000"/>
            <a:ext cx="11075700" cy="916500"/>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ahoma"/>
              <a:ea typeface="Tahoma"/>
              <a:cs typeface="Tahoma"/>
              <a:sym typeface="Tahoma"/>
            </a:endParaRPr>
          </a:p>
        </p:txBody>
      </p:sp>
      <p:sp>
        <p:nvSpPr>
          <p:cNvPr id="1751" name="Google Shape;1751;p119"/>
          <p:cNvSpPr/>
          <p:nvPr/>
        </p:nvSpPr>
        <p:spPr>
          <a:xfrm>
            <a:off x="1371600" y="1143000"/>
            <a:ext cx="8001000" cy="916500"/>
          </a:xfrm>
          <a:prstGeom prst="rect">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latin typeface="Tahoma"/>
                <a:ea typeface="Tahoma"/>
                <a:cs typeface="Tahoma"/>
                <a:sym typeface="Tahoma"/>
              </a:rPr>
              <a:t>Hạn chế </a:t>
            </a:r>
            <a:r>
              <a:rPr lang="en-US" sz="1800" b="1">
                <a:solidFill>
                  <a:srgbClr val="FF0000"/>
                </a:solidFill>
                <a:latin typeface="Tahoma"/>
                <a:ea typeface="Tahoma"/>
                <a:cs typeface="Tahoma"/>
                <a:sym typeface="Tahoma"/>
              </a:rPr>
              <a:t>quyền truy cập vật lý</a:t>
            </a:r>
            <a:r>
              <a:rPr lang="en-US" sz="1800">
                <a:solidFill>
                  <a:schemeClr val="dk1"/>
                </a:solidFill>
                <a:latin typeface="Tahoma"/>
                <a:ea typeface="Tahoma"/>
                <a:cs typeface="Tahoma"/>
                <a:sym typeface="Tahoma"/>
              </a:rPr>
              <a:t> vào các hệ thống máy tính nhạy cảm </a:t>
            </a:r>
            <a:endParaRPr sz="1800" b="0" i="0" u="none" strike="noStrike" cap="none">
              <a:solidFill>
                <a:schemeClr val="dk1"/>
              </a:solidFill>
              <a:latin typeface="Tahoma"/>
              <a:ea typeface="Tahoma"/>
              <a:cs typeface="Tahoma"/>
              <a:sym typeface="Tahoma"/>
            </a:endParaRPr>
          </a:p>
        </p:txBody>
      </p:sp>
      <p:sp>
        <p:nvSpPr>
          <p:cNvPr id="1752" name="Google Shape;1752;p119"/>
          <p:cNvSpPr/>
          <p:nvPr/>
        </p:nvSpPr>
        <p:spPr>
          <a:xfrm>
            <a:off x="556175" y="4340900"/>
            <a:ext cx="844200" cy="9177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04</a:t>
            </a:r>
            <a:endParaRPr sz="1800" b="1">
              <a:solidFill>
                <a:schemeClr val="dk1"/>
              </a:solidFill>
              <a:latin typeface="Times New Roman"/>
              <a:ea typeface="Times New Roman"/>
              <a:cs typeface="Times New Roman"/>
              <a:sym typeface="Times New Roman"/>
            </a:endParaRPr>
          </a:p>
        </p:txBody>
      </p:sp>
      <p:sp>
        <p:nvSpPr>
          <p:cNvPr id="1753" name="Google Shape;1753;p119"/>
          <p:cNvSpPr/>
          <p:nvPr/>
        </p:nvSpPr>
        <p:spPr>
          <a:xfrm>
            <a:off x="556175" y="1143000"/>
            <a:ext cx="844200" cy="9165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01</a:t>
            </a:r>
            <a:endParaRPr sz="1800" b="1">
              <a:solidFill>
                <a:schemeClr val="dk1"/>
              </a:solidFill>
              <a:latin typeface="Times New Roman"/>
              <a:ea typeface="Times New Roman"/>
              <a:cs typeface="Times New Roman"/>
              <a:sym typeface="Times New Roman"/>
            </a:endParaRPr>
          </a:p>
        </p:txBody>
      </p:sp>
      <p:sp>
        <p:nvSpPr>
          <p:cNvPr id="1754" name="Google Shape;1754;p119"/>
          <p:cNvSpPr/>
          <p:nvPr/>
        </p:nvSpPr>
        <p:spPr>
          <a:xfrm>
            <a:off x="556175" y="2209800"/>
            <a:ext cx="844200" cy="9177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02</a:t>
            </a:r>
            <a:endParaRPr sz="1800" b="1">
              <a:solidFill>
                <a:schemeClr val="dk1"/>
              </a:solidFill>
              <a:latin typeface="Times New Roman"/>
              <a:ea typeface="Times New Roman"/>
              <a:cs typeface="Times New Roman"/>
              <a:sym typeface="Times New Roman"/>
            </a:endParaRPr>
          </a:p>
        </p:txBody>
      </p:sp>
      <p:sp>
        <p:nvSpPr>
          <p:cNvPr id="1755" name="Google Shape;1755;p119"/>
          <p:cNvSpPr/>
          <p:nvPr/>
        </p:nvSpPr>
        <p:spPr>
          <a:xfrm>
            <a:off x="558153" y="3275350"/>
            <a:ext cx="844200" cy="9165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03</a:t>
            </a:r>
            <a:endParaRPr sz="1800" b="1">
              <a:solidFill>
                <a:schemeClr val="dk1"/>
              </a:solidFill>
              <a:latin typeface="Times New Roman"/>
              <a:ea typeface="Times New Roman"/>
              <a:cs typeface="Times New Roman"/>
              <a:sym typeface="Times New Roman"/>
            </a:endParaRPr>
          </a:p>
        </p:txBody>
      </p:sp>
      <p:sp>
        <p:nvSpPr>
          <p:cNvPr id="1756" name="Google Shape;1756;p119"/>
          <p:cNvSpPr/>
          <p:nvPr/>
        </p:nvSpPr>
        <p:spPr>
          <a:xfrm>
            <a:off x="556175" y="5410200"/>
            <a:ext cx="844200" cy="8271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05</a:t>
            </a:r>
            <a:endParaRPr sz="1800" b="1">
              <a:solidFill>
                <a:schemeClr val="dk1"/>
              </a:solidFill>
              <a:latin typeface="Times New Roman"/>
              <a:ea typeface="Times New Roman"/>
              <a:cs typeface="Times New Roman"/>
              <a:sym typeface="Times New Roman"/>
            </a:endParaRPr>
          </a:p>
        </p:txBody>
      </p:sp>
      <p:pic>
        <p:nvPicPr>
          <p:cNvPr id="1757" name="Google Shape;1757;p119"/>
          <p:cNvPicPr preferRelativeResize="0"/>
          <p:nvPr/>
        </p:nvPicPr>
        <p:blipFill rotWithShape="1">
          <a:blip r:embed="rId4">
            <a:alphaModFix/>
          </a:blip>
          <a:srcRect/>
          <a:stretch/>
        </p:blipFill>
        <p:spPr>
          <a:xfrm>
            <a:off x="10046972" y="2280382"/>
            <a:ext cx="844262" cy="782131"/>
          </a:xfrm>
          <a:prstGeom prst="rect">
            <a:avLst/>
          </a:prstGeom>
          <a:noFill/>
          <a:ln>
            <a:noFill/>
          </a:ln>
        </p:spPr>
      </p:pic>
      <p:pic>
        <p:nvPicPr>
          <p:cNvPr id="1758" name="Google Shape;1758;p119"/>
          <p:cNvPicPr preferRelativeResize="0"/>
          <p:nvPr/>
        </p:nvPicPr>
        <p:blipFill rotWithShape="1">
          <a:blip r:embed="rId5">
            <a:alphaModFix/>
          </a:blip>
          <a:srcRect/>
          <a:stretch/>
        </p:blipFill>
        <p:spPr>
          <a:xfrm>
            <a:off x="10052434" y="1215755"/>
            <a:ext cx="833326" cy="770991"/>
          </a:xfrm>
          <a:prstGeom prst="rect">
            <a:avLst/>
          </a:prstGeom>
          <a:noFill/>
          <a:ln>
            <a:noFill/>
          </a:ln>
        </p:spPr>
      </p:pic>
      <p:pic>
        <p:nvPicPr>
          <p:cNvPr id="1759" name="Google Shape;1759;p119"/>
          <p:cNvPicPr preferRelativeResize="0"/>
          <p:nvPr/>
        </p:nvPicPr>
        <p:blipFill>
          <a:blip r:embed="rId6">
            <a:alphaModFix/>
          </a:blip>
          <a:stretch>
            <a:fillRect/>
          </a:stretch>
        </p:blipFill>
        <p:spPr>
          <a:xfrm>
            <a:off x="10079350" y="4416575"/>
            <a:ext cx="844250" cy="844250"/>
          </a:xfrm>
          <a:prstGeom prst="rect">
            <a:avLst/>
          </a:prstGeom>
          <a:noFill/>
          <a:ln>
            <a:noFill/>
          </a:ln>
        </p:spPr>
      </p:pic>
      <p:pic>
        <p:nvPicPr>
          <p:cNvPr id="1760" name="Google Shape;1760;p119"/>
          <p:cNvPicPr preferRelativeResize="0"/>
          <p:nvPr/>
        </p:nvPicPr>
        <p:blipFill rotWithShape="1">
          <a:blip r:embed="rId7">
            <a:alphaModFix/>
          </a:blip>
          <a:srcRect/>
          <a:stretch/>
        </p:blipFill>
        <p:spPr>
          <a:xfrm rot="10800000" flipH="1">
            <a:off x="10135453" y="5475856"/>
            <a:ext cx="879232" cy="7341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20"/>
          <p:cNvSpPr/>
          <p:nvPr/>
        </p:nvSpPr>
        <p:spPr>
          <a:xfrm>
            <a:off x="838200" y="1175650"/>
            <a:ext cx="5678100" cy="1707900"/>
          </a:xfrm>
          <a:prstGeom prst="rect">
            <a:avLst/>
          </a:prstGeom>
          <a:solidFill>
            <a:srgbClr val="BFBFBF"/>
          </a:solidFill>
          <a:ln w="38100" cap="flat" cmpd="tri">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4A86E8"/>
                </a:solidFill>
                <a:latin typeface="Times New Roman"/>
                <a:ea typeface="Times New Roman"/>
                <a:cs typeface="Times New Roman"/>
                <a:sym typeface="Times New Roman"/>
              </a:rPr>
              <a:t>Zemana AntiLogger</a:t>
            </a:r>
            <a:endParaRPr b="1">
              <a:solidFill>
                <a:srgbClr val="4A86E8"/>
              </a:solidFill>
            </a:endParaRPr>
          </a:p>
          <a:p>
            <a:pPr marL="457200" marR="0" lvl="0" indent="0" algn="l" rtl="0">
              <a:lnSpc>
                <a:spcPct val="90000"/>
              </a:lnSpc>
              <a:spcBef>
                <a:spcPts val="1000"/>
              </a:spcBef>
              <a:spcAft>
                <a:spcPts val="0"/>
              </a:spcAft>
              <a:buNone/>
            </a:pPr>
            <a:r>
              <a:rPr lang="en-US" sz="1800">
                <a:latin typeface="Times New Roman"/>
                <a:ea typeface="Times New Roman"/>
                <a:cs typeface="Times New Roman"/>
                <a:sym typeface="Times New Roman"/>
              </a:rPr>
              <a:t>Phần mềm giúp </a:t>
            </a:r>
            <a:r>
              <a:rPr lang="en-US" sz="1800" b="1">
                <a:solidFill>
                  <a:srgbClr val="FF0000"/>
                </a:solidFill>
                <a:latin typeface="Times New Roman"/>
                <a:ea typeface="Times New Roman"/>
                <a:cs typeface="Times New Roman"/>
                <a:sym typeface="Times New Roman"/>
              </a:rPr>
              <a:t>theo dõi bất</a:t>
            </a:r>
            <a:r>
              <a:rPr lang="en-US" sz="1800">
                <a:latin typeface="Times New Roman"/>
                <a:ea typeface="Times New Roman"/>
                <a:cs typeface="Times New Roman"/>
                <a:sym typeface="Times New Roman"/>
              </a:rPr>
              <a:t> kì ai đang làm gì trên PC của người dùng. Giám sát PC của use chống lại kẻ xấu và </a:t>
            </a:r>
            <a:r>
              <a:rPr lang="en-US" sz="1800" b="1">
                <a:solidFill>
                  <a:srgbClr val="FF0000"/>
                </a:solidFill>
                <a:latin typeface="Times New Roman"/>
                <a:ea typeface="Times New Roman"/>
                <a:cs typeface="Times New Roman"/>
                <a:sym typeface="Times New Roman"/>
              </a:rPr>
              <a:t>ngăn chặn bất kỳ loại nỗ lực</a:t>
            </a:r>
            <a:r>
              <a:rPr lang="en-US" sz="1800">
                <a:latin typeface="Times New Roman"/>
                <a:ea typeface="Times New Roman"/>
                <a:cs typeface="Times New Roman"/>
                <a:sym typeface="Times New Roman"/>
              </a:rPr>
              <a:t> nào nhằm ghi lại hoặc lấy cắp dữ liệu cá nhân của người dùng và chặn bất kỳ những hoạt động đáng ngờ</a:t>
            </a:r>
            <a:endParaRPr sz="1800" b="1">
              <a:solidFill>
                <a:schemeClr val="accent1"/>
              </a:solidFill>
              <a:latin typeface="Times New Roman"/>
              <a:ea typeface="Times New Roman"/>
              <a:cs typeface="Times New Roman"/>
              <a:sym typeface="Times New Roman"/>
            </a:endParaRPr>
          </a:p>
        </p:txBody>
      </p:sp>
      <p:sp>
        <p:nvSpPr>
          <p:cNvPr id="1766" name="Google Shape;1766;p120"/>
          <p:cNvSpPr/>
          <p:nvPr/>
        </p:nvSpPr>
        <p:spPr>
          <a:xfrm>
            <a:off x="7344077" y="1362776"/>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a:solidFill>
                  <a:schemeClr val="dk1"/>
                </a:solidFill>
                <a:latin typeface="Times New Roman"/>
                <a:ea typeface="Times New Roman"/>
                <a:cs typeface="Times New Roman"/>
                <a:sym typeface="Times New Roman"/>
              </a:rPr>
              <a:t>Guardedi D </a:t>
            </a:r>
            <a:endParaRPr/>
          </a:p>
          <a:p>
            <a:pPr marL="798512" marR="0" lvl="2" indent="-57150" algn="l" rtl="0">
              <a:spcBef>
                <a:spcPts val="0"/>
              </a:spcBef>
              <a:spcAft>
                <a:spcPts val="0"/>
              </a:spcAft>
              <a:buNone/>
            </a:pPr>
            <a:r>
              <a:rPr lang="en-US" sz="1800" i="1">
                <a:solidFill>
                  <a:schemeClr val="dk1"/>
                </a:solidFill>
                <a:latin typeface="Times New Roman"/>
                <a:ea typeface="Times New Roman"/>
                <a:cs typeface="Times New Roman"/>
                <a:sym typeface="Times New Roman"/>
              </a:rPr>
              <a:t>https://www.strikeforcecpg.com/</a:t>
            </a:r>
            <a:endParaRPr sz="1800" b="0" i="1" u="none" strike="noStrike" cap="none">
              <a:solidFill>
                <a:schemeClr val="dk1"/>
              </a:solidFill>
              <a:latin typeface="Times New Roman"/>
              <a:ea typeface="Times New Roman"/>
              <a:cs typeface="Times New Roman"/>
              <a:sym typeface="Times New Roman"/>
            </a:endParaRPr>
          </a:p>
        </p:txBody>
      </p:sp>
      <p:sp>
        <p:nvSpPr>
          <p:cNvPr id="1767" name="Google Shape;1767;p120"/>
          <p:cNvSpPr/>
          <p:nvPr/>
        </p:nvSpPr>
        <p:spPr>
          <a:xfrm>
            <a:off x="7344078" y="2328659"/>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a:solidFill>
                  <a:schemeClr val="dk1"/>
                </a:solidFill>
                <a:latin typeface="Times New Roman"/>
                <a:ea typeface="Times New Roman"/>
                <a:cs typeface="Times New Roman"/>
                <a:sym typeface="Times New Roman"/>
              </a:rPr>
              <a:t>KeyScrambler</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https://usa.kaspersky.com</a:t>
            </a:r>
            <a:endParaRPr sz="1800" b="0" i="1" u="none" strike="noStrike" cap="none">
              <a:solidFill>
                <a:schemeClr val="dk1"/>
              </a:solidFill>
              <a:latin typeface="Times New Roman"/>
              <a:ea typeface="Times New Roman"/>
              <a:cs typeface="Times New Roman"/>
              <a:sym typeface="Times New Roman"/>
            </a:endParaRPr>
          </a:p>
        </p:txBody>
      </p:sp>
      <p:sp>
        <p:nvSpPr>
          <p:cNvPr id="1768" name="Google Shape;1768;p120"/>
          <p:cNvSpPr/>
          <p:nvPr/>
        </p:nvSpPr>
        <p:spPr>
          <a:xfrm>
            <a:off x="7344078" y="3294542"/>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41362" marR="0" lvl="2"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SpyShelter FreeAnti-Keylogger </a:t>
            </a:r>
            <a:endParaRPr/>
          </a:p>
          <a:p>
            <a:pPr marL="798512" marR="0" lvl="2" indent="-57150" algn="l" rtl="0">
              <a:spcBef>
                <a:spcPts val="0"/>
              </a:spcBef>
              <a:spcAft>
                <a:spcPts val="0"/>
              </a:spcAft>
              <a:buNone/>
            </a:pPr>
            <a:r>
              <a:rPr lang="en-US" sz="1800" i="1">
                <a:solidFill>
                  <a:schemeClr val="dk1"/>
                </a:solidFill>
                <a:latin typeface="Times New Roman"/>
                <a:ea typeface="Times New Roman"/>
                <a:cs typeface="Times New Roman"/>
                <a:sym typeface="Times New Roman"/>
              </a:rPr>
              <a:t> https://www.spyshelter.com</a:t>
            </a:r>
            <a:endParaRPr sz="1800" b="0" i="1" u="none" strike="noStrike" cap="none">
              <a:solidFill>
                <a:schemeClr val="dk1"/>
              </a:solidFill>
              <a:latin typeface="Times New Roman"/>
              <a:ea typeface="Times New Roman"/>
              <a:cs typeface="Times New Roman"/>
              <a:sym typeface="Times New Roman"/>
            </a:endParaRPr>
          </a:p>
        </p:txBody>
      </p:sp>
      <p:sp>
        <p:nvSpPr>
          <p:cNvPr id="1769" name="Google Shape;1769;p120"/>
          <p:cNvSpPr/>
          <p:nvPr/>
        </p:nvSpPr>
        <p:spPr>
          <a:xfrm>
            <a:off x="7344077" y="4260425"/>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a:solidFill>
                  <a:schemeClr val="dk1"/>
                </a:solidFill>
                <a:latin typeface="Times New Roman"/>
                <a:ea typeface="Times New Roman"/>
                <a:cs typeface="Times New Roman"/>
                <a:sym typeface="Times New Roman"/>
              </a:rPr>
              <a:t>DefenseWall HIPS</a:t>
            </a:r>
            <a:endParaRPr/>
          </a:p>
          <a:p>
            <a:pPr marL="798512" marR="0" lvl="2" indent="-57150" algn="l" rtl="0">
              <a:spcBef>
                <a:spcPts val="0"/>
              </a:spcBef>
              <a:spcAft>
                <a:spcPts val="0"/>
              </a:spcAft>
              <a:buNone/>
            </a:pPr>
            <a:r>
              <a:rPr lang="en-US" sz="1800" i="1">
                <a:solidFill>
                  <a:schemeClr val="dk1"/>
                </a:solidFill>
                <a:latin typeface="Times New Roman"/>
                <a:ea typeface="Times New Roman"/>
                <a:cs typeface="Times New Roman"/>
                <a:sym typeface="Times New Roman"/>
              </a:rPr>
              <a:t> http://www.softsphere.com</a:t>
            </a:r>
            <a:endParaRPr sz="1800" b="0" i="1" u="none" strike="noStrike" cap="none">
              <a:solidFill>
                <a:schemeClr val="dk1"/>
              </a:solidFill>
              <a:latin typeface="Times New Roman"/>
              <a:ea typeface="Times New Roman"/>
              <a:cs typeface="Times New Roman"/>
              <a:sym typeface="Times New Roman"/>
            </a:endParaRPr>
          </a:p>
        </p:txBody>
      </p:sp>
      <p:sp>
        <p:nvSpPr>
          <p:cNvPr id="1770" name="Google Shape;1770;p120"/>
          <p:cNvSpPr/>
          <p:nvPr/>
        </p:nvSpPr>
        <p:spPr>
          <a:xfrm>
            <a:off x="7344078" y="5226308"/>
            <a:ext cx="4009800" cy="8046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41362" marR="0" lvl="2"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Elite Anti Keylogger</a:t>
            </a:r>
            <a:endParaRPr/>
          </a:p>
          <a:p>
            <a:pPr marL="741362" marR="0" lvl="2"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http://www.elite-antikeylogger.co</a:t>
            </a:r>
            <a:endParaRPr sz="1800" b="0" i="1" u="none" strike="noStrike" cap="none">
              <a:solidFill>
                <a:schemeClr val="dk1"/>
              </a:solidFill>
              <a:latin typeface="Times New Roman"/>
              <a:ea typeface="Times New Roman"/>
              <a:cs typeface="Times New Roman"/>
              <a:sym typeface="Times New Roman"/>
            </a:endParaRPr>
          </a:p>
        </p:txBody>
      </p:sp>
      <p:pic>
        <p:nvPicPr>
          <p:cNvPr id="1771" name="Google Shape;1771;p120" descr="Kaspersky TDSSKiller 3.1.0.28 Download | TechSpot"/>
          <p:cNvPicPr preferRelativeResize="0"/>
          <p:nvPr/>
        </p:nvPicPr>
        <p:blipFill rotWithShape="1">
          <a:blip r:embed="rId3">
            <a:alphaModFix/>
          </a:blip>
          <a:srcRect/>
          <a:stretch/>
        </p:blipFill>
        <p:spPr>
          <a:xfrm>
            <a:off x="7428490" y="2398633"/>
            <a:ext cx="620445" cy="620445"/>
          </a:xfrm>
          <a:prstGeom prst="rect">
            <a:avLst/>
          </a:prstGeom>
          <a:noFill/>
          <a:ln>
            <a:noFill/>
          </a:ln>
        </p:spPr>
      </p:pic>
      <p:pic>
        <p:nvPicPr>
          <p:cNvPr id="1772" name="Google Shape;1772;p120" descr="Malwarebytes (phần mềm) – Wikipedia tiếng Việt"/>
          <p:cNvPicPr preferRelativeResize="0"/>
          <p:nvPr/>
        </p:nvPicPr>
        <p:blipFill rotWithShape="1">
          <a:blip r:embed="rId4">
            <a:alphaModFix/>
          </a:blip>
          <a:srcRect/>
          <a:stretch/>
        </p:blipFill>
        <p:spPr>
          <a:xfrm>
            <a:off x="7520810" y="3471285"/>
            <a:ext cx="457200" cy="406908"/>
          </a:xfrm>
          <a:prstGeom prst="rect">
            <a:avLst/>
          </a:prstGeom>
          <a:noFill/>
          <a:ln>
            <a:noFill/>
          </a:ln>
        </p:spPr>
      </p:pic>
      <p:pic>
        <p:nvPicPr>
          <p:cNvPr id="1773" name="Google Shape;1773;p120" descr="Download - tải Rootkit Buster - Tìm và riệt rootkit"/>
          <p:cNvPicPr preferRelativeResize="0"/>
          <p:nvPr/>
        </p:nvPicPr>
        <p:blipFill rotWithShape="1">
          <a:blip r:embed="rId5">
            <a:alphaModFix/>
          </a:blip>
          <a:srcRect l="16442" t="11397" r="21927" b="34816"/>
          <a:stretch/>
        </p:blipFill>
        <p:spPr>
          <a:xfrm>
            <a:off x="7390601" y="4324645"/>
            <a:ext cx="696221" cy="631955"/>
          </a:xfrm>
          <a:prstGeom prst="rect">
            <a:avLst/>
          </a:prstGeom>
          <a:noFill/>
          <a:ln>
            <a:noFill/>
          </a:ln>
        </p:spPr>
      </p:pic>
      <p:pic>
        <p:nvPicPr>
          <p:cNvPr id="1774" name="Google Shape;1774;p120" descr="UnHackMe Các phần mềm thay thế và phần mềm tương tự - ProgSoft.net"/>
          <p:cNvPicPr preferRelativeResize="0"/>
          <p:nvPr/>
        </p:nvPicPr>
        <p:blipFill rotWithShape="1">
          <a:blip r:embed="rId6">
            <a:alphaModFix/>
          </a:blip>
          <a:srcRect/>
          <a:stretch/>
        </p:blipFill>
        <p:spPr>
          <a:xfrm>
            <a:off x="7428490" y="5325455"/>
            <a:ext cx="606425" cy="606425"/>
          </a:xfrm>
          <a:prstGeom prst="rect">
            <a:avLst/>
          </a:prstGeom>
          <a:noFill/>
          <a:ln>
            <a:noFill/>
          </a:ln>
        </p:spPr>
      </p:pic>
      <p:sp>
        <p:nvSpPr>
          <p:cNvPr id="1776" name="Google Shape;1776;p120"/>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US" sz="3800"/>
              <a:t>Chống lại - Keylogger</a:t>
            </a:r>
            <a:endParaRPr/>
          </a:p>
        </p:txBody>
      </p:sp>
      <p:pic>
        <p:nvPicPr>
          <p:cNvPr id="1777" name="Google Shape;1777;p120"/>
          <p:cNvPicPr preferRelativeResize="0"/>
          <p:nvPr/>
        </p:nvPicPr>
        <p:blipFill>
          <a:blip r:embed="rId7">
            <a:alphaModFix/>
          </a:blip>
          <a:stretch>
            <a:fillRect/>
          </a:stretch>
        </p:blipFill>
        <p:spPr>
          <a:xfrm>
            <a:off x="911125" y="2959675"/>
            <a:ext cx="5535400" cy="3669726"/>
          </a:xfrm>
          <a:prstGeom prst="rect">
            <a:avLst/>
          </a:prstGeom>
          <a:noFill/>
          <a:ln w="38100" cap="flat" cmpd="tri">
            <a:solidFill>
              <a:schemeClr val="dk1"/>
            </a:solidFill>
            <a:prstDash val="solid"/>
            <a:round/>
            <a:headEnd type="none" w="sm" len="sm"/>
            <a:tailEnd type="none" w="sm" len="sm"/>
          </a:ln>
        </p:spPr>
      </p:pic>
      <p:pic>
        <p:nvPicPr>
          <p:cNvPr id="1778" name="Google Shape;1778;p120"/>
          <p:cNvPicPr preferRelativeResize="0"/>
          <p:nvPr/>
        </p:nvPicPr>
        <p:blipFill>
          <a:blip r:embed="rId8">
            <a:alphaModFix/>
          </a:blip>
          <a:stretch>
            <a:fillRect/>
          </a:stretch>
        </p:blipFill>
        <p:spPr>
          <a:xfrm>
            <a:off x="7428499" y="1617225"/>
            <a:ext cx="696225" cy="338869"/>
          </a:xfrm>
          <a:prstGeom prst="rect">
            <a:avLst/>
          </a:prstGeom>
          <a:noFill/>
          <a:ln w="19050" cap="flat" cmpd="sng">
            <a:solidFill>
              <a:schemeClr val="dk2"/>
            </a:solidFill>
            <a:prstDash val="solid"/>
            <a:round/>
            <a:headEnd type="none" w="sm" len="sm"/>
            <a:tailEnd type="none" w="sm" len="sm"/>
          </a:ln>
        </p:spPr>
      </p:pic>
      <p:sp>
        <p:nvSpPr>
          <p:cNvPr id="17" name="Google Shape;1089;p93">
            <a:extLst>
              <a:ext uri="{FF2B5EF4-FFF2-40B4-BE49-F238E27FC236}">
                <a16:creationId xmlns:a16="http://schemas.microsoft.com/office/drawing/2014/main" id="{B7A98B46-C6EA-4D05-BD0E-917CD77C4794}"/>
              </a:ext>
            </a:extLst>
          </p:cNvPr>
          <p:cNvSpPr txBox="1">
            <a:spLocks noGrp="1"/>
          </p:cNvSpPr>
          <p:nvPr>
            <p:ph type="sldNum" idx="12"/>
          </p:nvPr>
        </p:nvSpPr>
        <p:spPr>
          <a:xfrm>
            <a:off x="11189111" y="6236291"/>
            <a:ext cx="1002890" cy="621709"/>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sz="3200" b="1"/>
              <a:t>58</a:t>
            </a:fld>
            <a:endParaRPr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5"/>
                                        </p:tgtEl>
                                        <p:attrNameLst>
                                          <p:attrName>style.visibility</p:attrName>
                                        </p:attrNameLst>
                                      </p:cBhvr>
                                      <p:to>
                                        <p:strVal val="visible"/>
                                      </p:to>
                                    </p:set>
                                    <p:animEffect transition="in" filter="fade">
                                      <p:cBhvr>
                                        <p:cTn id="7" dur="500"/>
                                        <p:tgtEl>
                                          <p:spTgt spid="176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66"/>
                                        </p:tgtEl>
                                        <p:attrNameLst>
                                          <p:attrName>style.visibility</p:attrName>
                                        </p:attrNameLst>
                                      </p:cBhvr>
                                      <p:to>
                                        <p:strVal val="visible"/>
                                      </p:to>
                                    </p:set>
                                    <p:anim calcmode="lin" valueType="num">
                                      <p:cBhvr additive="base">
                                        <p:cTn id="12" dur="500"/>
                                        <p:tgtEl>
                                          <p:spTgt spid="176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100"/>
                                  </p:stCondLst>
                                  <p:childTnLst>
                                    <p:set>
                                      <p:cBhvr>
                                        <p:cTn id="14" dur="1" fill="hold">
                                          <p:stCondLst>
                                            <p:cond delay="0"/>
                                          </p:stCondLst>
                                        </p:cTn>
                                        <p:tgtEl>
                                          <p:spTgt spid="1767"/>
                                        </p:tgtEl>
                                        <p:attrNameLst>
                                          <p:attrName>style.visibility</p:attrName>
                                        </p:attrNameLst>
                                      </p:cBhvr>
                                      <p:to>
                                        <p:strVal val="visible"/>
                                      </p:to>
                                    </p:set>
                                    <p:anim calcmode="lin" valueType="num">
                                      <p:cBhvr additive="base">
                                        <p:cTn id="15" dur="500"/>
                                        <p:tgtEl>
                                          <p:spTgt spid="176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200"/>
                                  </p:stCondLst>
                                  <p:childTnLst>
                                    <p:set>
                                      <p:cBhvr>
                                        <p:cTn id="17" dur="1" fill="hold">
                                          <p:stCondLst>
                                            <p:cond delay="0"/>
                                          </p:stCondLst>
                                        </p:cTn>
                                        <p:tgtEl>
                                          <p:spTgt spid="1768"/>
                                        </p:tgtEl>
                                        <p:attrNameLst>
                                          <p:attrName>style.visibility</p:attrName>
                                        </p:attrNameLst>
                                      </p:cBhvr>
                                      <p:to>
                                        <p:strVal val="visible"/>
                                      </p:to>
                                    </p:set>
                                    <p:anim calcmode="lin" valueType="num">
                                      <p:cBhvr additive="base">
                                        <p:cTn id="18" dur="500"/>
                                        <p:tgtEl>
                                          <p:spTgt spid="176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300"/>
                                  </p:stCondLst>
                                  <p:childTnLst>
                                    <p:set>
                                      <p:cBhvr>
                                        <p:cTn id="20" dur="1" fill="hold">
                                          <p:stCondLst>
                                            <p:cond delay="0"/>
                                          </p:stCondLst>
                                        </p:cTn>
                                        <p:tgtEl>
                                          <p:spTgt spid="1769"/>
                                        </p:tgtEl>
                                        <p:attrNameLst>
                                          <p:attrName>style.visibility</p:attrName>
                                        </p:attrNameLst>
                                      </p:cBhvr>
                                      <p:to>
                                        <p:strVal val="visible"/>
                                      </p:to>
                                    </p:set>
                                    <p:anim calcmode="lin" valueType="num">
                                      <p:cBhvr additive="base">
                                        <p:cTn id="21" dur="500"/>
                                        <p:tgtEl>
                                          <p:spTgt spid="1769"/>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400"/>
                                  </p:stCondLst>
                                  <p:childTnLst>
                                    <p:set>
                                      <p:cBhvr>
                                        <p:cTn id="23" dur="1" fill="hold">
                                          <p:stCondLst>
                                            <p:cond delay="0"/>
                                          </p:stCondLst>
                                        </p:cTn>
                                        <p:tgtEl>
                                          <p:spTgt spid="1770"/>
                                        </p:tgtEl>
                                        <p:attrNameLst>
                                          <p:attrName>style.visibility</p:attrName>
                                        </p:attrNameLst>
                                      </p:cBhvr>
                                      <p:to>
                                        <p:strVal val="visible"/>
                                      </p:to>
                                    </p:set>
                                    <p:anim calcmode="lin" valueType="num">
                                      <p:cBhvr additive="base">
                                        <p:cTn id="24" dur="500"/>
                                        <p:tgtEl>
                                          <p:spTgt spid="1770"/>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100"/>
                                  </p:stCondLst>
                                  <p:childTnLst>
                                    <p:set>
                                      <p:cBhvr>
                                        <p:cTn id="26" dur="1" fill="hold">
                                          <p:stCondLst>
                                            <p:cond delay="0"/>
                                          </p:stCondLst>
                                        </p:cTn>
                                        <p:tgtEl>
                                          <p:spTgt spid="1771"/>
                                        </p:tgtEl>
                                        <p:attrNameLst>
                                          <p:attrName>style.visibility</p:attrName>
                                        </p:attrNameLst>
                                      </p:cBhvr>
                                      <p:to>
                                        <p:strVal val="visible"/>
                                      </p:to>
                                    </p:set>
                                    <p:anim calcmode="lin" valueType="num">
                                      <p:cBhvr additive="base">
                                        <p:cTn id="27" dur="500"/>
                                        <p:tgtEl>
                                          <p:spTgt spid="1771"/>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200"/>
                                  </p:stCondLst>
                                  <p:childTnLst>
                                    <p:set>
                                      <p:cBhvr>
                                        <p:cTn id="29" dur="1" fill="hold">
                                          <p:stCondLst>
                                            <p:cond delay="0"/>
                                          </p:stCondLst>
                                        </p:cTn>
                                        <p:tgtEl>
                                          <p:spTgt spid="1772"/>
                                        </p:tgtEl>
                                        <p:attrNameLst>
                                          <p:attrName>style.visibility</p:attrName>
                                        </p:attrNameLst>
                                      </p:cBhvr>
                                      <p:to>
                                        <p:strVal val="visible"/>
                                      </p:to>
                                    </p:set>
                                    <p:anim calcmode="lin" valueType="num">
                                      <p:cBhvr additive="base">
                                        <p:cTn id="30" dur="500"/>
                                        <p:tgtEl>
                                          <p:spTgt spid="1772"/>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300"/>
                                  </p:stCondLst>
                                  <p:childTnLst>
                                    <p:set>
                                      <p:cBhvr>
                                        <p:cTn id="32" dur="1" fill="hold">
                                          <p:stCondLst>
                                            <p:cond delay="0"/>
                                          </p:stCondLst>
                                        </p:cTn>
                                        <p:tgtEl>
                                          <p:spTgt spid="1773"/>
                                        </p:tgtEl>
                                        <p:attrNameLst>
                                          <p:attrName>style.visibility</p:attrName>
                                        </p:attrNameLst>
                                      </p:cBhvr>
                                      <p:to>
                                        <p:strVal val="visible"/>
                                      </p:to>
                                    </p:set>
                                    <p:anim calcmode="lin" valueType="num">
                                      <p:cBhvr additive="base">
                                        <p:cTn id="33" dur="500"/>
                                        <p:tgtEl>
                                          <p:spTgt spid="1773"/>
                                        </p:tgtEl>
                                        <p:attrNameLst>
                                          <p:attrName>ppt_x</p:attrName>
                                        </p:attrNameLst>
                                      </p:cBhvr>
                                      <p:tavLst>
                                        <p:tav tm="0">
                                          <p:val>
                                            <p:strVal val="#ppt_x+1"/>
                                          </p:val>
                                        </p:tav>
                                        <p:tav tm="100000">
                                          <p:val>
                                            <p:strVal val="#ppt_x"/>
                                          </p:val>
                                        </p:tav>
                                      </p:tavLst>
                                    </p:anim>
                                  </p:childTnLst>
                                </p:cTn>
                              </p:par>
                              <p:par>
                                <p:cTn id="34" presetID="2" presetClass="entr" presetSubtype="2" fill="hold" nodeType="withEffect">
                                  <p:stCondLst>
                                    <p:cond delay="400"/>
                                  </p:stCondLst>
                                  <p:childTnLst>
                                    <p:set>
                                      <p:cBhvr>
                                        <p:cTn id="35" dur="1" fill="hold">
                                          <p:stCondLst>
                                            <p:cond delay="0"/>
                                          </p:stCondLst>
                                        </p:cTn>
                                        <p:tgtEl>
                                          <p:spTgt spid="1774"/>
                                        </p:tgtEl>
                                        <p:attrNameLst>
                                          <p:attrName>style.visibility</p:attrName>
                                        </p:attrNameLst>
                                      </p:cBhvr>
                                      <p:to>
                                        <p:strVal val="visible"/>
                                      </p:to>
                                    </p:set>
                                    <p:anim calcmode="lin" valueType="num">
                                      <p:cBhvr additive="base">
                                        <p:cTn id="36" dur="500"/>
                                        <p:tgtEl>
                                          <p:spTgt spid="17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21"/>
          <p:cNvSpPr txBox="1">
            <a:spLocks noGrp="1"/>
          </p:cNvSpPr>
          <p:nvPr>
            <p:ph type="title"/>
          </p:nvPr>
        </p:nvSpPr>
        <p:spPr>
          <a:xfrm>
            <a:off x="0" y="-10668"/>
            <a:ext cx="12192000" cy="713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800">
                <a:latin typeface="Arial"/>
                <a:ea typeface="Arial"/>
                <a:cs typeface="Arial"/>
                <a:sym typeface="Arial"/>
              </a:rPr>
              <a:t>Cách bảo vệ chống lại phần mềm gián điệp</a:t>
            </a:r>
            <a:endParaRPr sz="3200">
              <a:latin typeface="Arial"/>
              <a:ea typeface="Arial"/>
              <a:cs typeface="Arial"/>
              <a:sym typeface="Arial"/>
            </a:endParaRPr>
          </a:p>
        </p:txBody>
      </p:sp>
      <p:sp>
        <p:nvSpPr>
          <p:cNvPr id="1785" name="Google Shape;1785;p121"/>
          <p:cNvSpPr/>
          <p:nvPr/>
        </p:nvSpPr>
        <p:spPr>
          <a:xfrm>
            <a:off x="789225" y="853450"/>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6" name="Google Shape;1786;p121"/>
          <p:cNvSpPr/>
          <p:nvPr/>
        </p:nvSpPr>
        <p:spPr>
          <a:xfrm>
            <a:off x="903928" y="1021732"/>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a:t>
            </a:r>
            <a:endParaRPr sz="1800" b="1">
              <a:solidFill>
                <a:schemeClr val="lt1"/>
              </a:solidFill>
              <a:latin typeface="Times New Roman"/>
              <a:ea typeface="Times New Roman"/>
              <a:cs typeface="Times New Roman"/>
              <a:sym typeface="Times New Roman"/>
            </a:endParaRPr>
          </a:p>
        </p:txBody>
      </p:sp>
      <p:sp>
        <p:nvSpPr>
          <p:cNvPr id="1787" name="Google Shape;1787;p121"/>
          <p:cNvSpPr/>
          <p:nvPr/>
        </p:nvSpPr>
        <p:spPr>
          <a:xfrm>
            <a:off x="15154541" y="579155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7</a:t>
            </a:r>
            <a:endParaRPr/>
          </a:p>
        </p:txBody>
      </p:sp>
      <p:sp>
        <p:nvSpPr>
          <p:cNvPr id="1788" name="Google Shape;1788;p121"/>
          <p:cNvSpPr/>
          <p:nvPr/>
        </p:nvSpPr>
        <p:spPr>
          <a:xfrm>
            <a:off x="15117454" y="6356977"/>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11</a:t>
            </a:r>
            <a:endParaRPr sz="1800">
              <a:solidFill>
                <a:schemeClr val="lt1"/>
              </a:solidFill>
              <a:latin typeface="Calibri"/>
              <a:ea typeface="Calibri"/>
              <a:cs typeface="Calibri"/>
              <a:sym typeface="Calibri"/>
            </a:endParaRPr>
          </a:p>
        </p:txBody>
      </p:sp>
      <p:sp>
        <p:nvSpPr>
          <p:cNvPr id="1789" name="Google Shape;1789;p121"/>
          <p:cNvSpPr txBox="1"/>
          <p:nvPr/>
        </p:nvSpPr>
        <p:spPr>
          <a:xfrm>
            <a:off x="1502707" y="965304"/>
            <a:ext cx="4325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Cố gắng tránh sử dụng bất kỳ hệ thống máy tính nào </a:t>
            </a:r>
            <a:r>
              <a:rPr lang="en-US" sz="1600" b="1">
                <a:solidFill>
                  <a:srgbClr val="FF0000"/>
                </a:solidFill>
                <a:latin typeface="Times New Roman"/>
                <a:ea typeface="Times New Roman"/>
                <a:cs typeface="Times New Roman"/>
                <a:sym typeface="Times New Roman"/>
              </a:rPr>
              <a:t>không hoàn toàn dưới sự kiểm soát </a:t>
            </a:r>
            <a:r>
              <a:rPr lang="en-US" sz="1600">
                <a:solidFill>
                  <a:schemeClr val="dk1"/>
                </a:solidFill>
                <a:latin typeface="Times New Roman"/>
                <a:ea typeface="Times New Roman"/>
                <a:cs typeface="Times New Roman"/>
                <a:sym typeface="Times New Roman"/>
              </a:rPr>
              <a:t>của bạn</a:t>
            </a:r>
            <a:endParaRPr sz="1600" b="1">
              <a:solidFill>
                <a:srgbClr val="FF0000"/>
              </a:solidFill>
              <a:latin typeface="Times New Roman"/>
              <a:ea typeface="Times New Roman"/>
              <a:cs typeface="Times New Roman"/>
              <a:sym typeface="Times New Roman"/>
            </a:endParaRPr>
          </a:p>
        </p:txBody>
      </p:sp>
      <p:sp>
        <p:nvSpPr>
          <p:cNvPr id="1790" name="Google Shape;1790;p121"/>
          <p:cNvSpPr/>
          <p:nvPr/>
        </p:nvSpPr>
        <p:spPr>
          <a:xfrm>
            <a:off x="789225" y="1663112"/>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1" name="Google Shape;1791;p121"/>
          <p:cNvSpPr/>
          <p:nvPr/>
        </p:nvSpPr>
        <p:spPr>
          <a:xfrm>
            <a:off x="903928" y="1831395"/>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2</a:t>
            </a:r>
            <a:endParaRPr sz="1800" b="1">
              <a:solidFill>
                <a:schemeClr val="lt1"/>
              </a:solidFill>
              <a:latin typeface="Times New Roman"/>
              <a:ea typeface="Times New Roman"/>
              <a:cs typeface="Times New Roman"/>
              <a:sym typeface="Times New Roman"/>
            </a:endParaRPr>
          </a:p>
        </p:txBody>
      </p:sp>
      <p:sp>
        <p:nvSpPr>
          <p:cNvPr id="1792" name="Google Shape;1792;p121"/>
          <p:cNvSpPr txBox="1"/>
          <p:nvPr/>
        </p:nvSpPr>
        <p:spPr>
          <a:xfrm>
            <a:off x="1502707" y="1774966"/>
            <a:ext cx="4325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Điều chỉnh </a:t>
            </a:r>
            <a:r>
              <a:rPr lang="en-US" sz="1600" b="1">
                <a:solidFill>
                  <a:srgbClr val="FF0000"/>
                </a:solidFill>
                <a:latin typeface="Times New Roman"/>
                <a:ea typeface="Times New Roman"/>
                <a:cs typeface="Times New Roman"/>
                <a:sym typeface="Times New Roman"/>
              </a:rPr>
              <a:t>cài đặt bảo mật của trình duyệt</a:t>
            </a:r>
            <a:r>
              <a:rPr lang="en-US" sz="1600">
                <a:solidFill>
                  <a:schemeClr val="dk1"/>
                </a:solidFill>
                <a:latin typeface="Times New Roman"/>
                <a:ea typeface="Times New Roman"/>
                <a:cs typeface="Times New Roman"/>
                <a:sym typeface="Times New Roman"/>
              </a:rPr>
              <a:t> thành trung bình hoặc cao hơn cho Vùng Internet</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1793" name="Google Shape;1793;p121"/>
          <p:cNvSpPr/>
          <p:nvPr/>
        </p:nvSpPr>
        <p:spPr>
          <a:xfrm>
            <a:off x="789225" y="2507129"/>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4" name="Google Shape;1794;p121"/>
          <p:cNvSpPr/>
          <p:nvPr/>
        </p:nvSpPr>
        <p:spPr>
          <a:xfrm>
            <a:off x="903928" y="2675411"/>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3</a:t>
            </a:r>
            <a:endParaRPr sz="1800" b="1">
              <a:solidFill>
                <a:schemeClr val="lt1"/>
              </a:solidFill>
              <a:latin typeface="Times New Roman"/>
              <a:ea typeface="Times New Roman"/>
              <a:cs typeface="Times New Roman"/>
              <a:sym typeface="Times New Roman"/>
            </a:endParaRPr>
          </a:p>
        </p:txBody>
      </p:sp>
      <p:sp>
        <p:nvSpPr>
          <p:cNvPr id="1795" name="Google Shape;1795;p121"/>
          <p:cNvSpPr/>
          <p:nvPr/>
        </p:nvSpPr>
        <p:spPr>
          <a:xfrm>
            <a:off x="789225" y="3366288"/>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6" name="Google Shape;1796;p121"/>
          <p:cNvSpPr/>
          <p:nvPr/>
        </p:nvSpPr>
        <p:spPr>
          <a:xfrm>
            <a:off x="903928" y="3534570"/>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4</a:t>
            </a:r>
            <a:endParaRPr sz="1800" b="1">
              <a:solidFill>
                <a:schemeClr val="lt1"/>
              </a:solidFill>
              <a:latin typeface="Times New Roman"/>
              <a:ea typeface="Times New Roman"/>
              <a:cs typeface="Times New Roman"/>
              <a:sym typeface="Times New Roman"/>
            </a:endParaRPr>
          </a:p>
        </p:txBody>
      </p:sp>
      <p:sp>
        <p:nvSpPr>
          <p:cNvPr id="1797" name="Google Shape;1797;p121"/>
          <p:cNvSpPr/>
          <p:nvPr/>
        </p:nvSpPr>
        <p:spPr>
          <a:xfrm>
            <a:off x="789225" y="4192470"/>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8" name="Google Shape;1798;p121"/>
          <p:cNvSpPr/>
          <p:nvPr/>
        </p:nvSpPr>
        <p:spPr>
          <a:xfrm>
            <a:off x="903928" y="4360752"/>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5</a:t>
            </a:r>
            <a:endParaRPr sz="1800" b="1">
              <a:solidFill>
                <a:schemeClr val="lt1"/>
              </a:solidFill>
              <a:latin typeface="Times New Roman"/>
              <a:ea typeface="Times New Roman"/>
              <a:cs typeface="Times New Roman"/>
              <a:sym typeface="Times New Roman"/>
            </a:endParaRPr>
          </a:p>
        </p:txBody>
      </p:sp>
      <p:sp>
        <p:nvSpPr>
          <p:cNvPr id="1799" name="Google Shape;1799;p121"/>
          <p:cNvSpPr txBox="1"/>
          <p:nvPr/>
        </p:nvSpPr>
        <p:spPr>
          <a:xfrm>
            <a:off x="1502707" y="4304323"/>
            <a:ext cx="4325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Cập nhật phần mềm thường xuyên và </a:t>
            </a:r>
            <a:r>
              <a:rPr lang="en-US" sz="1600" b="1">
                <a:solidFill>
                  <a:srgbClr val="FF0000"/>
                </a:solidFill>
                <a:latin typeface="Times New Roman"/>
                <a:ea typeface="Times New Roman"/>
                <a:cs typeface="Times New Roman"/>
                <a:sym typeface="Times New Roman"/>
              </a:rPr>
              <a:t>sử dụng tường lửa</a:t>
            </a:r>
            <a:r>
              <a:rPr lang="en-US" sz="1600">
                <a:solidFill>
                  <a:schemeClr val="dk1"/>
                </a:solidFill>
                <a:latin typeface="Times New Roman"/>
                <a:ea typeface="Times New Roman"/>
                <a:cs typeface="Times New Roman"/>
                <a:sym typeface="Times New Roman"/>
              </a:rPr>
              <a:t> có tính năng bảo vệ khi gửi đi</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1800" name="Google Shape;1800;p121"/>
          <p:cNvSpPr/>
          <p:nvPr/>
        </p:nvSpPr>
        <p:spPr>
          <a:xfrm>
            <a:off x="789225" y="4984657"/>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a:solidFill>
                <a:schemeClr val="dk1"/>
              </a:solidFill>
              <a:latin typeface="Calibri"/>
              <a:ea typeface="Calibri"/>
              <a:cs typeface="Calibri"/>
              <a:sym typeface="Calibri"/>
            </a:endParaRPr>
          </a:p>
        </p:txBody>
      </p:sp>
      <p:sp>
        <p:nvSpPr>
          <p:cNvPr id="1801" name="Google Shape;1801;p121"/>
          <p:cNvSpPr/>
          <p:nvPr/>
        </p:nvSpPr>
        <p:spPr>
          <a:xfrm>
            <a:off x="903928" y="5152939"/>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6</a:t>
            </a:r>
            <a:endParaRPr sz="1800" b="1">
              <a:solidFill>
                <a:schemeClr val="lt1"/>
              </a:solidFill>
              <a:latin typeface="Times New Roman"/>
              <a:ea typeface="Times New Roman"/>
              <a:cs typeface="Times New Roman"/>
              <a:sym typeface="Times New Roman"/>
            </a:endParaRPr>
          </a:p>
        </p:txBody>
      </p:sp>
      <p:sp>
        <p:nvSpPr>
          <p:cNvPr id="1802" name="Google Shape;1802;p121"/>
          <p:cNvSpPr/>
          <p:nvPr/>
        </p:nvSpPr>
        <p:spPr>
          <a:xfrm>
            <a:off x="6270186" y="853450"/>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a:solidFill>
                <a:schemeClr val="dk1"/>
              </a:solidFill>
              <a:latin typeface="Calibri"/>
              <a:ea typeface="Calibri"/>
              <a:cs typeface="Calibri"/>
              <a:sym typeface="Calibri"/>
            </a:endParaRPr>
          </a:p>
        </p:txBody>
      </p:sp>
      <p:sp>
        <p:nvSpPr>
          <p:cNvPr id="1803" name="Google Shape;1803;p121"/>
          <p:cNvSpPr/>
          <p:nvPr/>
        </p:nvSpPr>
        <p:spPr>
          <a:xfrm>
            <a:off x="6384889" y="1021732"/>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8</a:t>
            </a:r>
            <a:endParaRPr sz="1800" b="1">
              <a:solidFill>
                <a:schemeClr val="lt1"/>
              </a:solidFill>
              <a:latin typeface="Times New Roman"/>
              <a:ea typeface="Times New Roman"/>
              <a:cs typeface="Times New Roman"/>
              <a:sym typeface="Times New Roman"/>
            </a:endParaRPr>
          </a:p>
        </p:txBody>
      </p:sp>
      <p:sp>
        <p:nvSpPr>
          <p:cNvPr id="1804" name="Google Shape;1804;p121"/>
          <p:cNvSpPr/>
          <p:nvPr/>
        </p:nvSpPr>
        <p:spPr>
          <a:xfrm>
            <a:off x="6270186" y="1663112"/>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05" name="Google Shape;1805;p121"/>
          <p:cNvSpPr/>
          <p:nvPr/>
        </p:nvSpPr>
        <p:spPr>
          <a:xfrm>
            <a:off x="6384889" y="1831395"/>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9</a:t>
            </a:r>
            <a:endParaRPr sz="1800" b="1">
              <a:solidFill>
                <a:schemeClr val="lt1"/>
              </a:solidFill>
              <a:latin typeface="Times New Roman"/>
              <a:ea typeface="Times New Roman"/>
              <a:cs typeface="Times New Roman"/>
              <a:sym typeface="Times New Roman"/>
            </a:endParaRPr>
          </a:p>
        </p:txBody>
      </p:sp>
      <p:sp>
        <p:nvSpPr>
          <p:cNvPr id="1806" name="Google Shape;1806;p121"/>
          <p:cNvSpPr/>
          <p:nvPr/>
        </p:nvSpPr>
        <p:spPr>
          <a:xfrm>
            <a:off x="6270186" y="2507129"/>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07" name="Google Shape;1807;p121"/>
          <p:cNvSpPr/>
          <p:nvPr/>
        </p:nvSpPr>
        <p:spPr>
          <a:xfrm>
            <a:off x="6384889" y="2675411"/>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10</a:t>
            </a:r>
            <a:endParaRPr sz="1800" b="1">
              <a:solidFill>
                <a:schemeClr val="lt1"/>
              </a:solidFill>
              <a:latin typeface="Times New Roman"/>
              <a:ea typeface="Times New Roman"/>
              <a:cs typeface="Times New Roman"/>
              <a:sym typeface="Times New Roman"/>
            </a:endParaRPr>
          </a:p>
        </p:txBody>
      </p:sp>
      <p:sp>
        <p:nvSpPr>
          <p:cNvPr id="1808" name="Google Shape;1808;p121"/>
          <p:cNvSpPr/>
          <p:nvPr/>
        </p:nvSpPr>
        <p:spPr>
          <a:xfrm>
            <a:off x="6270186" y="3366288"/>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09" name="Google Shape;1809;p121"/>
          <p:cNvSpPr/>
          <p:nvPr/>
        </p:nvSpPr>
        <p:spPr>
          <a:xfrm>
            <a:off x="6384889" y="3534570"/>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11</a:t>
            </a:r>
            <a:endParaRPr sz="1800" b="1">
              <a:solidFill>
                <a:schemeClr val="lt1"/>
              </a:solidFill>
              <a:latin typeface="Times New Roman"/>
              <a:ea typeface="Times New Roman"/>
              <a:cs typeface="Times New Roman"/>
              <a:sym typeface="Times New Roman"/>
            </a:endParaRPr>
          </a:p>
        </p:txBody>
      </p:sp>
      <p:sp>
        <p:nvSpPr>
          <p:cNvPr id="1810" name="Google Shape;1810;p121"/>
          <p:cNvSpPr/>
          <p:nvPr/>
        </p:nvSpPr>
        <p:spPr>
          <a:xfrm>
            <a:off x="6270186" y="4192470"/>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11" name="Google Shape;1811;p121"/>
          <p:cNvSpPr/>
          <p:nvPr/>
        </p:nvSpPr>
        <p:spPr>
          <a:xfrm>
            <a:off x="6384889" y="4360752"/>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12</a:t>
            </a:r>
            <a:endParaRPr sz="1800" b="1">
              <a:solidFill>
                <a:schemeClr val="lt1"/>
              </a:solidFill>
              <a:latin typeface="Times New Roman"/>
              <a:ea typeface="Times New Roman"/>
              <a:cs typeface="Times New Roman"/>
              <a:sym typeface="Times New Roman"/>
            </a:endParaRPr>
          </a:p>
        </p:txBody>
      </p:sp>
      <p:sp>
        <p:nvSpPr>
          <p:cNvPr id="1812" name="Google Shape;1812;p121"/>
          <p:cNvSpPr/>
          <p:nvPr/>
        </p:nvSpPr>
        <p:spPr>
          <a:xfrm>
            <a:off x="6270186" y="4984657"/>
            <a:ext cx="5081400" cy="732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13" name="Google Shape;1813;p121"/>
          <p:cNvSpPr/>
          <p:nvPr/>
        </p:nvSpPr>
        <p:spPr>
          <a:xfrm>
            <a:off x="6384889" y="5152939"/>
            <a:ext cx="442800" cy="3636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13</a:t>
            </a:r>
            <a:endParaRPr sz="1800" b="1">
              <a:solidFill>
                <a:schemeClr val="lt1"/>
              </a:solidFill>
              <a:latin typeface="Times New Roman"/>
              <a:ea typeface="Times New Roman"/>
              <a:cs typeface="Times New Roman"/>
              <a:sym typeface="Times New Roman"/>
            </a:endParaRPr>
          </a:p>
        </p:txBody>
      </p:sp>
      <p:sp>
        <p:nvSpPr>
          <p:cNvPr id="1814" name="Google Shape;1814;p121"/>
          <p:cNvSpPr txBox="1"/>
          <p:nvPr/>
        </p:nvSpPr>
        <p:spPr>
          <a:xfrm>
            <a:off x="1616687" y="2640468"/>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Hãy thận trọng với các </a:t>
            </a:r>
            <a:r>
              <a:rPr lang="en-US" sz="1600" b="1">
                <a:solidFill>
                  <a:srgbClr val="FF0000"/>
                </a:solidFill>
                <a:latin typeface="Times New Roman"/>
                <a:ea typeface="Times New Roman"/>
                <a:cs typeface="Times New Roman"/>
                <a:sym typeface="Times New Roman"/>
              </a:rPr>
              <a:t>email và trang web đáng ngờ </a:t>
            </a:r>
            <a:endParaRPr sz="1600" b="1">
              <a:solidFill>
                <a:srgbClr val="FF0000"/>
              </a:solidFill>
              <a:latin typeface="Times New Roman"/>
              <a:ea typeface="Times New Roman"/>
              <a:cs typeface="Times New Roman"/>
              <a:sym typeface="Times New Roman"/>
            </a:endParaRPr>
          </a:p>
        </p:txBody>
      </p:sp>
      <p:sp>
        <p:nvSpPr>
          <p:cNvPr id="1815" name="Google Shape;1815;p121"/>
          <p:cNvSpPr txBox="1"/>
          <p:nvPr/>
        </p:nvSpPr>
        <p:spPr>
          <a:xfrm>
            <a:off x="1612283" y="3576139"/>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Bật tường lửa để </a:t>
            </a:r>
            <a:r>
              <a:rPr lang="en-US" sz="1600" b="1">
                <a:solidFill>
                  <a:srgbClr val="FF0000"/>
                </a:solidFill>
                <a:latin typeface="Times New Roman"/>
                <a:ea typeface="Times New Roman"/>
                <a:cs typeface="Times New Roman"/>
                <a:sym typeface="Times New Roman"/>
              </a:rPr>
              <a:t>nâng cao mức độ bảo mật</a:t>
            </a:r>
            <a:r>
              <a:rPr lang="en-US" sz="1600">
                <a:solidFill>
                  <a:schemeClr val="dk1"/>
                </a:solidFill>
                <a:latin typeface="Times New Roman"/>
                <a:ea typeface="Times New Roman"/>
                <a:cs typeface="Times New Roman"/>
                <a:sym typeface="Times New Roman"/>
              </a:rPr>
              <a:t> của máy tính</a:t>
            </a:r>
            <a:endParaRPr sz="1600">
              <a:solidFill>
                <a:schemeClr val="dk1"/>
              </a:solidFill>
              <a:latin typeface="Times New Roman"/>
              <a:ea typeface="Times New Roman"/>
              <a:cs typeface="Times New Roman"/>
              <a:sym typeface="Times New Roman"/>
            </a:endParaRPr>
          </a:p>
        </p:txBody>
      </p:sp>
      <p:sp>
        <p:nvSpPr>
          <p:cNvPr id="1816" name="Google Shape;1816;p121"/>
          <p:cNvSpPr txBox="1"/>
          <p:nvPr/>
        </p:nvSpPr>
        <p:spPr>
          <a:xfrm>
            <a:off x="1533907" y="5018366"/>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Thường xuyên kiểm tra báo cáo t</a:t>
            </a:r>
            <a:r>
              <a:rPr lang="en-US" sz="1600" b="1">
                <a:solidFill>
                  <a:srgbClr val="FF0000"/>
                </a:solidFill>
                <a:latin typeface="Times New Roman"/>
                <a:ea typeface="Times New Roman"/>
                <a:cs typeface="Times New Roman"/>
                <a:sym typeface="Times New Roman"/>
              </a:rPr>
              <a:t>rình quản lý tác vụ và báo cáo </a:t>
            </a:r>
            <a:r>
              <a:rPr lang="en-US" sz="1600">
                <a:solidFill>
                  <a:schemeClr val="dk1"/>
                </a:solidFill>
                <a:latin typeface="Times New Roman"/>
                <a:ea typeface="Times New Roman"/>
                <a:cs typeface="Times New Roman"/>
                <a:sym typeface="Times New Roman"/>
              </a:rPr>
              <a:t>trình quản lý cấu hình</a:t>
            </a:r>
            <a:endParaRPr sz="1600">
              <a:solidFill>
                <a:schemeClr val="dk1"/>
              </a:solidFill>
              <a:latin typeface="Times New Roman"/>
              <a:ea typeface="Times New Roman"/>
              <a:cs typeface="Times New Roman"/>
              <a:sym typeface="Times New Roman"/>
            </a:endParaRPr>
          </a:p>
        </p:txBody>
      </p:sp>
      <p:sp>
        <p:nvSpPr>
          <p:cNvPr id="1817" name="Google Shape;1817;p121"/>
          <p:cNvSpPr txBox="1"/>
          <p:nvPr/>
        </p:nvSpPr>
        <p:spPr>
          <a:xfrm>
            <a:off x="7015014" y="966690"/>
            <a:ext cx="42030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600" b="1">
                <a:solidFill>
                  <a:srgbClr val="FF0000"/>
                </a:solidFill>
                <a:latin typeface="Times New Roman"/>
                <a:ea typeface="Times New Roman"/>
                <a:cs typeface="Times New Roman"/>
                <a:sym typeface="Times New Roman"/>
              </a:rPr>
              <a:t>Cài đặt và sử dụng </a:t>
            </a:r>
            <a:r>
              <a:rPr lang="en-US" sz="1600">
                <a:solidFill>
                  <a:schemeClr val="dk1"/>
                </a:solidFill>
                <a:latin typeface="Times New Roman"/>
                <a:ea typeface="Times New Roman"/>
                <a:cs typeface="Times New Roman"/>
                <a:sym typeface="Times New Roman"/>
              </a:rPr>
              <a:t>phần mềm chống phần mềm gián điệp</a:t>
            </a:r>
            <a:endParaRPr sz="1600">
              <a:solidFill>
                <a:schemeClr val="dk1"/>
              </a:solidFill>
              <a:latin typeface="Times New Roman"/>
              <a:ea typeface="Times New Roman"/>
              <a:cs typeface="Times New Roman"/>
              <a:sym typeface="Times New Roman"/>
            </a:endParaRPr>
          </a:p>
        </p:txBody>
      </p:sp>
      <p:sp>
        <p:nvSpPr>
          <p:cNvPr id="1818" name="Google Shape;1818;p121"/>
          <p:cNvSpPr txBox="1"/>
          <p:nvPr/>
        </p:nvSpPr>
        <p:spPr>
          <a:xfrm>
            <a:off x="6990025" y="1668290"/>
            <a:ext cx="45237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Thực hiện</a:t>
            </a:r>
            <a:r>
              <a:rPr lang="en-US" sz="1600" b="1">
                <a:solidFill>
                  <a:srgbClr val="FF0000"/>
                </a:solidFill>
                <a:latin typeface="Times New Roman"/>
                <a:ea typeface="Times New Roman"/>
                <a:cs typeface="Times New Roman"/>
                <a:sym typeface="Times New Roman"/>
              </a:rPr>
              <a:t> lướt web một cách an toàn </a:t>
            </a:r>
            <a:r>
              <a:rPr lang="en-US" sz="1600">
                <a:solidFill>
                  <a:schemeClr val="dk1"/>
                </a:solidFill>
                <a:latin typeface="Times New Roman"/>
                <a:ea typeface="Times New Roman"/>
                <a:cs typeface="Times New Roman"/>
                <a:sym typeface="Times New Roman"/>
              </a:rPr>
              <a:t>và tải xuống một cách thận trọng</a:t>
            </a:r>
            <a:endParaRPr sz="1600">
              <a:solidFill>
                <a:schemeClr val="dk1"/>
              </a:solidFill>
              <a:latin typeface="Times New Roman"/>
              <a:ea typeface="Times New Roman"/>
              <a:cs typeface="Times New Roman"/>
              <a:sym typeface="Times New Roman"/>
            </a:endParaRPr>
          </a:p>
        </p:txBody>
      </p:sp>
      <p:sp>
        <p:nvSpPr>
          <p:cNvPr id="1819" name="Google Shape;1819;p121"/>
          <p:cNvSpPr txBox="1"/>
          <p:nvPr/>
        </p:nvSpPr>
        <p:spPr>
          <a:xfrm>
            <a:off x="6998900" y="2607591"/>
            <a:ext cx="43449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Không sử dụng </a:t>
            </a:r>
            <a:r>
              <a:rPr lang="en-US" sz="1600" b="1">
                <a:solidFill>
                  <a:srgbClr val="FF0000"/>
                </a:solidFill>
                <a:latin typeface="Times New Roman"/>
                <a:ea typeface="Times New Roman"/>
                <a:cs typeface="Times New Roman"/>
                <a:sym typeface="Times New Roman"/>
              </a:rPr>
              <a:t>chế độ quản trị</a:t>
            </a:r>
            <a:r>
              <a:rPr lang="en-US" sz="1600">
                <a:solidFill>
                  <a:schemeClr val="dk1"/>
                </a:solidFill>
                <a:latin typeface="Times New Roman"/>
                <a:ea typeface="Times New Roman"/>
                <a:cs typeface="Times New Roman"/>
                <a:sym typeface="Times New Roman"/>
              </a:rPr>
              <a:t> trừ khi cần thiết</a:t>
            </a:r>
            <a:endParaRPr sz="1600">
              <a:solidFill>
                <a:schemeClr val="dk1"/>
              </a:solidFill>
              <a:latin typeface="Times New Roman"/>
              <a:ea typeface="Times New Roman"/>
              <a:cs typeface="Times New Roman"/>
              <a:sym typeface="Times New Roman"/>
            </a:endParaRPr>
          </a:p>
        </p:txBody>
      </p:sp>
      <p:sp>
        <p:nvSpPr>
          <p:cNvPr id="1820" name="Google Shape;1820;p121"/>
          <p:cNvSpPr txBox="1"/>
          <p:nvPr/>
        </p:nvSpPr>
        <p:spPr>
          <a:xfrm>
            <a:off x="7060928" y="3533152"/>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Không tải xuống các tệp </a:t>
            </a:r>
            <a:r>
              <a:rPr lang="en-US" sz="1600" b="1">
                <a:solidFill>
                  <a:srgbClr val="FF0000"/>
                </a:solidFill>
                <a:latin typeface="Times New Roman"/>
                <a:ea typeface="Times New Roman"/>
                <a:cs typeface="Times New Roman"/>
                <a:sym typeface="Times New Roman"/>
              </a:rPr>
              <a:t>nhạc miễn phí, trình bảo vệ màn hình</a:t>
            </a:r>
            <a:r>
              <a:rPr lang="en-US" sz="1600">
                <a:solidFill>
                  <a:schemeClr val="dk1"/>
                </a:solidFill>
                <a:latin typeface="Times New Roman"/>
                <a:ea typeface="Times New Roman"/>
                <a:cs typeface="Times New Roman"/>
                <a:sym typeface="Times New Roman"/>
              </a:rPr>
              <a:t> từ Internet</a:t>
            </a:r>
            <a:endParaRPr sz="1600">
              <a:solidFill>
                <a:schemeClr val="dk1"/>
              </a:solidFill>
              <a:latin typeface="Times New Roman"/>
              <a:ea typeface="Times New Roman"/>
              <a:cs typeface="Times New Roman"/>
              <a:sym typeface="Times New Roman"/>
            </a:endParaRPr>
          </a:p>
        </p:txBody>
      </p:sp>
      <p:sp>
        <p:nvSpPr>
          <p:cNvPr id="1821" name="Google Shape;1821;p121"/>
          <p:cNvSpPr txBox="1"/>
          <p:nvPr/>
        </p:nvSpPr>
        <p:spPr>
          <a:xfrm>
            <a:off x="7085975" y="4232608"/>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Cẩn thận với các</a:t>
            </a:r>
            <a:r>
              <a:rPr lang="en-US" sz="1600" b="1">
                <a:solidFill>
                  <a:srgbClr val="FF0000"/>
                </a:solidFill>
                <a:latin typeface="Times New Roman"/>
                <a:ea typeface="Times New Roman"/>
                <a:cs typeface="Times New Roman"/>
                <a:sym typeface="Times New Roman"/>
              </a:rPr>
              <a:t> cửa sổ bật lên</a:t>
            </a:r>
            <a:r>
              <a:rPr lang="en-US" sz="1600">
                <a:solidFill>
                  <a:schemeClr val="dk1"/>
                </a:solidFill>
                <a:latin typeface="Times New Roman"/>
                <a:ea typeface="Times New Roman"/>
                <a:cs typeface="Times New Roman"/>
                <a:sym typeface="Times New Roman"/>
              </a:rPr>
              <a:t> hoặc</a:t>
            </a:r>
            <a:r>
              <a:rPr lang="en-US" sz="1600" b="1">
                <a:solidFill>
                  <a:srgbClr val="FF0000"/>
                </a:solidFill>
                <a:latin typeface="Times New Roman"/>
                <a:ea typeface="Times New Roman"/>
                <a:cs typeface="Times New Roman"/>
                <a:sym typeface="Times New Roman"/>
              </a:rPr>
              <a:t> các trang web.</a:t>
            </a:r>
            <a:r>
              <a:rPr lang="en-US" sz="1600">
                <a:solidFill>
                  <a:schemeClr val="dk1"/>
                </a:solidFill>
                <a:latin typeface="Times New Roman"/>
                <a:ea typeface="Times New Roman"/>
                <a:cs typeface="Times New Roman"/>
                <a:sym typeface="Times New Roman"/>
              </a:rPr>
              <a:t> Không bao giờ bấm bất kì nơi nào trên nó</a:t>
            </a:r>
            <a:endParaRPr sz="1600">
              <a:solidFill>
                <a:schemeClr val="dk1"/>
              </a:solidFill>
              <a:latin typeface="Times New Roman"/>
              <a:ea typeface="Times New Roman"/>
              <a:cs typeface="Times New Roman"/>
              <a:sym typeface="Times New Roman"/>
            </a:endParaRPr>
          </a:p>
        </p:txBody>
      </p:sp>
      <p:sp>
        <p:nvSpPr>
          <p:cNvPr id="1822" name="Google Shape;1822;p121"/>
          <p:cNvSpPr txBox="1"/>
          <p:nvPr/>
        </p:nvSpPr>
        <p:spPr>
          <a:xfrm>
            <a:off x="6984728" y="5084904"/>
            <a:ext cx="4203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Luôn cập nhật </a:t>
            </a:r>
            <a:r>
              <a:rPr lang="en-US" sz="1600">
                <a:solidFill>
                  <a:schemeClr val="dk1"/>
                </a:solidFill>
                <a:latin typeface="Times New Roman"/>
                <a:ea typeface="Times New Roman"/>
                <a:cs typeface="Times New Roman"/>
                <a:sym typeface="Times New Roman"/>
              </a:rPr>
              <a:t>hệ điều hảnh của bạn</a:t>
            </a:r>
            <a:endParaRPr sz="1600">
              <a:solidFill>
                <a:schemeClr val="dk1"/>
              </a:solidFill>
              <a:latin typeface="Times New Roman"/>
              <a:ea typeface="Times New Roman"/>
              <a:cs typeface="Times New Roman"/>
              <a:sym typeface="Times New Roman"/>
            </a:endParaRPr>
          </a:p>
        </p:txBody>
      </p:sp>
      <p:sp>
        <p:nvSpPr>
          <p:cNvPr id="1823" name="Google Shape;1823;p121"/>
          <p:cNvSpPr/>
          <p:nvPr/>
        </p:nvSpPr>
        <p:spPr>
          <a:xfrm>
            <a:off x="789225" y="5792675"/>
            <a:ext cx="5081400" cy="7824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4" name="Google Shape;1824;p121"/>
          <p:cNvSpPr/>
          <p:nvPr/>
        </p:nvSpPr>
        <p:spPr>
          <a:xfrm>
            <a:off x="903928" y="5972424"/>
            <a:ext cx="442800" cy="3885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7</a:t>
            </a:r>
            <a:endParaRPr sz="1800" b="1">
              <a:solidFill>
                <a:schemeClr val="lt1"/>
              </a:solidFill>
              <a:latin typeface="Times New Roman"/>
              <a:ea typeface="Times New Roman"/>
              <a:cs typeface="Times New Roman"/>
              <a:sym typeface="Times New Roman"/>
            </a:endParaRPr>
          </a:p>
        </p:txBody>
      </p:sp>
      <p:sp>
        <p:nvSpPr>
          <p:cNvPr id="1825" name="Google Shape;1825;p121"/>
          <p:cNvSpPr txBox="1"/>
          <p:nvPr/>
        </p:nvSpPr>
        <p:spPr>
          <a:xfrm>
            <a:off x="1502707" y="5912151"/>
            <a:ext cx="4325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Cập nhật các tệp định nghĩa vi rút </a:t>
            </a:r>
            <a:r>
              <a:rPr lang="en-US" sz="1600">
                <a:solidFill>
                  <a:schemeClr val="dk1"/>
                </a:solidFill>
                <a:latin typeface="Times New Roman"/>
                <a:ea typeface="Times New Roman"/>
                <a:cs typeface="Times New Roman"/>
                <a:sym typeface="Times New Roman"/>
              </a:rPr>
              <a:t>và quét hệ thống để tìm phần mềm gián điệp</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1826" name="Google Shape;1826;p121"/>
          <p:cNvSpPr/>
          <p:nvPr/>
        </p:nvSpPr>
        <p:spPr>
          <a:xfrm>
            <a:off x="6275625" y="5792675"/>
            <a:ext cx="5081400" cy="7296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7" name="Google Shape;1827;p121"/>
          <p:cNvSpPr/>
          <p:nvPr/>
        </p:nvSpPr>
        <p:spPr>
          <a:xfrm>
            <a:off x="6390328" y="5932315"/>
            <a:ext cx="442800" cy="301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14</a:t>
            </a:r>
            <a:endParaRPr sz="1800" b="1">
              <a:solidFill>
                <a:schemeClr val="lt1"/>
              </a:solidFill>
              <a:latin typeface="Times New Roman"/>
              <a:ea typeface="Times New Roman"/>
              <a:cs typeface="Times New Roman"/>
              <a:sym typeface="Times New Roman"/>
            </a:endParaRPr>
          </a:p>
        </p:txBody>
      </p:sp>
      <p:sp>
        <p:nvSpPr>
          <p:cNvPr id="1828" name="Google Shape;1828;p121"/>
          <p:cNvSpPr txBox="1"/>
          <p:nvPr/>
        </p:nvSpPr>
        <p:spPr>
          <a:xfrm>
            <a:off x="6989107" y="5885489"/>
            <a:ext cx="4325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Đọc kỹ hướng dẫn,gồm cả thỏa thuận cấp phép và</a:t>
            </a:r>
            <a:r>
              <a:rPr lang="en-US" sz="1600" b="1">
                <a:solidFill>
                  <a:srgbClr val="FF0000"/>
                </a:solidFill>
                <a:latin typeface="Times New Roman"/>
                <a:ea typeface="Times New Roman"/>
                <a:cs typeface="Times New Roman"/>
                <a:sym typeface="Times New Roman"/>
              </a:rPr>
              <a:t> tuyên bố về quyền riêng tư </a:t>
            </a:r>
            <a:r>
              <a:rPr lang="en-US" sz="1600">
                <a:solidFill>
                  <a:schemeClr val="dk1"/>
                </a:solidFill>
                <a:latin typeface="Times New Roman"/>
                <a:ea typeface="Times New Roman"/>
                <a:cs typeface="Times New Roman"/>
                <a:sym typeface="Times New Roman"/>
              </a:rPr>
              <a:t>trước khi cài ứng dụn</a:t>
            </a:r>
            <a:endParaRPr sz="1600">
              <a:solidFill>
                <a:schemeClr val="dk1"/>
              </a:solidFill>
              <a:latin typeface="Times New Roman"/>
              <a:ea typeface="Times New Roman"/>
              <a:cs typeface="Times New Roman"/>
              <a:sym typeface="Times New Roman"/>
            </a:endParaRPr>
          </a:p>
        </p:txBody>
      </p:sp>
      <p:sp>
        <p:nvSpPr>
          <p:cNvPr id="47" name="Google Shape;1089;p93">
            <a:extLst>
              <a:ext uri="{FF2B5EF4-FFF2-40B4-BE49-F238E27FC236}">
                <a16:creationId xmlns:a16="http://schemas.microsoft.com/office/drawing/2014/main" id="{E1811076-CC24-4EEC-9EF8-C3679DC209C4}"/>
              </a:ext>
            </a:extLst>
          </p:cNvPr>
          <p:cNvSpPr txBox="1">
            <a:spLocks noGrp="1"/>
          </p:cNvSpPr>
          <p:nvPr>
            <p:ph type="sldNum" idx="12"/>
          </p:nvPr>
        </p:nvSpPr>
        <p:spPr>
          <a:xfrm>
            <a:off x="11376587" y="62405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59</a:t>
            </a:fld>
            <a:endParaRPr dirty="0"/>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68"/>
          <p:cNvGrpSpPr/>
          <p:nvPr/>
        </p:nvGrpSpPr>
        <p:grpSpPr>
          <a:xfrm>
            <a:off x="1828800" y="276259"/>
            <a:ext cx="8610600" cy="6326231"/>
            <a:chOff x="0" y="47659"/>
            <a:chExt cx="8610600" cy="6326231"/>
          </a:xfrm>
        </p:grpSpPr>
        <p:sp>
          <p:nvSpPr>
            <p:cNvPr id="469" name="Google Shape;469;p68"/>
            <p:cNvSpPr/>
            <p:nvPr/>
          </p:nvSpPr>
          <p:spPr>
            <a:xfrm rot="5400000">
              <a:off x="4308630" y="-3461771"/>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70" name="Google Shape;470;p68"/>
            <p:cNvSpPr txBox="1"/>
            <p:nvPr/>
          </p:nvSpPr>
          <p:spPr>
            <a:xfrm>
              <a:off x="799201" y="86347"/>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4000" i="0" u="none" strike="noStrike" cap="none">
                  <a:solidFill>
                    <a:schemeClr val="dk1"/>
                  </a:solidFill>
                  <a:latin typeface="Tahoma"/>
                  <a:ea typeface="Tahoma"/>
                  <a:cs typeface="Tahoma"/>
                  <a:sym typeface="Tahoma"/>
                </a:rPr>
                <a:t>Phương thức CEH Hacking</a:t>
              </a:r>
              <a:endParaRPr sz="4000" i="0" u="none" strike="noStrike" cap="none">
                <a:solidFill>
                  <a:schemeClr val="dk1"/>
                </a:solidFill>
                <a:latin typeface="Tahoma"/>
                <a:ea typeface="Tahoma"/>
                <a:cs typeface="Tahoma"/>
                <a:sym typeface="Tahoma"/>
              </a:endParaRPr>
            </a:p>
          </p:txBody>
        </p:sp>
        <p:sp>
          <p:nvSpPr>
            <p:cNvPr id="471" name="Google Shape;471;p68"/>
            <p:cNvSpPr/>
            <p:nvPr/>
          </p:nvSpPr>
          <p:spPr>
            <a:xfrm>
              <a:off x="0" y="901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72" name="Google Shape;472;p68"/>
            <p:cNvSpPr txBox="1"/>
            <p:nvPr/>
          </p:nvSpPr>
          <p:spPr>
            <a:xfrm>
              <a:off x="97533" y="1877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4000" i="0" u="none" strike="noStrike" cap="none">
                  <a:solidFill>
                    <a:schemeClr val="lt1"/>
                  </a:solidFill>
                  <a:latin typeface="Tahoma"/>
                  <a:ea typeface="Tahoma"/>
                  <a:cs typeface="Tahoma"/>
                  <a:sym typeface="Tahoma"/>
                </a:rPr>
                <a:t>1</a:t>
              </a:r>
              <a:endParaRPr sz="4000" i="0" u="none" strike="noStrike" cap="none">
                <a:solidFill>
                  <a:srgbClr val="000000"/>
                </a:solidFill>
                <a:latin typeface="Tahoma"/>
                <a:ea typeface="Tahoma"/>
                <a:cs typeface="Tahoma"/>
                <a:sym typeface="Tahoma"/>
              </a:endParaRPr>
            </a:p>
          </p:txBody>
        </p:sp>
        <p:sp>
          <p:nvSpPr>
            <p:cNvPr id="473" name="Google Shape;473;p68"/>
            <p:cNvSpPr/>
            <p:nvPr/>
          </p:nvSpPr>
          <p:spPr>
            <a:xfrm rot="5400000">
              <a:off x="4308630" y="-2536031"/>
              <a:ext cx="792540" cy="7811400"/>
            </a:xfrm>
            <a:prstGeom prst="round2SameRect">
              <a:avLst>
                <a:gd name="adj1" fmla="val 16667"/>
                <a:gd name="adj2" fmla="val 0"/>
              </a:avLst>
            </a:prstGeom>
            <a:solidFill>
              <a:srgbClr val="00FF00">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74" name="Google Shape;474;p68"/>
            <p:cNvSpPr txBox="1"/>
            <p:nvPr/>
          </p:nvSpPr>
          <p:spPr>
            <a:xfrm>
              <a:off x="799201" y="1012087"/>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4000" i="0" u="none" strike="noStrike" cap="none">
                  <a:solidFill>
                    <a:schemeClr val="dk1"/>
                  </a:solidFill>
                  <a:latin typeface="Tahoma"/>
                  <a:ea typeface="Tahoma"/>
                  <a:cs typeface="Tahoma"/>
                  <a:sym typeface="Tahoma"/>
                </a:rPr>
                <a:t>Bẻ khóa mật khẩu</a:t>
              </a:r>
              <a:endParaRPr sz="4000" i="0" u="none" strike="noStrike" cap="none">
                <a:solidFill>
                  <a:schemeClr val="dk1"/>
                </a:solidFill>
                <a:latin typeface="Tahoma"/>
                <a:ea typeface="Tahoma"/>
                <a:cs typeface="Tahoma"/>
                <a:sym typeface="Tahoma"/>
              </a:endParaRPr>
            </a:p>
          </p:txBody>
        </p:sp>
        <p:sp>
          <p:nvSpPr>
            <p:cNvPr id="475" name="Google Shape;475;p68"/>
            <p:cNvSpPr/>
            <p:nvPr/>
          </p:nvSpPr>
          <p:spPr>
            <a:xfrm>
              <a:off x="0" y="1015919"/>
              <a:ext cx="666000" cy="666000"/>
            </a:xfrm>
            <a:prstGeom prst="ellipse">
              <a:avLst/>
            </a:prstGeom>
            <a:solidFill>
              <a:srgbClr val="00FF00"/>
            </a:soli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76" name="Google Shape;476;p68"/>
            <p:cNvSpPr txBox="1"/>
            <p:nvPr/>
          </p:nvSpPr>
          <p:spPr>
            <a:xfrm>
              <a:off x="97533" y="111345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4000" i="0" u="none" strike="noStrike" cap="none">
                  <a:solidFill>
                    <a:schemeClr val="lt1"/>
                  </a:solidFill>
                  <a:latin typeface="Tahoma"/>
                  <a:ea typeface="Tahoma"/>
                  <a:cs typeface="Tahoma"/>
                  <a:sym typeface="Tahoma"/>
                </a:rPr>
                <a:t>2  </a:t>
              </a:r>
              <a:endParaRPr sz="4000" i="0" u="none" strike="noStrike" cap="none">
                <a:solidFill>
                  <a:schemeClr val="lt1"/>
                </a:solidFill>
                <a:latin typeface="Tahoma"/>
                <a:ea typeface="Tahoma"/>
                <a:cs typeface="Tahoma"/>
                <a:sym typeface="Tahoma"/>
              </a:endParaRPr>
            </a:p>
          </p:txBody>
        </p:sp>
        <p:sp>
          <p:nvSpPr>
            <p:cNvPr id="477" name="Google Shape;477;p68"/>
            <p:cNvSpPr/>
            <p:nvPr/>
          </p:nvSpPr>
          <p:spPr>
            <a:xfrm rot="5400000">
              <a:off x="4308630" y="-163104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78" name="Google Shape;478;p68"/>
            <p:cNvSpPr txBox="1"/>
            <p:nvPr/>
          </p:nvSpPr>
          <p:spPr>
            <a:xfrm>
              <a:off x="799201" y="1917078"/>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4000" i="0" u="none" strike="noStrike" cap="none">
                  <a:solidFill>
                    <a:schemeClr val="dk1"/>
                  </a:solidFill>
                  <a:latin typeface="Tahoma"/>
                  <a:ea typeface="Tahoma"/>
                  <a:cs typeface="Tahoma"/>
                  <a:sym typeface="Tahoma"/>
                </a:rPr>
                <a:t>Leo thang đặc quyền</a:t>
              </a:r>
              <a:endParaRPr sz="4000" i="0" u="none" strike="noStrike" cap="none">
                <a:solidFill>
                  <a:schemeClr val="dk1"/>
                </a:solidFill>
                <a:latin typeface="Tahoma"/>
                <a:ea typeface="Tahoma"/>
                <a:cs typeface="Tahoma"/>
                <a:sym typeface="Tahoma"/>
              </a:endParaRPr>
            </a:p>
          </p:txBody>
        </p:sp>
        <p:sp>
          <p:nvSpPr>
            <p:cNvPr id="479" name="Google Shape;479;p68"/>
            <p:cNvSpPr/>
            <p:nvPr/>
          </p:nvSpPr>
          <p:spPr>
            <a:xfrm>
              <a:off x="0" y="194166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80" name="Google Shape;480;p68"/>
            <p:cNvSpPr txBox="1"/>
            <p:nvPr/>
          </p:nvSpPr>
          <p:spPr>
            <a:xfrm>
              <a:off x="97533" y="203919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4000" i="0" u="none" strike="noStrike" cap="none">
                  <a:solidFill>
                    <a:schemeClr val="lt1"/>
                  </a:solidFill>
                  <a:latin typeface="Tahoma"/>
                  <a:ea typeface="Tahoma"/>
                  <a:cs typeface="Tahoma"/>
                  <a:sym typeface="Tahoma"/>
                </a:rPr>
                <a:t>3</a:t>
              </a:r>
              <a:endParaRPr sz="4000" i="0" u="none" strike="noStrike" cap="none">
                <a:solidFill>
                  <a:schemeClr val="lt1"/>
                </a:solidFill>
                <a:latin typeface="Tahoma"/>
                <a:ea typeface="Tahoma"/>
                <a:cs typeface="Tahoma"/>
                <a:sym typeface="Tahoma"/>
              </a:endParaRPr>
            </a:p>
          </p:txBody>
        </p:sp>
        <p:sp>
          <p:nvSpPr>
            <p:cNvPr id="481" name="Google Shape;481;p68"/>
            <p:cNvSpPr/>
            <p:nvPr/>
          </p:nvSpPr>
          <p:spPr>
            <a:xfrm rot="5400000">
              <a:off x="4308630" y="-70530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82" name="Google Shape;482;p68"/>
            <p:cNvSpPr txBox="1"/>
            <p:nvPr/>
          </p:nvSpPr>
          <p:spPr>
            <a:xfrm>
              <a:off x="799201" y="2842818"/>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4000" i="0" u="none" strike="noStrike" cap="none">
                  <a:solidFill>
                    <a:schemeClr val="dk1"/>
                  </a:solidFill>
                  <a:latin typeface="Tahoma"/>
                  <a:ea typeface="Tahoma"/>
                  <a:cs typeface="Tahoma"/>
                  <a:sym typeface="Tahoma"/>
                </a:rPr>
                <a:t>Thực thi các ứng dụng</a:t>
              </a:r>
              <a:endParaRPr sz="4000" i="0" u="none" strike="noStrike" cap="none">
                <a:solidFill>
                  <a:schemeClr val="dk1"/>
                </a:solidFill>
                <a:latin typeface="Tahoma"/>
                <a:ea typeface="Tahoma"/>
                <a:cs typeface="Tahoma"/>
                <a:sym typeface="Tahoma"/>
              </a:endParaRPr>
            </a:p>
          </p:txBody>
        </p:sp>
        <p:sp>
          <p:nvSpPr>
            <p:cNvPr id="483" name="Google Shape;483;p68"/>
            <p:cNvSpPr/>
            <p:nvPr/>
          </p:nvSpPr>
          <p:spPr>
            <a:xfrm>
              <a:off x="0" y="286740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84" name="Google Shape;484;p68"/>
            <p:cNvSpPr txBox="1"/>
            <p:nvPr/>
          </p:nvSpPr>
          <p:spPr>
            <a:xfrm>
              <a:off x="97533" y="296493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4000" i="0" u="none" strike="noStrike" cap="none">
                  <a:solidFill>
                    <a:schemeClr val="lt1"/>
                  </a:solidFill>
                  <a:latin typeface="Tahoma"/>
                  <a:ea typeface="Tahoma"/>
                  <a:cs typeface="Tahoma"/>
                  <a:sym typeface="Tahoma"/>
                </a:rPr>
                <a:t>4</a:t>
              </a:r>
              <a:endParaRPr sz="4000" i="0" u="none" strike="noStrike" cap="none">
                <a:solidFill>
                  <a:schemeClr val="lt1"/>
                </a:solidFill>
                <a:latin typeface="Tahoma"/>
                <a:ea typeface="Tahoma"/>
                <a:cs typeface="Tahoma"/>
                <a:sym typeface="Tahoma"/>
              </a:endParaRPr>
            </a:p>
          </p:txBody>
        </p:sp>
        <p:sp>
          <p:nvSpPr>
            <p:cNvPr id="485" name="Google Shape;485;p68"/>
            <p:cNvSpPr/>
            <p:nvPr/>
          </p:nvSpPr>
          <p:spPr>
            <a:xfrm rot="5400000">
              <a:off x="4308630" y="22044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86" name="Google Shape;486;p68"/>
            <p:cNvSpPr txBox="1"/>
            <p:nvPr/>
          </p:nvSpPr>
          <p:spPr>
            <a:xfrm>
              <a:off x="799201" y="3768559"/>
              <a:ext cx="77727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4000" i="0" u="none" strike="noStrike" cap="none">
                  <a:solidFill>
                    <a:schemeClr val="dk1"/>
                  </a:solidFill>
                  <a:latin typeface="Tahoma"/>
                  <a:ea typeface="Tahoma"/>
                  <a:cs typeface="Tahoma"/>
                  <a:sym typeface="Tahoma"/>
                </a:rPr>
                <a:t>Ẩn file</a:t>
              </a:r>
              <a:endParaRPr sz="4000" i="0" u="none" strike="noStrike" cap="none">
                <a:solidFill>
                  <a:schemeClr val="dk1"/>
                </a:solidFill>
                <a:latin typeface="Tahoma"/>
                <a:ea typeface="Tahoma"/>
                <a:cs typeface="Tahoma"/>
                <a:sym typeface="Tahoma"/>
              </a:endParaRPr>
            </a:p>
          </p:txBody>
        </p:sp>
        <p:sp>
          <p:nvSpPr>
            <p:cNvPr id="487" name="Google Shape;487;p68"/>
            <p:cNvSpPr/>
            <p:nvPr/>
          </p:nvSpPr>
          <p:spPr>
            <a:xfrm>
              <a:off x="0" y="379314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88" name="Google Shape;488;p68"/>
            <p:cNvSpPr txBox="1"/>
            <p:nvPr/>
          </p:nvSpPr>
          <p:spPr>
            <a:xfrm>
              <a:off x="97533" y="389067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4000" i="0" u="none" strike="noStrike" cap="none">
                  <a:solidFill>
                    <a:schemeClr val="lt1"/>
                  </a:solidFill>
                  <a:latin typeface="Tahoma"/>
                  <a:ea typeface="Tahoma"/>
                  <a:cs typeface="Tahoma"/>
                  <a:sym typeface="Tahoma"/>
                </a:rPr>
                <a:t>5</a:t>
              </a:r>
              <a:endParaRPr sz="4000" i="0" u="none" strike="noStrike" cap="none">
                <a:solidFill>
                  <a:schemeClr val="lt1"/>
                </a:solidFill>
                <a:latin typeface="Tahoma"/>
                <a:ea typeface="Tahoma"/>
                <a:cs typeface="Tahoma"/>
                <a:sym typeface="Tahoma"/>
              </a:endParaRPr>
            </a:p>
          </p:txBody>
        </p:sp>
        <p:sp>
          <p:nvSpPr>
            <p:cNvPr id="489" name="Google Shape;489;p68"/>
            <p:cNvSpPr/>
            <p:nvPr/>
          </p:nvSpPr>
          <p:spPr>
            <a:xfrm rot="5400000">
              <a:off x="4308630" y="1146179"/>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90" name="Google Shape;490;p68"/>
            <p:cNvSpPr txBox="1"/>
            <p:nvPr/>
          </p:nvSpPr>
          <p:spPr>
            <a:xfrm>
              <a:off x="799201" y="4694298"/>
              <a:ext cx="77727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4000">
                  <a:solidFill>
                    <a:schemeClr val="dk1"/>
                  </a:solidFill>
                  <a:latin typeface="Tahoma"/>
                  <a:ea typeface="Tahoma"/>
                  <a:cs typeface="Tahoma"/>
                  <a:sym typeface="Tahoma"/>
                </a:rPr>
                <a:t>Xóa dấu vết</a:t>
              </a:r>
              <a:endParaRPr sz="4000" i="0" u="none" strike="noStrike" cap="none">
                <a:solidFill>
                  <a:schemeClr val="dk1"/>
                </a:solidFill>
                <a:latin typeface="Tahoma"/>
                <a:ea typeface="Tahoma"/>
                <a:cs typeface="Tahoma"/>
                <a:sym typeface="Tahoma"/>
              </a:endParaRPr>
            </a:p>
          </p:txBody>
        </p:sp>
        <p:sp>
          <p:nvSpPr>
            <p:cNvPr id="491" name="Google Shape;491;p68"/>
            <p:cNvSpPr/>
            <p:nvPr/>
          </p:nvSpPr>
          <p:spPr>
            <a:xfrm>
              <a:off x="0" y="47188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92" name="Google Shape;492;p68"/>
            <p:cNvSpPr txBox="1"/>
            <p:nvPr/>
          </p:nvSpPr>
          <p:spPr>
            <a:xfrm>
              <a:off x="97533" y="48164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4000" i="0" u="none" strike="noStrike" cap="none">
                  <a:solidFill>
                    <a:schemeClr val="lt1"/>
                  </a:solidFill>
                  <a:latin typeface="Tahoma"/>
                  <a:ea typeface="Tahoma"/>
                  <a:cs typeface="Tahoma"/>
                  <a:sym typeface="Tahoma"/>
                </a:rPr>
                <a:t>6</a:t>
              </a:r>
              <a:endParaRPr sz="4000" i="0" u="none" strike="noStrike" cap="none">
                <a:solidFill>
                  <a:schemeClr val="lt1"/>
                </a:solidFill>
                <a:latin typeface="Tahoma"/>
                <a:ea typeface="Tahoma"/>
                <a:cs typeface="Tahoma"/>
                <a:sym typeface="Tahoma"/>
              </a:endParaRPr>
            </a:p>
          </p:txBody>
        </p:sp>
        <p:sp>
          <p:nvSpPr>
            <p:cNvPr id="493" name="Google Shape;493;p68"/>
            <p:cNvSpPr/>
            <p:nvPr/>
          </p:nvSpPr>
          <p:spPr>
            <a:xfrm rot="5400000">
              <a:off x="4308630" y="2071920"/>
              <a:ext cx="792540" cy="78114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94" name="Google Shape;494;p68"/>
            <p:cNvSpPr txBox="1"/>
            <p:nvPr/>
          </p:nvSpPr>
          <p:spPr>
            <a:xfrm>
              <a:off x="799201" y="5620039"/>
              <a:ext cx="77727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4000">
                  <a:solidFill>
                    <a:schemeClr val="dk1"/>
                  </a:solidFill>
                  <a:latin typeface="Tahoma"/>
                  <a:ea typeface="Tahoma"/>
                  <a:cs typeface="Tahoma"/>
                  <a:sym typeface="Tahoma"/>
                </a:rPr>
                <a:t>Kiểm thử thâm nhập</a:t>
              </a:r>
              <a:endParaRPr sz="4000" i="0" u="none" strike="noStrike" cap="none">
                <a:solidFill>
                  <a:srgbClr val="000000"/>
                </a:solidFill>
                <a:latin typeface="Tahoma"/>
                <a:ea typeface="Tahoma"/>
                <a:cs typeface="Tahoma"/>
                <a:sym typeface="Tahoma"/>
              </a:endParaRPr>
            </a:p>
          </p:txBody>
        </p:sp>
        <p:sp>
          <p:nvSpPr>
            <p:cNvPr id="495" name="Google Shape;495;p68"/>
            <p:cNvSpPr/>
            <p:nvPr/>
          </p:nvSpPr>
          <p:spPr>
            <a:xfrm>
              <a:off x="0" y="564462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4000" i="0" u="none" strike="noStrike" cap="none">
                <a:solidFill>
                  <a:srgbClr val="000000"/>
                </a:solidFill>
                <a:latin typeface="Tahoma"/>
                <a:ea typeface="Tahoma"/>
                <a:cs typeface="Tahoma"/>
                <a:sym typeface="Tahoma"/>
              </a:endParaRPr>
            </a:p>
          </p:txBody>
        </p:sp>
        <p:sp>
          <p:nvSpPr>
            <p:cNvPr id="496" name="Google Shape;496;p68"/>
            <p:cNvSpPr txBox="1"/>
            <p:nvPr/>
          </p:nvSpPr>
          <p:spPr>
            <a:xfrm>
              <a:off x="97533" y="574215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4000" i="0" u="none" strike="noStrike" cap="none">
                  <a:solidFill>
                    <a:schemeClr val="lt1"/>
                  </a:solidFill>
                  <a:latin typeface="Tahoma"/>
                  <a:ea typeface="Tahoma"/>
                  <a:cs typeface="Tahoma"/>
                  <a:sym typeface="Tahoma"/>
                </a:rPr>
                <a:t>7</a:t>
              </a:r>
              <a:endParaRPr sz="4000" i="0" u="none" strike="noStrike" cap="none">
                <a:solidFill>
                  <a:schemeClr val="lt1"/>
                </a:solidFill>
                <a:latin typeface="Tahoma"/>
                <a:ea typeface="Tahoma"/>
                <a:cs typeface="Tahoma"/>
                <a:sym typeface="Tahoma"/>
              </a:endParaRPr>
            </a:p>
          </p:txBody>
        </p:sp>
      </p:gr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122"/>
          <p:cNvSpPr/>
          <p:nvPr/>
        </p:nvSpPr>
        <p:spPr>
          <a:xfrm>
            <a:off x="838200" y="1175650"/>
            <a:ext cx="5678100" cy="1707900"/>
          </a:xfrm>
          <a:prstGeom prst="rect">
            <a:avLst/>
          </a:prstGeom>
          <a:solidFill>
            <a:srgbClr val="BFBFBF"/>
          </a:solidFill>
          <a:ln w="38100" cap="flat" cmpd="tri">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4A86E8"/>
                </a:solidFill>
                <a:latin typeface="Times New Roman"/>
                <a:ea typeface="Times New Roman"/>
                <a:cs typeface="Times New Roman"/>
                <a:sym typeface="Times New Roman"/>
              </a:rPr>
              <a:t>Zemana AntiLogger</a:t>
            </a:r>
            <a:endParaRPr b="1">
              <a:solidFill>
                <a:srgbClr val="4A86E8"/>
              </a:solidFill>
            </a:endParaRPr>
          </a:p>
          <a:p>
            <a:pPr marL="457200" marR="0" lvl="0" indent="0" algn="l" rtl="0">
              <a:lnSpc>
                <a:spcPct val="90000"/>
              </a:lnSpc>
              <a:spcBef>
                <a:spcPts val="1000"/>
              </a:spcBef>
              <a:spcAft>
                <a:spcPts val="0"/>
              </a:spcAft>
              <a:buNone/>
            </a:pPr>
            <a:r>
              <a:rPr lang="en-US" sz="1800">
                <a:latin typeface="Times New Roman"/>
                <a:ea typeface="Times New Roman"/>
                <a:cs typeface="Times New Roman"/>
                <a:sym typeface="Times New Roman"/>
              </a:rPr>
              <a:t>Phần mềm giúp </a:t>
            </a:r>
            <a:r>
              <a:rPr lang="en-US" sz="1800" b="1">
                <a:solidFill>
                  <a:srgbClr val="FF0000"/>
                </a:solidFill>
                <a:latin typeface="Times New Roman"/>
                <a:ea typeface="Times New Roman"/>
                <a:cs typeface="Times New Roman"/>
                <a:sym typeface="Times New Roman"/>
              </a:rPr>
              <a:t>theo dõi bất</a:t>
            </a:r>
            <a:r>
              <a:rPr lang="en-US" sz="1800">
                <a:latin typeface="Times New Roman"/>
                <a:ea typeface="Times New Roman"/>
                <a:cs typeface="Times New Roman"/>
                <a:sym typeface="Times New Roman"/>
              </a:rPr>
              <a:t> kì ai đang làm gì trên PC của người dùng. Giám sát PC của use chống lại kẻ xấu và </a:t>
            </a:r>
            <a:r>
              <a:rPr lang="en-US" sz="1800" b="1">
                <a:solidFill>
                  <a:srgbClr val="FF0000"/>
                </a:solidFill>
                <a:latin typeface="Times New Roman"/>
                <a:ea typeface="Times New Roman"/>
                <a:cs typeface="Times New Roman"/>
                <a:sym typeface="Times New Roman"/>
              </a:rPr>
              <a:t>ngăn chặn bất kỳ loại nỗ lực</a:t>
            </a:r>
            <a:r>
              <a:rPr lang="en-US" sz="1800">
                <a:latin typeface="Times New Roman"/>
                <a:ea typeface="Times New Roman"/>
                <a:cs typeface="Times New Roman"/>
                <a:sym typeface="Times New Roman"/>
              </a:rPr>
              <a:t> nào nhằm ghi lại hoặc lấy cắp dữ liệu cá nhân của người dùng và chặn bất kỳ những hoạt động đáng ngờ</a:t>
            </a:r>
            <a:endParaRPr sz="1800" b="1">
              <a:solidFill>
                <a:schemeClr val="accent1"/>
              </a:solidFill>
              <a:latin typeface="Times New Roman"/>
              <a:ea typeface="Times New Roman"/>
              <a:cs typeface="Times New Roman"/>
              <a:sym typeface="Times New Roman"/>
            </a:endParaRPr>
          </a:p>
        </p:txBody>
      </p:sp>
      <p:sp>
        <p:nvSpPr>
          <p:cNvPr id="1834" name="Google Shape;1834;p122"/>
          <p:cNvSpPr/>
          <p:nvPr/>
        </p:nvSpPr>
        <p:spPr>
          <a:xfrm>
            <a:off x="7344077" y="1362776"/>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a:solidFill>
                  <a:schemeClr val="dk1"/>
                </a:solidFill>
                <a:latin typeface="Times New Roman"/>
                <a:ea typeface="Times New Roman"/>
                <a:cs typeface="Times New Roman"/>
                <a:sym typeface="Times New Roman"/>
              </a:rPr>
              <a:t>Guardedi D </a:t>
            </a:r>
            <a:endParaRPr/>
          </a:p>
          <a:p>
            <a:pPr marL="798512" marR="0" lvl="2" indent="-57150" algn="l" rtl="0">
              <a:spcBef>
                <a:spcPts val="0"/>
              </a:spcBef>
              <a:spcAft>
                <a:spcPts val="0"/>
              </a:spcAft>
              <a:buNone/>
            </a:pPr>
            <a:r>
              <a:rPr lang="en-US" sz="1800" i="1">
                <a:solidFill>
                  <a:schemeClr val="dk1"/>
                </a:solidFill>
                <a:latin typeface="Times New Roman"/>
                <a:ea typeface="Times New Roman"/>
                <a:cs typeface="Times New Roman"/>
                <a:sym typeface="Times New Roman"/>
              </a:rPr>
              <a:t>https://www.strikeforcecpg.com/</a:t>
            </a:r>
            <a:endParaRPr sz="1800" b="0" i="1" u="none" strike="noStrike" cap="none">
              <a:solidFill>
                <a:schemeClr val="dk1"/>
              </a:solidFill>
              <a:latin typeface="Times New Roman"/>
              <a:ea typeface="Times New Roman"/>
              <a:cs typeface="Times New Roman"/>
              <a:sym typeface="Times New Roman"/>
            </a:endParaRPr>
          </a:p>
        </p:txBody>
      </p:sp>
      <p:sp>
        <p:nvSpPr>
          <p:cNvPr id="1835" name="Google Shape;1835;p122"/>
          <p:cNvSpPr/>
          <p:nvPr/>
        </p:nvSpPr>
        <p:spPr>
          <a:xfrm>
            <a:off x="7344078" y="2328659"/>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a:solidFill>
                  <a:schemeClr val="dk1"/>
                </a:solidFill>
                <a:latin typeface="Times New Roman"/>
                <a:ea typeface="Times New Roman"/>
                <a:cs typeface="Times New Roman"/>
                <a:sym typeface="Times New Roman"/>
              </a:rPr>
              <a:t>KeyScrambler</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https://usa.kaspersky.com</a:t>
            </a:r>
            <a:endParaRPr sz="1800" b="0" i="1" u="none" strike="noStrike" cap="none">
              <a:solidFill>
                <a:schemeClr val="dk1"/>
              </a:solidFill>
              <a:latin typeface="Times New Roman"/>
              <a:ea typeface="Times New Roman"/>
              <a:cs typeface="Times New Roman"/>
              <a:sym typeface="Times New Roman"/>
            </a:endParaRPr>
          </a:p>
        </p:txBody>
      </p:sp>
      <p:sp>
        <p:nvSpPr>
          <p:cNvPr id="1836" name="Google Shape;1836;p122"/>
          <p:cNvSpPr/>
          <p:nvPr/>
        </p:nvSpPr>
        <p:spPr>
          <a:xfrm>
            <a:off x="7344078" y="3294542"/>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41362" marR="0" lvl="2"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SpyShelter FreeAnti-Keylogger </a:t>
            </a:r>
            <a:endParaRPr/>
          </a:p>
          <a:p>
            <a:pPr marL="798512" marR="0" lvl="2" indent="-57150" algn="l" rtl="0">
              <a:spcBef>
                <a:spcPts val="0"/>
              </a:spcBef>
              <a:spcAft>
                <a:spcPts val="0"/>
              </a:spcAft>
              <a:buNone/>
            </a:pPr>
            <a:r>
              <a:rPr lang="en-US" sz="1800" i="1">
                <a:solidFill>
                  <a:schemeClr val="dk1"/>
                </a:solidFill>
                <a:latin typeface="Times New Roman"/>
                <a:ea typeface="Times New Roman"/>
                <a:cs typeface="Times New Roman"/>
                <a:sym typeface="Times New Roman"/>
              </a:rPr>
              <a:t> https://www.spyshelter.com</a:t>
            </a:r>
            <a:endParaRPr sz="1800" b="0" i="1" u="none" strike="noStrike" cap="none">
              <a:solidFill>
                <a:schemeClr val="dk1"/>
              </a:solidFill>
              <a:latin typeface="Times New Roman"/>
              <a:ea typeface="Times New Roman"/>
              <a:cs typeface="Times New Roman"/>
              <a:sym typeface="Times New Roman"/>
            </a:endParaRPr>
          </a:p>
        </p:txBody>
      </p:sp>
      <p:sp>
        <p:nvSpPr>
          <p:cNvPr id="1837" name="Google Shape;1837;p122"/>
          <p:cNvSpPr/>
          <p:nvPr/>
        </p:nvSpPr>
        <p:spPr>
          <a:xfrm>
            <a:off x="7344077" y="4260425"/>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a:solidFill>
                  <a:schemeClr val="dk1"/>
                </a:solidFill>
                <a:latin typeface="Times New Roman"/>
                <a:ea typeface="Times New Roman"/>
                <a:cs typeface="Times New Roman"/>
                <a:sym typeface="Times New Roman"/>
              </a:rPr>
              <a:t>DefenseWall HIPS</a:t>
            </a:r>
            <a:endParaRPr/>
          </a:p>
          <a:p>
            <a:pPr marL="798512" marR="0" lvl="2" indent="-57150" algn="l" rtl="0">
              <a:spcBef>
                <a:spcPts val="0"/>
              </a:spcBef>
              <a:spcAft>
                <a:spcPts val="0"/>
              </a:spcAft>
              <a:buNone/>
            </a:pPr>
            <a:r>
              <a:rPr lang="en-US" sz="1800" i="1">
                <a:solidFill>
                  <a:schemeClr val="dk1"/>
                </a:solidFill>
                <a:latin typeface="Times New Roman"/>
                <a:ea typeface="Times New Roman"/>
                <a:cs typeface="Times New Roman"/>
                <a:sym typeface="Times New Roman"/>
              </a:rPr>
              <a:t> http://www.softsphere.com</a:t>
            </a:r>
            <a:endParaRPr sz="1800" b="0" i="1" u="none" strike="noStrike" cap="none">
              <a:solidFill>
                <a:schemeClr val="dk1"/>
              </a:solidFill>
              <a:latin typeface="Times New Roman"/>
              <a:ea typeface="Times New Roman"/>
              <a:cs typeface="Times New Roman"/>
              <a:sym typeface="Times New Roman"/>
            </a:endParaRPr>
          </a:p>
        </p:txBody>
      </p:sp>
      <p:sp>
        <p:nvSpPr>
          <p:cNvPr id="1838" name="Google Shape;1838;p122"/>
          <p:cNvSpPr/>
          <p:nvPr/>
        </p:nvSpPr>
        <p:spPr>
          <a:xfrm>
            <a:off x="7344078" y="5226308"/>
            <a:ext cx="4009800" cy="8046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41362" marR="0" lvl="2"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Elite Anti Keylogger</a:t>
            </a:r>
            <a:endParaRPr/>
          </a:p>
          <a:p>
            <a:pPr marL="741362" marR="0" lvl="2"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http://www.elite-antikeylogger.co</a:t>
            </a:r>
            <a:endParaRPr sz="1800" b="0" i="1" u="none" strike="noStrike" cap="none">
              <a:solidFill>
                <a:schemeClr val="dk1"/>
              </a:solidFill>
              <a:latin typeface="Times New Roman"/>
              <a:ea typeface="Times New Roman"/>
              <a:cs typeface="Times New Roman"/>
              <a:sym typeface="Times New Roman"/>
            </a:endParaRPr>
          </a:p>
        </p:txBody>
      </p:sp>
      <p:pic>
        <p:nvPicPr>
          <p:cNvPr id="1839" name="Google Shape;1839;p122" descr="Kaspersky TDSSKiller 3.1.0.28 Download | TechSpot"/>
          <p:cNvPicPr preferRelativeResize="0"/>
          <p:nvPr/>
        </p:nvPicPr>
        <p:blipFill rotWithShape="1">
          <a:blip r:embed="rId3">
            <a:alphaModFix/>
          </a:blip>
          <a:srcRect/>
          <a:stretch/>
        </p:blipFill>
        <p:spPr>
          <a:xfrm>
            <a:off x="7428490" y="2398633"/>
            <a:ext cx="620445" cy="620445"/>
          </a:xfrm>
          <a:prstGeom prst="rect">
            <a:avLst/>
          </a:prstGeom>
          <a:noFill/>
          <a:ln>
            <a:noFill/>
          </a:ln>
        </p:spPr>
      </p:pic>
      <p:pic>
        <p:nvPicPr>
          <p:cNvPr id="1840" name="Google Shape;1840;p122" descr="Malwarebytes (phần mềm) – Wikipedia tiếng Việt"/>
          <p:cNvPicPr preferRelativeResize="0"/>
          <p:nvPr/>
        </p:nvPicPr>
        <p:blipFill rotWithShape="1">
          <a:blip r:embed="rId4">
            <a:alphaModFix/>
          </a:blip>
          <a:srcRect/>
          <a:stretch/>
        </p:blipFill>
        <p:spPr>
          <a:xfrm>
            <a:off x="7520810" y="3471285"/>
            <a:ext cx="457200" cy="406908"/>
          </a:xfrm>
          <a:prstGeom prst="rect">
            <a:avLst/>
          </a:prstGeom>
          <a:noFill/>
          <a:ln>
            <a:noFill/>
          </a:ln>
        </p:spPr>
      </p:pic>
      <p:pic>
        <p:nvPicPr>
          <p:cNvPr id="1841" name="Google Shape;1841;p122" descr="Download - tải Rootkit Buster - Tìm và riệt rootkit"/>
          <p:cNvPicPr preferRelativeResize="0"/>
          <p:nvPr/>
        </p:nvPicPr>
        <p:blipFill rotWithShape="1">
          <a:blip r:embed="rId5">
            <a:alphaModFix/>
          </a:blip>
          <a:srcRect l="16442" t="11397" r="21927" b="34816"/>
          <a:stretch/>
        </p:blipFill>
        <p:spPr>
          <a:xfrm>
            <a:off x="7390601" y="4324645"/>
            <a:ext cx="696221" cy="631955"/>
          </a:xfrm>
          <a:prstGeom prst="rect">
            <a:avLst/>
          </a:prstGeom>
          <a:noFill/>
          <a:ln>
            <a:noFill/>
          </a:ln>
        </p:spPr>
      </p:pic>
      <p:pic>
        <p:nvPicPr>
          <p:cNvPr id="1842" name="Google Shape;1842;p122" descr="UnHackMe Các phần mềm thay thế và phần mềm tương tự - ProgSoft.net"/>
          <p:cNvPicPr preferRelativeResize="0"/>
          <p:nvPr/>
        </p:nvPicPr>
        <p:blipFill rotWithShape="1">
          <a:blip r:embed="rId6">
            <a:alphaModFix/>
          </a:blip>
          <a:srcRect/>
          <a:stretch/>
        </p:blipFill>
        <p:spPr>
          <a:xfrm>
            <a:off x="7428490" y="5325455"/>
            <a:ext cx="606425" cy="606425"/>
          </a:xfrm>
          <a:prstGeom prst="rect">
            <a:avLst/>
          </a:prstGeom>
          <a:noFill/>
          <a:ln>
            <a:noFill/>
          </a:ln>
        </p:spPr>
      </p:pic>
      <p:sp>
        <p:nvSpPr>
          <p:cNvPr id="1843" name="Google Shape;1843;p122"/>
          <p:cNvSpPr txBox="1">
            <a:spLocks noGrp="1"/>
          </p:cNvSpPr>
          <p:nvPr>
            <p:ph type="sldNum" idx="12"/>
          </p:nvPr>
        </p:nvSpPr>
        <p:spPr>
          <a:xfrm>
            <a:off x="11353800" y="6347558"/>
            <a:ext cx="665284"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b="1"/>
              <a:t>60</a:t>
            </a:fld>
            <a:endParaRPr sz="3200" b="1"/>
          </a:p>
        </p:txBody>
      </p:sp>
      <p:sp>
        <p:nvSpPr>
          <p:cNvPr id="1844" name="Google Shape;1844;p122"/>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US" sz="3800"/>
              <a:t>Chống lại phần mềm gián điệp</a:t>
            </a:r>
            <a:endParaRPr/>
          </a:p>
        </p:txBody>
      </p:sp>
      <p:pic>
        <p:nvPicPr>
          <p:cNvPr id="1845" name="Google Shape;1845;p122"/>
          <p:cNvPicPr preferRelativeResize="0"/>
          <p:nvPr/>
        </p:nvPicPr>
        <p:blipFill>
          <a:blip r:embed="rId7">
            <a:alphaModFix/>
          </a:blip>
          <a:stretch>
            <a:fillRect/>
          </a:stretch>
        </p:blipFill>
        <p:spPr>
          <a:xfrm>
            <a:off x="7428499" y="1617225"/>
            <a:ext cx="696225" cy="338869"/>
          </a:xfrm>
          <a:prstGeom prst="rect">
            <a:avLst/>
          </a:prstGeom>
          <a:noFill/>
          <a:ln w="19050" cap="flat" cmpd="sng">
            <a:solidFill>
              <a:schemeClr val="dk2"/>
            </a:solidFill>
            <a:prstDash val="solid"/>
            <a:round/>
            <a:headEnd type="none" w="sm" len="sm"/>
            <a:tailEnd type="none" w="sm" len="sm"/>
          </a:ln>
        </p:spPr>
      </p:pic>
      <p:pic>
        <p:nvPicPr>
          <p:cNvPr id="1846" name="Google Shape;1846;p122"/>
          <p:cNvPicPr preferRelativeResize="0"/>
          <p:nvPr/>
        </p:nvPicPr>
        <p:blipFill>
          <a:blip r:embed="rId8">
            <a:alphaModFix/>
          </a:blip>
          <a:stretch>
            <a:fillRect/>
          </a:stretch>
        </p:blipFill>
        <p:spPr>
          <a:xfrm>
            <a:off x="901325" y="2942875"/>
            <a:ext cx="5555000" cy="36865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3"/>
                                        </p:tgtEl>
                                        <p:attrNameLst>
                                          <p:attrName>style.visibility</p:attrName>
                                        </p:attrNameLst>
                                      </p:cBhvr>
                                      <p:to>
                                        <p:strVal val="visible"/>
                                      </p:to>
                                    </p:set>
                                    <p:animEffect transition="in" filter="fade">
                                      <p:cBhvr>
                                        <p:cTn id="7" dur="500"/>
                                        <p:tgtEl>
                                          <p:spTgt spid="18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34"/>
                                        </p:tgtEl>
                                        <p:attrNameLst>
                                          <p:attrName>style.visibility</p:attrName>
                                        </p:attrNameLst>
                                      </p:cBhvr>
                                      <p:to>
                                        <p:strVal val="visible"/>
                                      </p:to>
                                    </p:set>
                                    <p:anim calcmode="lin" valueType="num">
                                      <p:cBhvr additive="base">
                                        <p:cTn id="12" dur="500"/>
                                        <p:tgtEl>
                                          <p:spTgt spid="1834"/>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100"/>
                                  </p:stCondLst>
                                  <p:childTnLst>
                                    <p:set>
                                      <p:cBhvr>
                                        <p:cTn id="14" dur="1" fill="hold">
                                          <p:stCondLst>
                                            <p:cond delay="0"/>
                                          </p:stCondLst>
                                        </p:cTn>
                                        <p:tgtEl>
                                          <p:spTgt spid="1835"/>
                                        </p:tgtEl>
                                        <p:attrNameLst>
                                          <p:attrName>style.visibility</p:attrName>
                                        </p:attrNameLst>
                                      </p:cBhvr>
                                      <p:to>
                                        <p:strVal val="visible"/>
                                      </p:to>
                                    </p:set>
                                    <p:anim calcmode="lin" valueType="num">
                                      <p:cBhvr additive="base">
                                        <p:cTn id="15" dur="500"/>
                                        <p:tgtEl>
                                          <p:spTgt spid="1835"/>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200"/>
                                  </p:stCondLst>
                                  <p:childTnLst>
                                    <p:set>
                                      <p:cBhvr>
                                        <p:cTn id="17" dur="1" fill="hold">
                                          <p:stCondLst>
                                            <p:cond delay="0"/>
                                          </p:stCondLst>
                                        </p:cTn>
                                        <p:tgtEl>
                                          <p:spTgt spid="1836"/>
                                        </p:tgtEl>
                                        <p:attrNameLst>
                                          <p:attrName>style.visibility</p:attrName>
                                        </p:attrNameLst>
                                      </p:cBhvr>
                                      <p:to>
                                        <p:strVal val="visible"/>
                                      </p:to>
                                    </p:set>
                                    <p:anim calcmode="lin" valueType="num">
                                      <p:cBhvr additive="base">
                                        <p:cTn id="18" dur="500"/>
                                        <p:tgtEl>
                                          <p:spTgt spid="1836"/>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300"/>
                                  </p:stCondLst>
                                  <p:childTnLst>
                                    <p:set>
                                      <p:cBhvr>
                                        <p:cTn id="20" dur="1" fill="hold">
                                          <p:stCondLst>
                                            <p:cond delay="0"/>
                                          </p:stCondLst>
                                        </p:cTn>
                                        <p:tgtEl>
                                          <p:spTgt spid="1837"/>
                                        </p:tgtEl>
                                        <p:attrNameLst>
                                          <p:attrName>style.visibility</p:attrName>
                                        </p:attrNameLst>
                                      </p:cBhvr>
                                      <p:to>
                                        <p:strVal val="visible"/>
                                      </p:to>
                                    </p:set>
                                    <p:anim calcmode="lin" valueType="num">
                                      <p:cBhvr additive="base">
                                        <p:cTn id="21" dur="500"/>
                                        <p:tgtEl>
                                          <p:spTgt spid="1837"/>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400"/>
                                  </p:stCondLst>
                                  <p:childTnLst>
                                    <p:set>
                                      <p:cBhvr>
                                        <p:cTn id="23" dur="1" fill="hold">
                                          <p:stCondLst>
                                            <p:cond delay="0"/>
                                          </p:stCondLst>
                                        </p:cTn>
                                        <p:tgtEl>
                                          <p:spTgt spid="1838"/>
                                        </p:tgtEl>
                                        <p:attrNameLst>
                                          <p:attrName>style.visibility</p:attrName>
                                        </p:attrNameLst>
                                      </p:cBhvr>
                                      <p:to>
                                        <p:strVal val="visible"/>
                                      </p:to>
                                    </p:set>
                                    <p:anim calcmode="lin" valueType="num">
                                      <p:cBhvr additive="base">
                                        <p:cTn id="24" dur="500"/>
                                        <p:tgtEl>
                                          <p:spTgt spid="1838"/>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100"/>
                                  </p:stCondLst>
                                  <p:childTnLst>
                                    <p:set>
                                      <p:cBhvr>
                                        <p:cTn id="26" dur="1" fill="hold">
                                          <p:stCondLst>
                                            <p:cond delay="0"/>
                                          </p:stCondLst>
                                        </p:cTn>
                                        <p:tgtEl>
                                          <p:spTgt spid="1839"/>
                                        </p:tgtEl>
                                        <p:attrNameLst>
                                          <p:attrName>style.visibility</p:attrName>
                                        </p:attrNameLst>
                                      </p:cBhvr>
                                      <p:to>
                                        <p:strVal val="visible"/>
                                      </p:to>
                                    </p:set>
                                    <p:anim calcmode="lin" valueType="num">
                                      <p:cBhvr additive="base">
                                        <p:cTn id="27" dur="500"/>
                                        <p:tgtEl>
                                          <p:spTgt spid="1839"/>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200"/>
                                  </p:stCondLst>
                                  <p:childTnLst>
                                    <p:set>
                                      <p:cBhvr>
                                        <p:cTn id="29" dur="1" fill="hold">
                                          <p:stCondLst>
                                            <p:cond delay="0"/>
                                          </p:stCondLst>
                                        </p:cTn>
                                        <p:tgtEl>
                                          <p:spTgt spid="1840"/>
                                        </p:tgtEl>
                                        <p:attrNameLst>
                                          <p:attrName>style.visibility</p:attrName>
                                        </p:attrNameLst>
                                      </p:cBhvr>
                                      <p:to>
                                        <p:strVal val="visible"/>
                                      </p:to>
                                    </p:set>
                                    <p:anim calcmode="lin" valueType="num">
                                      <p:cBhvr additive="base">
                                        <p:cTn id="30" dur="500"/>
                                        <p:tgtEl>
                                          <p:spTgt spid="1840"/>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300"/>
                                  </p:stCondLst>
                                  <p:childTnLst>
                                    <p:set>
                                      <p:cBhvr>
                                        <p:cTn id="32" dur="1" fill="hold">
                                          <p:stCondLst>
                                            <p:cond delay="0"/>
                                          </p:stCondLst>
                                        </p:cTn>
                                        <p:tgtEl>
                                          <p:spTgt spid="1841"/>
                                        </p:tgtEl>
                                        <p:attrNameLst>
                                          <p:attrName>style.visibility</p:attrName>
                                        </p:attrNameLst>
                                      </p:cBhvr>
                                      <p:to>
                                        <p:strVal val="visible"/>
                                      </p:to>
                                    </p:set>
                                    <p:anim calcmode="lin" valueType="num">
                                      <p:cBhvr additive="base">
                                        <p:cTn id="33" dur="500"/>
                                        <p:tgtEl>
                                          <p:spTgt spid="1841"/>
                                        </p:tgtEl>
                                        <p:attrNameLst>
                                          <p:attrName>ppt_x</p:attrName>
                                        </p:attrNameLst>
                                      </p:cBhvr>
                                      <p:tavLst>
                                        <p:tav tm="0">
                                          <p:val>
                                            <p:strVal val="#ppt_x+1"/>
                                          </p:val>
                                        </p:tav>
                                        <p:tav tm="100000">
                                          <p:val>
                                            <p:strVal val="#ppt_x"/>
                                          </p:val>
                                        </p:tav>
                                      </p:tavLst>
                                    </p:anim>
                                  </p:childTnLst>
                                </p:cTn>
                              </p:par>
                              <p:par>
                                <p:cTn id="34" presetID="2" presetClass="entr" presetSubtype="2" fill="hold" nodeType="withEffect">
                                  <p:stCondLst>
                                    <p:cond delay="400"/>
                                  </p:stCondLst>
                                  <p:childTnLst>
                                    <p:set>
                                      <p:cBhvr>
                                        <p:cTn id="35" dur="1" fill="hold">
                                          <p:stCondLst>
                                            <p:cond delay="0"/>
                                          </p:stCondLst>
                                        </p:cTn>
                                        <p:tgtEl>
                                          <p:spTgt spid="1842"/>
                                        </p:tgtEl>
                                        <p:attrNameLst>
                                          <p:attrName>style.visibility</p:attrName>
                                        </p:attrNameLst>
                                      </p:cBhvr>
                                      <p:to>
                                        <p:strVal val="visible"/>
                                      </p:to>
                                    </p:set>
                                    <p:anim calcmode="lin" valueType="num">
                                      <p:cBhvr additive="base">
                                        <p:cTn id="36" dur="500"/>
                                        <p:tgtEl>
                                          <p:spTgt spid="18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grpSp>
        <p:nvGrpSpPr>
          <p:cNvPr id="1851" name="Google Shape;1851;p123"/>
          <p:cNvGrpSpPr/>
          <p:nvPr/>
        </p:nvGrpSpPr>
        <p:grpSpPr>
          <a:xfrm>
            <a:off x="1828800" y="352459"/>
            <a:ext cx="8515200" cy="6326231"/>
            <a:chOff x="0" y="47659"/>
            <a:chExt cx="8515200" cy="6326231"/>
          </a:xfrm>
        </p:grpSpPr>
        <p:sp>
          <p:nvSpPr>
            <p:cNvPr id="1852" name="Google Shape;1852;p123"/>
            <p:cNvSpPr/>
            <p:nvPr/>
          </p:nvSpPr>
          <p:spPr>
            <a:xfrm rot="5400000">
              <a:off x="4194330" y="-334747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53" name="Google Shape;1853;p123"/>
            <p:cNvSpPr txBox="1"/>
            <p:nvPr/>
          </p:nvSpPr>
          <p:spPr>
            <a:xfrm>
              <a:off x="799201" y="8634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Phương thức CEH Hacking</a:t>
              </a:r>
              <a:endParaRPr sz="3600" i="0" u="none" strike="noStrike" cap="none">
                <a:solidFill>
                  <a:schemeClr val="dk1"/>
                </a:solidFill>
                <a:latin typeface="Tahoma"/>
                <a:ea typeface="Tahoma"/>
                <a:cs typeface="Tahoma"/>
                <a:sym typeface="Tahoma"/>
              </a:endParaRPr>
            </a:p>
          </p:txBody>
        </p:sp>
        <p:sp>
          <p:nvSpPr>
            <p:cNvPr id="1854" name="Google Shape;1854;p123"/>
            <p:cNvSpPr/>
            <p:nvPr/>
          </p:nvSpPr>
          <p:spPr>
            <a:xfrm>
              <a:off x="0" y="901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55" name="Google Shape;1855;p123"/>
            <p:cNvSpPr txBox="1"/>
            <p:nvPr/>
          </p:nvSpPr>
          <p:spPr>
            <a:xfrm>
              <a:off x="97533" y="1877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1</a:t>
              </a:r>
              <a:endParaRPr sz="3600" i="0" u="none" strike="noStrike" cap="none">
                <a:solidFill>
                  <a:srgbClr val="000000"/>
                </a:solidFill>
                <a:latin typeface="Tahoma"/>
                <a:ea typeface="Tahoma"/>
                <a:cs typeface="Tahoma"/>
                <a:sym typeface="Tahoma"/>
              </a:endParaRPr>
            </a:p>
          </p:txBody>
        </p:sp>
        <p:sp>
          <p:nvSpPr>
            <p:cNvPr id="1856" name="Google Shape;1856;p123"/>
            <p:cNvSpPr/>
            <p:nvPr/>
          </p:nvSpPr>
          <p:spPr>
            <a:xfrm rot="5400000">
              <a:off x="4194330" y="-242173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57" name="Google Shape;1857;p123"/>
            <p:cNvSpPr txBox="1"/>
            <p:nvPr/>
          </p:nvSpPr>
          <p:spPr>
            <a:xfrm>
              <a:off x="799201" y="101208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Bẻ khóa mật khẩu</a:t>
              </a:r>
              <a:endParaRPr sz="3600" i="0" u="none" strike="noStrike" cap="none">
                <a:solidFill>
                  <a:schemeClr val="dk1"/>
                </a:solidFill>
                <a:latin typeface="Tahoma"/>
                <a:ea typeface="Tahoma"/>
                <a:cs typeface="Tahoma"/>
                <a:sym typeface="Tahoma"/>
              </a:endParaRPr>
            </a:p>
          </p:txBody>
        </p:sp>
        <p:sp>
          <p:nvSpPr>
            <p:cNvPr id="1858" name="Google Shape;1858;p123"/>
            <p:cNvSpPr/>
            <p:nvPr/>
          </p:nvSpPr>
          <p:spPr>
            <a:xfrm>
              <a:off x="0" y="101591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59" name="Google Shape;1859;p123"/>
            <p:cNvSpPr txBox="1"/>
            <p:nvPr/>
          </p:nvSpPr>
          <p:spPr>
            <a:xfrm>
              <a:off x="97533" y="111345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2  </a:t>
              </a:r>
              <a:endParaRPr sz="3600" i="0" u="none" strike="noStrike" cap="none">
                <a:solidFill>
                  <a:schemeClr val="lt1"/>
                </a:solidFill>
                <a:latin typeface="Tahoma"/>
                <a:ea typeface="Tahoma"/>
                <a:cs typeface="Tahoma"/>
                <a:sym typeface="Tahoma"/>
              </a:endParaRPr>
            </a:p>
          </p:txBody>
        </p:sp>
        <p:sp>
          <p:nvSpPr>
            <p:cNvPr id="1860" name="Google Shape;1860;p123"/>
            <p:cNvSpPr/>
            <p:nvPr/>
          </p:nvSpPr>
          <p:spPr>
            <a:xfrm rot="5400000">
              <a:off x="4194330" y="360813"/>
              <a:ext cx="792540" cy="7582800"/>
            </a:xfrm>
            <a:prstGeom prst="round2SameRect">
              <a:avLst>
                <a:gd name="adj1" fmla="val 16667"/>
                <a:gd name="adj2" fmla="val 0"/>
              </a:avLst>
            </a:prstGeom>
            <a:solidFill>
              <a:srgbClr val="00FF00">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61" name="Google Shape;1861;p123"/>
            <p:cNvSpPr/>
            <p:nvPr/>
          </p:nvSpPr>
          <p:spPr>
            <a:xfrm>
              <a:off x="0" y="194166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62" name="Google Shape;1862;p123"/>
            <p:cNvSpPr txBox="1"/>
            <p:nvPr/>
          </p:nvSpPr>
          <p:spPr>
            <a:xfrm>
              <a:off x="97533" y="203919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3</a:t>
              </a:r>
              <a:endParaRPr sz="3600" i="0" u="none" strike="noStrike" cap="none">
                <a:solidFill>
                  <a:schemeClr val="lt1"/>
                </a:solidFill>
                <a:latin typeface="Tahoma"/>
                <a:ea typeface="Tahoma"/>
                <a:cs typeface="Tahoma"/>
                <a:sym typeface="Tahoma"/>
              </a:endParaRPr>
            </a:p>
          </p:txBody>
        </p:sp>
        <p:sp>
          <p:nvSpPr>
            <p:cNvPr id="1863" name="Google Shape;1863;p123"/>
            <p:cNvSpPr/>
            <p:nvPr/>
          </p:nvSpPr>
          <p:spPr>
            <a:xfrm rot="5400000">
              <a:off x="4194330" y="-1470995"/>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64" name="Google Shape;1864;p123"/>
            <p:cNvSpPr/>
            <p:nvPr/>
          </p:nvSpPr>
          <p:spPr>
            <a:xfrm>
              <a:off x="0" y="286740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65" name="Google Shape;1865;p123"/>
            <p:cNvSpPr txBox="1"/>
            <p:nvPr/>
          </p:nvSpPr>
          <p:spPr>
            <a:xfrm>
              <a:off x="97533" y="296493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4</a:t>
              </a:r>
              <a:endParaRPr sz="3600" i="0" u="none" strike="noStrike" cap="none">
                <a:solidFill>
                  <a:schemeClr val="lt1"/>
                </a:solidFill>
                <a:latin typeface="Tahoma"/>
                <a:ea typeface="Tahoma"/>
                <a:cs typeface="Tahoma"/>
                <a:sym typeface="Tahoma"/>
              </a:endParaRPr>
            </a:p>
          </p:txBody>
        </p:sp>
        <p:sp>
          <p:nvSpPr>
            <p:cNvPr id="1866" name="Google Shape;1866;p123"/>
            <p:cNvSpPr/>
            <p:nvPr/>
          </p:nvSpPr>
          <p:spPr>
            <a:xfrm rot="5400000">
              <a:off x="4194330" y="-541244"/>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67" name="Google Shape;1867;p123"/>
            <p:cNvSpPr txBox="1"/>
            <p:nvPr/>
          </p:nvSpPr>
          <p:spPr>
            <a:xfrm>
              <a:off x="971089" y="380724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Ẩn file</a:t>
              </a:r>
              <a:endParaRPr sz="3600" i="0" u="none" strike="noStrike" cap="none">
                <a:solidFill>
                  <a:schemeClr val="dk1"/>
                </a:solidFill>
                <a:latin typeface="Tahoma"/>
                <a:ea typeface="Tahoma"/>
                <a:cs typeface="Tahoma"/>
                <a:sym typeface="Tahoma"/>
              </a:endParaRPr>
            </a:p>
          </p:txBody>
        </p:sp>
        <p:sp>
          <p:nvSpPr>
            <p:cNvPr id="1868" name="Google Shape;1868;p123"/>
            <p:cNvSpPr/>
            <p:nvPr/>
          </p:nvSpPr>
          <p:spPr>
            <a:xfrm>
              <a:off x="0" y="379314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69" name="Google Shape;1869;p123"/>
            <p:cNvSpPr txBox="1"/>
            <p:nvPr/>
          </p:nvSpPr>
          <p:spPr>
            <a:xfrm>
              <a:off x="97533" y="389067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5</a:t>
              </a:r>
              <a:endParaRPr sz="3600" i="0" u="none" strike="noStrike" cap="none">
                <a:solidFill>
                  <a:schemeClr val="lt1"/>
                </a:solidFill>
                <a:latin typeface="Tahoma"/>
                <a:ea typeface="Tahoma"/>
                <a:cs typeface="Tahoma"/>
                <a:sym typeface="Tahoma"/>
              </a:endParaRPr>
            </a:p>
          </p:txBody>
        </p:sp>
        <p:sp>
          <p:nvSpPr>
            <p:cNvPr id="1870" name="Google Shape;1870;p123"/>
            <p:cNvSpPr/>
            <p:nvPr/>
          </p:nvSpPr>
          <p:spPr>
            <a:xfrm rot="5400000">
              <a:off x="4194330" y="1260479"/>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71" name="Google Shape;1871;p123"/>
            <p:cNvSpPr txBox="1"/>
            <p:nvPr/>
          </p:nvSpPr>
          <p:spPr>
            <a:xfrm>
              <a:off x="799201" y="4694298"/>
              <a:ext cx="75441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600">
                  <a:solidFill>
                    <a:schemeClr val="dk1"/>
                  </a:solidFill>
                  <a:latin typeface="Tahoma"/>
                  <a:ea typeface="Tahoma"/>
                  <a:cs typeface="Tahoma"/>
                  <a:sym typeface="Tahoma"/>
                </a:rPr>
                <a:t>Xóa dấu vết</a:t>
              </a:r>
              <a:endParaRPr sz="3600" i="0" u="none" strike="noStrike" cap="none">
                <a:solidFill>
                  <a:schemeClr val="dk1"/>
                </a:solidFill>
                <a:latin typeface="Tahoma"/>
                <a:ea typeface="Tahoma"/>
                <a:cs typeface="Tahoma"/>
                <a:sym typeface="Tahoma"/>
              </a:endParaRPr>
            </a:p>
          </p:txBody>
        </p:sp>
        <p:sp>
          <p:nvSpPr>
            <p:cNvPr id="1872" name="Google Shape;1872;p123"/>
            <p:cNvSpPr/>
            <p:nvPr/>
          </p:nvSpPr>
          <p:spPr>
            <a:xfrm>
              <a:off x="0" y="47188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73" name="Google Shape;1873;p123"/>
            <p:cNvSpPr txBox="1"/>
            <p:nvPr/>
          </p:nvSpPr>
          <p:spPr>
            <a:xfrm>
              <a:off x="97533" y="48164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6</a:t>
              </a:r>
              <a:endParaRPr sz="3600" i="0" u="none" strike="noStrike" cap="none">
                <a:solidFill>
                  <a:schemeClr val="lt1"/>
                </a:solidFill>
                <a:latin typeface="Tahoma"/>
                <a:ea typeface="Tahoma"/>
                <a:cs typeface="Tahoma"/>
                <a:sym typeface="Tahoma"/>
              </a:endParaRPr>
            </a:p>
          </p:txBody>
        </p:sp>
        <p:sp>
          <p:nvSpPr>
            <p:cNvPr id="1874" name="Google Shape;1874;p123"/>
            <p:cNvSpPr/>
            <p:nvPr/>
          </p:nvSpPr>
          <p:spPr>
            <a:xfrm rot="5400000">
              <a:off x="4194330" y="2186220"/>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75" name="Google Shape;1875;p123"/>
            <p:cNvSpPr txBox="1"/>
            <p:nvPr/>
          </p:nvSpPr>
          <p:spPr>
            <a:xfrm>
              <a:off x="799201" y="5620039"/>
              <a:ext cx="75441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600">
                  <a:solidFill>
                    <a:schemeClr val="dk1"/>
                  </a:solidFill>
                  <a:latin typeface="Tahoma"/>
                  <a:ea typeface="Tahoma"/>
                  <a:cs typeface="Tahoma"/>
                  <a:sym typeface="Tahoma"/>
                </a:rPr>
                <a:t>Kiểm thử thâm nhập</a:t>
              </a:r>
              <a:endParaRPr sz="3600" i="0" u="none" strike="noStrike" cap="none">
                <a:solidFill>
                  <a:srgbClr val="000000"/>
                </a:solidFill>
                <a:latin typeface="Tahoma"/>
                <a:ea typeface="Tahoma"/>
                <a:cs typeface="Tahoma"/>
                <a:sym typeface="Tahoma"/>
              </a:endParaRPr>
            </a:p>
          </p:txBody>
        </p:sp>
        <p:sp>
          <p:nvSpPr>
            <p:cNvPr id="1876" name="Google Shape;1876;p123"/>
            <p:cNvSpPr/>
            <p:nvPr/>
          </p:nvSpPr>
          <p:spPr>
            <a:xfrm>
              <a:off x="0" y="564462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Tahoma"/>
                <a:ea typeface="Tahoma"/>
                <a:cs typeface="Tahoma"/>
                <a:sym typeface="Tahoma"/>
              </a:endParaRPr>
            </a:p>
          </p:txBody>
        </p:sp>
        <p:sp>
          <p:nvSpPr>
            <p:cNvPr id="1877" name="Google Shape;1877;p123"/>
            <p:cNvSpPr txBox="1"/>
            <p:nvPr/>
          </p:nvSpPr>
          <p:spPr>
            <a:xfrm>
              <a:off x="97533" y="574215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600" i="0" u="none" strike="noStrike" cap="none">
                  <a:solidFill>
                    <a:schemeClr val="lt1"/>
                  </a:solidFill>
                  <a:latin typeface="Tahoma"/>
                  <a:ea typeface="Tahoma"/>
                  <a:cs typeface="Tahoma"/>
                  <a:sym typeface="Tahoma"/>
                </a:rPr>
                <a:t>7</a:t>
              </a:r>
              <a:endParaRPr sz="3600" i="0" u="none" strike="noStrike" cap="none">
                <a:solidFill>
                  <a:schemeClr val="lt1"/>
                </a:solidFill>
                <a:latin typeface="Tahoma"/>
                <a:ea typeface="Tahoma"/>
                <a:cs typeface="Tahoma"/>
                <a:sym typeface="Tahoma"/>
              </a:endParaRPr>
            </a:p>
          </p:txBody>
        </p:sp>
        <p:sp>
          <p:nvSpPr>
            <p:cNvPr id="1878" name="Google Shape;1878;p123"/>
            <p:cNvSpPr txBox="1"/>
            <p:nvPr/>
          </p:nvSpPr>
          <p:spPr>
            <a:xfrm>
              <a:off x="799201" y="1962824"/>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Leo thang đặc quyền</a:t>
              </a:r>
              <a:endParaRPr sz="3600" i="0" u="none" strike="noStrike" cap="none">
                <a:solidFill>
                  <a:schemeClr val="dk1"/>
                </a:solidFill>
                <a:latin typeface="Tahoma"/>
                <a:ea typeface="Tahoma"/>
                <a:cs typeface="Tahoma"/>
                <a:sym typeface="Tahoma"/>
              </a:endParaRPr>
            </a:p>
          </p:txBody>
        </p:sp>
        <p:sp>
          <p:nvSpPr>
            <p:cNvPr id="1879" name="Google Shape;1879;p123"/>
            <p:cNvSpPr txBox="1"/>
            <p:nvPr/>
          </p:nvSpPr>
          <p:spPr>
            <a:xfrm>
              <a:off x="799200" y="2890965"/>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600" i="0" u="none" strike="noStrike" cap="none">
                  <a:solidFill>
                    <a:schemeClr val="dk1"/>
                  </a:solidFill>
                  <a:latin typeface="Tahoma"/>
                  <a:ea typeface="Tahoma"/>
                  <a:cs typeface="Tahoma"/>
                  <a:sym typeface="Tahoma"/>
                </a:rPr>
                <a:t>Thực thi các ứng dụng</a:t>
              </a:r>
              <a:endParaRPr sz="3600" i="0" u="none" strike="noStrike" cap="none">
                <a:solidFill>
                  <a:schemeClr val="dk1"/>
                </a:solidFill>
                <a:latin typeface="Tahoma"/>
                <a:ea typeface="Tahoma"/>
                <a:cs typeface="Tahoma"/>
                <a:sym typeface="Tahoma"/>
              </a:endParaRPr>
            </a:p>
          </p:txBody>
        </p:sp>
      </p:gr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24"/>
          <p:cNvSpPr txBox="1"/>
          <p:nvPr/>
        </p:nvSpPr>
        <p:spPr>
          <a:xfrm>
            <a:off x="1078029" y="85992"/>
            <a:ext cx="9740700" cy="684000"/>
          </a:xfrm>
          <a:prstGeom prst="rect">
            <a:avLst/>
          </a:prstGeom>
          <a:solidFill>
            <a:schemeClr val="lt1"/>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0000"/>
              </a:buClr>
              <a:buSzPts val="4000"/>
              <a:buFont typeface="Arial"/>
              <a:buNone/>
            </a:pPr>
            <a:r>
              <a:rPr lang="en-US" sz="4000" b="1" i="0" u="none" strike="noStrike" cap="none">
                <a:solidFill>
                  <a:srgbClr val="FF0000"/>
                </a:solidFill>
                <a:latin typeface="Arial"/>
                <a:ea typeface="Arial"/>
                <a:cs typeface="Arial"/>
                <a:sym typeface="Arial"/>
              </a:rPr>
              <a:t>Rootkit</a:t>
            </a:r>
            <a:endParaRPr sz="4000" b="1" i="0" u="none" strike="noStrike" cap="none">
              <a:solidFill>
                <a:srgbClr val="FF0000"/>
              </a:solidFill>
              <a:latin typeface="Arial"/>
              <a:ea typeface="Arial"/>
              <a:cs typeface="Arial"/>
              <a:sym typeface="Arial"/>
            </a:endParaRPr>
          </a:p>
        </p:txBody>
      </p:sp>
      <p:sp>
        <p:nvSpPr>
          <p:cNvPr id="1885" name="Google Shape;1885;p124"/>
          <p:cNvSpPr txBox="1"/>
          <p:nvPr/>
        </p:nvSpPr>
        <p:spPr>
          <a:xfrm>
            <a:off x="972151" y="2080727"/>
            <a:ext cx="9740700" cy="41559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Rootkits là các chương trình mà che giấu sự hiện diện của chúng cũng như che dấu các hành vi nguy hiểm của attacker, giúp attacker có được full quyền kiểm soát tới máy tính hoặc server tại thời điểm chúng có trên hệ thống.</a:t>
            </a:r>
            <a:endParaRPr/>
          </a:p>
          <a:p>
            <a:pPr marL="342900" marR="0" lvl="0" indent="-190500" algn="l" rtl="0">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Rootkits thay thế một số các system call và tiện ích nhất định bằng chính phiên bản chỉnh sửa của nó để phá hoại hệ thống bảo mật của hẹ thống và thực thi các function độc hại.</a:t>
            </a:r>
            <a:endParaRPr/>
          </a:p>
          <a:p>
            <a:pPr marL="342900" marR="0" lvl="0" indent="-190500" algn="l" rtl="0">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Rootkits bao gồm các chương trình backdoor, DDoS, packet sniffers, log-wiping utilities, IRC bots,… </a:t>
            </a:r>
            <a:endParaRPr/>
          </a:p>
        </p:txBody>
      </p:sp>
      <p:sp>
        <p:nvSpPr>
          <p:cNvPr id="1886" name="Google Shape;1886;p124"/>
          <p:cNvSpPr txBox="1">
            <a:spLocks noGrp="1"/>
          </p:cNvSpPr>
          <p:nvPr>
            <p:ph type="sldNum" idx="12"/>
          </p:nvPr>
        </p:nvSpPr>
        <p:spPr>
          <a:xfrm>
            <a:off x="92540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b="1"/>
              <a:t>62</a:t>
            </a:fld>
            <a:endParaRPr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2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Attacker cài đặt rootkits bằng:</a:t>
            </a:r>
            <a:endParaRPr/>
          </a:p>
          <a:p>
            <a:pPr marL="228600" lvl="0" indent="-228600" algn="l" rtl="0">
              <a:lnSpc>
                <a:spcPct val="90000"/>
              </a:lnSpc>
              <a:spcBef>
                <a:spcPts val="1000"/>
              </a:spcBef>
              <a:spcAft>
                <a:spcPts val="0"/>
              </a:spcAft>
              <a:buClr>
                <a:schemeClr val="dk1"/>
              </a:buClr>
              <a:buSzPts val="2400"/>
              <a:buChar char="•"/>
            </a:pPr>
            <a:r>
              <a:rPr lang="en-US" sz="2400"/>
              <a:t>Dò quét các server, máy tính có thể bị tấn công trên web</a:t>
            </a:r>
            <a:endParaRPr/>
          </a:p>
          <a:p>
            <a:pPr marL="228600" lvl="0" indent="-228600" algn="l" rtl="0">
              <a:lnSpc>
                <a:spcPct val="90000"/>
              </a:lnSpc>
              <a:spcBef>
                <a:spcPts val="1000"/>
              </a:spcBef>
              <a:spcAft>
                <a:spcPts val="0"/>
              </a:spcAft>
              <a:buClr>
                <a:schemeClr val="dk1"/>
              </a:buClr>
              <a:buSzPts val="2400"/>
              <a:buChar char="•"/>
            </a:pPr>
            <a:r>
              <a:rPr lang="en-US" sz="2400"/>
              <a:t>Đóng gói chúng vào package đặc biệt như game,..</a:t>
            </a:r>
            <a:endParaRPr/>
          </a:p>
          <a:p>
            <a:pPr marL="228600" lvl="0" indent="-228600" algn="l" rtl="0">
              <a:lnSpc>
                <a:spcPct val="90000"/>
              </a:lnSpc>
              <a:spcBef>
                <a:spcPts val="1000"/>
              </a:spcBef>
              <a:spcAft>
                <a:spcPts val="0"/>
              </a:spcAft>
              <a:buClr>
                <a:schemeClr val="dk1"/>
              </a:buClr>
              <a:buSzPts val="2400"/>
              <a:buChar char="•"/>
            </a:pPr>
            <a:r>
              <a:rPr lang="en-US" sz="2400"/>
              <a:t>Cài đặt trên những máy tính công khai hoặc máy tính công ty thông qua social engineering</a:t>
            </a:r>
            <a:endParaRPr/>
          </a:p>
          <a:p>
            <a:pPr marL="228600" lvl="0" indent="-228600" algn="l" rtl="0">
              <a:lnSpc>
                <a:spcPct val="90000"/>
              </a:lnSpc>
              <a:spcBef>
                <a:spcPts val="1000"/>
              </a:spcBef>
              <a:spcAft>
                <a:spcPts val="0"/>
              </a:spcAft>
              <a:buClr>
                <a:schemeClr val="dk1"/>
              </a:buClr>
              <a:buSzPts val="2400"/>
              <a:buChar char="•"/>
            </a:pPr>
            <a:r>
              <a:rPr lang="en-US" sz="2400"/>
              <a:t>Thực hiện các cuộc tấn công zero day</a:t>
            </a:r>
            <a:endParaRPr/>
          </a:p>
        </p:txBody>
      </p:sp>
      <p:sp>
        <p:nvSpPr>
          <p:cNvPr id="1892" name="Google Shape;1892;p12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400"/>
              <a:buChar char="•"/>
            </a:pPr>
            <a:r>
              <a:rPr lang="en-US" sz="2400"/>
              <a:t>Mục đích của rootkit:</a:t>
            </a:r>
            <a:endParaRPr/>
          </a:p>
          <a:p>
            <a:pPr marL="228600" lvl="0" indent="-228600" algn="l" rtl="0">
              <a:lnSpc>
                <a:spcPct val="90000"/>
              </a:lnSpc>
              <a:spcBef>
                <a:spcPts val="1000"/>
              </a:spcBef>
              <a:spcAft>
                <a:spcPts val="0"/>
              </a:spcAft>
              <a:buClr>
                <a:schemeClr val="dk1"/>
              </a:buClr>
              <a:buSzPts val="2400"/>
              <a:buChar char="•"/>
            </a:pPr>
            <a:r>
              <a:rPr lang="en-US" sz="2400"/>
              <a:t>Đạt quyền root và cài đặt backdoor để có thể truy cập từ xa vào hệ thống.</a:t>
            </a:r>
            <a:endParaRPr/>
          </a:p>
          <a:p>
            <a:pPr marL="228600" lvl="0" indent="-228600" algn="l" rtl="0">
              <a:lnSpc>
                <a:spcPct val="90000"/>
              </a:lnSpc>
              <a:spcBef>
                <a:spcPts val="1000"/>
              </a:spcBef>
              <a:spcAft>
                <a:spcPts val="0"/>
              </a:spcAft>
              <a:buClr>
                <a:schemeClr val="dk1"/>
              </a:buClr>
              <a:buSzPts val="2400"/>
              <a:buChar char="•"/>
            </a:pPr>
            <a:r>
              <a:rPr lang="en-US" sz="2400"/>
              <a:t>Che dấu các hoạt động của attacker và những ứng dụng hoặc tiến trình độc hại.</a:t>
            </a:r>
            <a:endParaRPr/>
          </a:p>
          <a:p>
            <a:pPr marL="228600" lvl="0" indent="-228600" algn="l" rtl="0">
              <a:lnSpc>
                <a:spcPct val="90000"/>
              </a:lnSpc>
              <a:spcBef>
                <a:spcPts val="1000"/>
              </a:spcBef>
              <a:spcAft>
                <a:spcPts val="0"/>
              </a:spcAft>
              <a:buClr>
                <a:schemeClr val="dk1"/>
              </a:buClr>
              <a:buSzPts val="2400"/>
              <a:buChar char="•"/>
            </a:pPr>
            <a:r>
              <a:rPr lang="en-US" sz="2400"/>
              <a:t>Thu thập thông tin từ hệ thống mà attacker có thể bị hạn chế hoặc không thể truy cập được</a:t>
            </a:r>
            <a:endParaRPr sz="2400"/>
          </a:p>
          <a:p>
            <a:pPr marL="228600" lvl="0" indent="-228600" algn="l" rtl="0">
              <a:lnSpc>
                <a:spcPct val="90000"/>
              </a:lnSpc>
              <a:spcBef>
                <a:spcPts val="1000"/>
              </a:spcBef>
              <a:spcAft>
                <a:spcPts val="0"/>
              </a:spcAft>
              <a:buClr>
                <a:schemeClr val="dk1"/>
              </a:buClr>
              <a:buSzPts val="2400"/>
              <a:buChar char="•"/>
            </a:pPr>
            <a:r>
              <a:rPr lang="en-US" sz="2400"/>
              <a:t>Lưu trũ các chương trình độc hại khác trên hệ thống và đóng vai trò như 1 server để cập nhật</a:t>
            </a:r>
            <a:endParaRPr sz="2400"/>
          </a:p>
        </p:txBody>
      </p:sp>
      <p:sp>
        <p:nvSpPr>
          <p:cNvPr id="1893" name="Google Shape;1893;p125"/>
          <p:cNvSpPr txBox="1">
            <a:spLocks noGrp="1"/>
          </p:cNvSpPr>
          <p:nvPr>
            <p:ph type="sldNum" idx="12"/>
          </p:nvPr>
        </p:nvSpPr>
        <p:spPr>
          <a:xfrm>
            <a:off x="9237805" y="635634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b="1"/>
              <a:t>63</a:t>
            </a:fld>
            <a:endParaRPr sz="3200" b="1"/>
          </a:p>
        </p:txBody>
      </p:sp>
      <p:sp>
        <p:nvSpPr>
          <p:cNvPr id="1894" name="Google Shape;1894;p125"/>
          <p:cNvSpPr txBox="1">
            <a:spLocks noGrp="1"/>
          </p:cNvSpPr>
          <p:nvPr>
            <p:ph type="title"/>
          </p:nvPr>
        </p:nvSpPr>
        <p:spPr>
          <a:xfrm>
            <a:off x="656122" y="115504"/>
            <a:ext cx="10515600" cy="702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b="1"/>
              <a:t>Rootkit</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26"/>
          <p:cNvSpPr/>
          <p:nvPr/>
        </p:nvSpPr>
        <p:spPr>
          <a:xfrm>
            <a:off x="301690" y="2154664"/>
            <a:ext cx="3433800" cy="1968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00"/>
                </a:solidFill>
                <a:latin typeface="Calibri"/>
                <a:ea typeface="Calibri"/>
                <a:cs typeface="Calibri"/>
                <a:sym typeface="Calibri"/>
              </a:rPr>
              <a:t>Hypervisor Level Rootkit</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Đóng vai trò như hypervisor và thay đổi trình tự boot của hệ thống máy tính để load hệ điều hành máy tính như 1 máy ảo</a:t>
            </a:r>
            <a:endParaRPr sz="1800" b="0" i="0" u="none" strike="noStrike" cap="none">
              <a:solidFill>
                <a:schemeClr val="lt1"/>
              </a:solidFill>
              <a:latin typeface="Calibri"/>
              <a:ea typeface="Calibri"/>
              <a:cs typeface="Calibri"/>
              <a:sym typeface="Calibri"/>
            </a:endParaRPr>
          </a:p>
        </p:txBody>
      </p:sp>
      <p:sp>
        <p:nvSpPr>
          <p:cNvPr id="1900" name="Google Shape;1900;p126"/>
          <p:cNvSpPr/>
          <p:nvPr/>
        </p:nvSpPr>
        <p:spPr>
          <a:xfrm>
            <a:off x="8202906" y="4557623"/>
            <a:ext cx="3433800" cy="1968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00"/>
                </a:solidFill>
                <a:latin typeface="Calibri"/>
                <a:ea typeface="Calibri"/>
                <a:cs typeface="Calibri"/>
                <a:sym typeface="Calibri"/>
              </a:rPr>
              <a:t>Library Level Rootkits</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Thay thế các system call gốc với các system call khác để giấu đi thông tin của attacker</a:t>
            </a:r>
            <a:endParaRPr/>
          </a:p>
        </p:txBody>
      </p:sp>
      <p:sp>
        <p:nvSpPr>
          <p:cNvPr id="1901" name="Google Shape;1901;p126"/>
          <p:cNvSpPr/>
          <p:nvPr/>
        </p:nvSpPr>
        <p:spPr>
          <a:xfrm>
            <a:off x="4252298" y="4587401"/>
            <a:ext cx="3433800" cy="1968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00"/>
                </a:solidFill>
                <a:latin typeface="Calibri"/>
                <a:ea typeface="Calibri"/>
                <a:cs typeface="Calibri"/>
                <a:sym typeface="Calibri"/>
              </a:rPr>
              <a:t>Application Level Rootkit</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Thay thế các file của ứng dụng bằng rootkits hoặc thay đổi hành vi của các ứng dụng hiện tại, tiêm mã độcm,…</a:t>
            </a:r>
            <a:endParaRPr/>
          </a:p>
        </p:txBody>
      </p:sp>
      <p:sp>
        <p:nvSpPr>
          <p:cNvPr id="1902" name="Google Shape;1902;p126"/>
          <p:cNvSpPr/>
          <p:nvPr/>
        </p:nvSpPr>
        <p:spPr>
          <a:xfrm>
            <a:off x="301690" y="4587401"/>
            <a:ext cx="3433800" cy="1968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00"/>
                </a:solidFill>
                <a:latin typeface="Calibri"/>
                <a:ea typeface="Calibri"/>
                <a:cs typeface="Calibri"/>
                <a:sym typeface="Calibri"/>
              </a:rPr>
              <a:t>Boot Loader Level Rootkit</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Thay thế boot loader gốc bằng boot loader có thể điều khiển từ xa của attacker</a:t>
            </a:r>
            <a:endParaRPr/>
          </a:p>
        </p:txBody>
      </p:sp>
      <p:sp>
        <p:nvSpPr>
          <p:cNvPr id="1903" name="Google Shape;1903;p126"/>
          <p:cNvSpPr/>
          <p:nvPr/>
        </p:nvSpPr>
        <p:spPr>
          <a:xfrm>
            <a:off x="8202906" y="2154664"/>
            <a:ext cx="3433800" cy="1968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00"/>
                </a:solidFill>
                <a:latin typeface="Calibri"/>
                <a:ea typeface="Calibri"/>
                <a:cs typeface="Calibri"/>
                <a:sym typeface="Calibri"/>
              </a:rPr>
              <a:t>Kernel Level Rootkit</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Thêm đoạn code độc hại hoặc thay thế OS kernel và code của driver thiết bị</a:t>
            </a:r>
            <a:endParaRPr sz="1800" b="0" i="0" u="none" strike="noStrike" cap="none">
              <a:solidFill>
                <a:schemeClr val="lt1"/>
              </a:solidFill>
              <a:latin typeface="Calibri"/>
              <a:ea typeface="Calibri"/>
              <a:cs typeface="Calibri"/>
              <a:sym typeface="Calibri"/>
            </a:endParaRPr>
          </a:p>
        </p:txBody>
      </p:sp>
      <p:sp>
        <p:nvSpPr>
          <p:cNvPr id="1904" name="Google Shape;1904;p126"/>
          <p:cNvSpPr/>
          <p:nvPr/>
        </p:nvSpPr>
        <p:spPr>
          <a:xfrm>
            <a:off x="4252298" y="2154664"/>
            <a:ext cx="3433800" cy="1968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00"/>
                </a:solidFill>
                <a:latin typeface="Calibri"/>
                <a:ea typeface="Calibri"/>
                <a:cs typeface="Calibri"/>
                <a:sym typeface="Calibri"/>
              </a:rPr>
              <a:t>Hardware/Firmware Rootkit</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Giấu trong các thiết bị phần cứng hoặc nền tảng  phần mềm mà không kiểm tra sự toàn vẹn của code</a:t>
            </a:r>
            <a:endParaRPr/>
          </a:p>
        </p:txBody>
      </p:sp>
      <p:sp>
        <p:nvSpPr>
          <p:cNvPr id="1905" name="Google Shape;1905;p126"/>
          <p:cNvSpPr txBox="1">
            <a:spLocks noGrp="1"/>
          </p:cNvSpPr>
          <p:nvPr>
            <p:ph type="sldNum" idx="12"/>
          </p:nvPr>
        </p:nvSpPr>
        <p:spPr>
          <a:xfrm>
            <a:off x="9246597" y="6343973"/>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b="1"/>
              <a:t>64</a:t>
            </a:fld>
            <a:endParaRPr sz="3200" b="1"/>
          </a:p>
        </p:txBody>
      </p:sp>
      <p:sp>
        <p:nvSpPr>
          <p:cNvPr id="1906" name="Google Shape;1906;p126"/>
          <p:cNvSpPr txBox="1"/>
          <p:nvPr/>
        </p:nvSpPr>
        <p:spPr>
          <a:xfrm>
            <a:off x="3637315" y="105878"/>
            <a:ext cx="46635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0000"/>
                </a:solidFill>
                <a:latin typeface="Arial"/>
                <a:ea typeface="Arial"/>
                <a:cs typeface="Arial"/>
                <a:sym typeface="Arial"/>
              </a:rPr>
              <a:t>Phân loại Rootkit</a:t>
            </a:r>
            <a:endParaRPr sz="4000">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cxnSp>
        <p:nvCxnSpPr>
          <p:cNvPr id="1911" name="Google Shape;1911;p127"/>
          <p:cNvCxnSpPr/>
          <p:nvPr/>
        </p:nvCxnSpPr>
        <p:spPr>
          <a:xfrm>
            <a:off x="351303" y="4181547"/>
            <a:ext cx="11415600" cy="0"/>
          </a:xfrm>
          <a:prstGeom prst="straightConnector1">
            <a:avLst/>
          </a:prstGeom>
          <a:noFill/>
          <a:ln w="19050" cap="flat" cmpd="sng">
            <a:solidFill>
              <a:schemeClr val="dk1"/>
            </a:solidFill>
            <a:prstDash val="solid"/>
            <a:miter lim="800000"/>
            <a:headEnd type="none" w="sm" len="sm"/>
            <a:tailEnd type="none" w="sm" len="sm"/>
          </a:ln>
        </p:spPr>
      </p:cxnSp>
      <p:grpSp>
        <p:nvGrpSpPr>
          <p:cNvPr id="1912" name="Google Shape;1912;p127"/>
          <p:cNvGrpSpPr/>
          <p:nvPr/>
        </p:nvGrpSpPr>
        <p:grpSpPr>
          <a:xfrm>
            <a:off x="2290384" y="1487031"/>
            <a:ext cx="2889300" cy="2536073"/>
            <a:chOff x="1731644" y="1887289"/>
            <a:chExt cx="2889300" cy="2298000"/>
          </a:xfrm>
        </p:grpSpPr>
        <p:sp>
          <p:nvSpPr>
            <p:cNvPr id="1913" name="Google Shape;1913;p127"/>
            <p:cNvSpPr/>
            <p:nvPr/>
          </p:nvSpPr>
          <p:spPr>
            <a:xfrm>
              <a:off x="1731644" y="1887289"/>
              <a:ext cx="2889300" cy="2298000"/>
            </a:xfrm>
            <a:prstGeom prst="roundRect">
              <a:avLst>
                <a:gd name="adj" fmla="val 16667"/>
              </a:avLst>
            </a:prstGeom>
            <a:solidFill>
              <a:srgbClr val="4FD1FF"/>
            </a:solidFill>
            <a:ln w="12700" cap="flat" cmpd="sng">
              <a:solidFill>
                <a:srgbClr val="42719B"/>
              </a:solidFill>
              <a:prstDash val="solid"/>
              <a:miter lim="800000"/>
              <a:headEnd type="none" w="sm" len="sm"/>
              <a:tailEnd type="none" w="sm" len="sm"/>
            </a:ln>
            <a:effectLst>
              <a:outerShdw blurRad="228600" sx="106000" sy="106000" algn="ctr" rotWithShape="0">
                <a:srgbClr val="000000">
                  <a:alpha val="407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14" name="Google Shape;1914;p127"/>
            <p:cNvSpPr txBox="1"/>
            <p:nvPr/>
          </p:nvSpPr>
          <p:spPr>
            <a:xfrm>
              <a:off x="1822161" y="1984808"/>
              <a:ext cx="2708400" cy="320700"/>
            </a:xfrm>
            <a:prstGeom prst="rect">
              <a:avLst/>
            </a:prstGeom>
            <a:noFill/>
            <a:ln>
              <a:noFill/>
            </a:ln>
            <a:effectLst>
              <a:outerShdw blurRad="228600" sx="106000" sy="106000" algn="ctr" rotWithShape="0">
                <a:srgbClr val="000000">
                  <a:alpha val="4078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chemeClr val="dk1"/>
                  </a:solidFill>
                  <a:latin typeface="Times New Roman"/>
                  <a:ea typeface="Times New Roman"/>
                  <a:cs typeface="Times New Roman"/>
                  <a:sym typeface="Times New Roman"/>
                </a:rPr>
                <a:t>Tiến trình (trước khi hook)</a:t>
              </a:r>
              <a:endParaRPr sz="1700" b="1">
                <a:solidFill>
                  <a:schemeClr val="dk1"/>
                </a:solidFill>
                <a:latin typeface="Times New Roman"/>
                <a:ea typeface="Times New Roman"/>
                <a:cs typeface="Times New Roman"/>
                <a:sym typeface="Times New Roman"/>
              </a:endParaRPr>
            </a:p>
          </p:txBody>
        </p:sp>
      </p:grpSp>
      <p:graphicFrame>
        <p:nvGraphicFramePr>
          <p:cNvPr id="1915" name="Google Shape;1915;p127"/>
          <p:cNvGraphicFramePr/>
          <p:nvPr/>
        </p:nvGraphicFramePr>
        <p:xfrm>
          <a:off x="2561326" y="2114220"/>
          <a:ext cx="2347500" cy="1609650"/>
        </p:xfrm>
        <a:graphic>
          <a:graphicData uri="http://schemas.openxmlformats.org/drawingml/2006/table">
            <a:tbl>
              <a:tblPr bandRow="1">
                <a:noFill/>
                <a:tableStyleId>{A17B27F4-073E-4F2B-A448-E3D89288AF6F}</a:tableStyleId>
              </a:tblPr>
              <a:tblGrid>
                <a:gridCol w="2347500">
                  <a:extLst>
                    <a:ext uri="{9D8B030D-6E8A-4147-A177-3AD203B41FA5}">
                      <a16:colId xmlns:a16="http://schemas.microsoft.com/office/drawing/2014/main" val="20000"/>
                    </a:ext>
                  </a:extLst>
                </a:gridCol>
              </a:tblGrid>
              <a:tr h="536550">
                <a:tc>
                  <a:txBody>
                    <a:bodyPr/>
                    <a:lstStyle/>
                    <a:p>
                      <a:pPr marL="0" marR="0" lvl="0" indent="0" algn="l" rtl="0">
                        <a:spcBef>
                          <a:spcPts val="0"/>
                        </a:spcBef>
                        <a:spcAft>
                          <a:spcPts val="0"/>
                        </a:spcAft>
                        <a:buNone/>
                      </a:pPr>
                      <a:r>
                        <a:rPr lang="en-US" sz="1300" u="none" strike="noStrike" cap="none">
                          <a:latin typeface="Times New Roman"/>
                          <a:ea typeface="Times New Roman"/>
                          <a:cs typeface="Times New Roman"/>
                          <a:sym typeface="Times New Roman"/>
                        </a:rPr>
                        <a:t>Phân khu code…</a:t>
                      </a:r>
                      <a:endParaRPr/>
                    </a:p>
                    <a:p>
                      <a:pPr marL="0" marR="0" lvl="0" indent="0" algn="l" rtl="0">
                        <a:spcBef>
                          <a:spcPts val="0"/>
                        </a:spcBef>
                        <a:spcAft>
                          <a:spcPts val="0"/>
                        </a:spcAft>
                        <a:buNone/>
                      </a:pPr>
                      <a:r>
                        <a:rPr lang="en-US" sz="1300">
                          <a:latin typeface="Times New Roman"/>
                          <a:ea typeface="Times New Roman"/>
                          <a:cs typeface="Times New Roman"/>
                          <a:sym typeface="Times New Roman"/>
                        </a:rPr>
                        <a:t>Gọi FindNextFile</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6550">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Nhập phân khu dữ liệu</a:t>
                      </a:r>
                      <a:endParaRPr/>
                    </a:p>
                    <a:p>
                      <a:pPr marL="0" marR="0" lvl="0" indent="0" algn="l" rtl="0">
                        <a:spcBef>
                          <a:spcPts val="0"/>
                        </a:spcBef>
                        <a:spcAft>
                          <a:spcPts val="0"/>
                        </a:spcAft>
                        <a:buNone/>
                      </a:pPr>
                      <a:r>
                        <a:rPr lang="en-US" sz="1300">
                          <a:latin typeface="Times New Roman"/>
                          <a:ea typeface="Times New Roman"/>
                          <a:cs typeface="Times New Roman"/>
                          <a:sym typeface="Times New Roman"/>
                        </a:rPr>
                        <a:t>FindNextFile: 0x87654321</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36550">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Kernel32.dll</a:t>
                      </a:r>
                      <a:endParaRPr/>
                    </a:p>
                    <a:p>
                      <a:pPr marL="0" marR="0" lvl="0" indent="0" algn="l" rtl="0">
                        <a:spcBef>
                          <a:spcPts val="0"/>
                        </a:spcBef>
                        <a:spcAft>
                          <a:spcPts val="0"/>
                        </a:spcAft>
                        <a:buNone/>
                      </a:pPr>
                      <a:r>
                        <a:rPr lang="en-US" sz="1300">
                          <a:latin typeface="Times New Roman"/>
                          <a:ea typeface="Times New Roman"/>
                          <a:cs typeface="Times New Roman"/>
                          <a:sym typeface="Times New Roman"/>
                        </a:rPr>
                        <a:t>0x87654321: FindNextFile code</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916" name="Google Shape;1916;p127"/>
          <p:cNvGrpSpPr/>
          <p:nvPr/>
        </p:nvGrpSpPr>
        <p:grpSpPr>
          <a:xfrm>
            <a:off x="6789738" y="1487031"/>
            <a:ext cx="2889300" cy="2536073"/>
            <a:chOff x="1086751" y="1887290"/>
            <a:chExt cx="2889300" cy="2298000"/>
          </a:xfrm>
        </p:grpSpPr>
        <p:sp>
          <p:nvSpPr>
            <p:cNvPr id="1917" name="Google Shape;1917;p127"/>
            <p:cNvSpPr/>
            <p:nvPr/>
          </p:nvSpPr>
          <p:spPr>
            <a:xfrm>
              <a:off x="1086751" y="1887290"/>
              <a:ext cx="2889300" cy="2298000"/>
            </a:xfrm>
            <a:prstGeom prst="roundRect">
              <a:avLst>
                <a:gd name="adj" fmla="val 16667"/>
              </a:avLst>
            </a:prstGeom>
            <a:solidFill>
              <a:schemeClr val="accent2"/>
            </a:solidFill>
            <a:ln w="12700" cap="flat" cmpd="sng">
              <a:solidFill>
                <a:srgbClr val="42719B"/>
              </a:solidFill>
              <a:prstDash val="solid"/>
              <a:miter lim="800000"/>
              <a:headEnd type="none" w="sm" len="sm"/>
              <a:tailEnd type="none" w="sm" len="sm"/>
            </a:ln>
            <a:effectLst>
              <a:outerShdw blurRad="228600" sx="106000" sy="106000" algn="ctr" rotWithShape="0">
                <a:srgbClr val="000000">
                  <a:alpha val="407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18" name="Google Shape;1918;p127"/>
            <p:cNvSpPr txBox="1"/>
            <p:nvPr/>
          </p:nvSpPr>
          <p:spPr>
            <a:xfrm>
              <a:off x="1273520" y="1984809"/>
              <a:ext cx="2520300" cy="320700"/>
            </a:xfrm>
            <a:prstGeom prst="rect">
              <a:avLst/>
            </a:prstGeom>
            <a:noFill/>
            <a:ln>
              <a:noFill/>
            </a:ln>
            <a:effectLst>
              <a:outerShdw blurRad="228600" sx="106000" sy="106000" algn="ctr" rotWithShape="0">
                <a:srgbClr val="000000">
                  <a:alpha val="4078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chemeClr val="dk1"/>
                  </a:solidFill>
                  <a:latin typeface="Times New Roman"/>
                  <a:ea typeface="Times New Roman"/>
                  <a:cs typeface="Times New Roman"/>
                  <a:sym typeface="Times New Roman"/>
                </a:rPr>
                <a:t>Tiến trình (sau khi hook)</a:t>
              </a:r>
              <a:endParaRPr sz="1700" b="1">
                <a:solidFill>
                  <a:schemeClr val="dk1"/>
                </a:solidFill>
                <a:latin typeface="Times New Roman"/>
                <a:ea typeface="Times New Roman"/>
                <a:cs typeface="Times New Roman"/>
                <a:sym typeface="Times New Roman"/>
              </a:endParaRPr>
            </a:p>
          </p:txBody>
        </p:sp>
      </p:grpSp>
      <p:graphicFrame>
        <p:nvGraphicFramePr>
          <p:cNvPr id="1919" name="Google Shape;1919;p127"/>
          <p:cNvGraphicFramePr/>
          <p:nvPr/>
        </p:nvGraphicFramePr>
        <p:xfrm>
          <a:off x="7072612" y="1920823"/>
          <a:ext cx="2323625" cy="1996480"/>
        </p:xfrm>
        <a:graphic>
          <a:graphicData uri="http://schemas.openxmlformats.org/drawingml/2006/table">
            <a:tbl>
              <a:tblPr bandRow="1">
                <a:noFill/>
                <a:tableStyleId>{A17B27F4-073E-4F2B-A448-E3D89288AF6F}</a:tableStyleId>
              </a:tblPr>
              <a:tblGrid>
                <a:gridCol w="2323625">
                  <a:extLst>
                    <a:ext uri="{9D8B030D-6E8A-4147-A177-3AD203B41FA5}">
                      <a16:colId xmlns:a16="http://schemas.microsoft.com/office/drawing/2014/main" val="20000"/>
                    </a:ext>
                  </a:extLst>
                </a:gridCol>
              </a:tblGrid>
              <a:tr h="453050">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Phân khu code…</a:t>
                      </a:r>
                      <a:endParaRPr/>
                    </a:p>
                    <a:p>
                      <a:pPr marL="0" marR="0" lvl="0" indent="0" algn="l" rtl="0">
                        <a:spcBef>
                          <a:spcPts val="0"/>
                        </a:spcBef>
                        <a:spcAft>
                          <a:spcPts val="0"/>
                        </a:spcAft>
                        <a:buNone/>
                      </a:pPr>
                      <a:r>
                        <a:rPr lang="en-US" sz="1300">
                          <a:latin typeface="Times New Roman"/>
                          <a:ea typeface="Times New Roman"/>
                          <a:cs typeface="Times New Roman"/>
                          <a:sym typeface="Times New Roman"/>
                        </a:rPr>
                        <a:t>Gọi FindNextFile</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3050">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Nhập phân khu dữ liệu</a:t>
                      </a:r>
                      <a:endParaRPr/>
                    </a:p>
                    <a:p>
                      <a:pPr marL="0" marR="0" lvl="0" indent="0" algn="l" rtl="0">
                        <a:spcBef>
                          <a:spcPts val="0"/>
                        </a:spcBef>
                        <a:spcAft>
                          <a:spcPts val="0"/>
                        </a:spcAft>
                        <a:buNone/>
                      </a:pPr>
                      <a:r>
                        <a:rPr lang="en-US" sz="1300">
                          <a:latin typeface="Times New Roman"/>
                          <a:ea typeface="Times New Roman"/>
                          <a:cs typeface="Times New Roman"/>
                          <a:sym typeface="Times New Roman"/>
                        </a:rPr>
                        <a:t>FindNextFile: 0x87654321</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552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Kernel32.dll</a:t>
                      </a:r>
                      <a:endParaRPr/>
                    </a:p>
                    <a:p>
                      <a:pPr marL="0" marR="0" lvl="0" indent="0" algn="l" rtl="0">
                        <a:spcBef>
                          <a:spcPts val="0"/>
                        </a:spcBef>
                        <a:spcAft>
                          <a:spcPts val="0"/>
                        </a:spcAft>
                        <a:buNone/>
                      </a:pPr>
                      <a:r>
                        <a:rPr lang="en-US" sz="1300">
                          <a:latin typeface="Times New Roman"/>
                          <a:ea typeface="Times New Roman"/>
                          <a:cs typeface="Times New Roman"/>
                          <a:sym typeface="Times New Roman"/>
                        </a:rPr>
                        <a:t>0x87654321: </a:t>
                      </a:r>
                      <a:r>
                        <a:rPr lang="en-US" sz="1600" b="1">
                          <a:solidFill>
                            <a:srgbClr val="FF0000"/>
                          </a:solidFill>
                          <a:latin typeface="Times New Roman"/>
                          <a:ea typeface="Times New Roman"/>
                          <a:cs typeface="Times New Roman"/>
                          <a:sym typeface="Times New Roman"/>
                        </a:rPr>
                        <a:t>FindNextFile</a:t>
                      </a:r>
                      <a:endParaRPr sz="1600" b="1">
                        <a:solidFill>
                          <a:srgbClr val="FF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3050">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Mã rootkit:</a:t>
                      </a:r>
                      <a:endParaRPr/>
                    </a:p>
                    <a:p>
                      <a:pPr marL="0" marR="0" lvl="0" indent="0" algn="l" rtl="0">
                        <a:spcBef>
                          <a:spcPts val="0"/>
                        </a:spcBef>
                        <a:spcAft>
                          <a:spcPts val="0"/>
                        </a:spcAft>
                        <a:buNone/>
                      </a:pPr>
                      <a:r>
                        <a:rPr lang="en-US" sz="1300">
                          <a:latin typeface="Times New Roman"/>
                          <a:ea typeface="Times New Roman"/>
                          <a:cs typeface="Times New Roman"/>
                          <a:sym typeface="Times New Roman"/>
                        </a:rPr>
                        <a:t>0x90045123: MyfindNextCode</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920" name="Google Shape;1920;p127"/>
          <p:cNvGrpSpPr/>
          <p:nvPr/>
        </p:nvGrpSpPr>
        <p:grpSpPr>
          <a:xfrm>
            <a:off x="1641193" y="4351598"/>
            <a:ext cx="2342356" cy="2151158"/>
            <a:chOff x="1731644" y="1887289"/>
            <a:chExt cx="2889300" cy="2298000"/>
          </a:xfrm>
        </p:grpSpPr>
        <p:sp>
          <p:nvSpPr>
            <p:cNvPr id="1921" name="Google Shape;1921;p127"/>
            <p:cNvSpPr/>
            <p:nvPr/>
          </p:nvSpPr>
          <p:spPr>
            <a:xfrm>
              <a:off x="1731644" y="1887289"/>
              <a:ext cx="2889300" cy="2298000"/>
            </a:xfrm>
            <a:prstGeom prst="roundRect">
              <a:avLst>
                <a:gd name="adj" fmla="val 16667"/>
              </a:avLst>
            </a:prstGeom>
            <a:solidFill>
              <a:srgbClr val="92D050"/>
            </a:solidFill>
            <a:ln w="12700" cap="flat" cmpd="sng">
              <a:solidFill>
                <a:srgbClr val="42719B"/>
              </a:solidFill>
              <a:prstDash val="solid"/>
              <a:miter lim="800000"/>
              <a:headEnd type="none" w="sm" len="sm"/>
              <a:tailEnd type="none" w="sm" len="sm"/>
            </a:ln>
            <a:effectLst>
              <a:outerShdw blurRad="228600" sx="106000" sy="106000" algn="ctr" rotWithShape="0">
                <a:srgbClr val="000000">
                  <a:alpha val="407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22" name="Google Shape;1922;p127"/>
            <p:cNvSpPr txBox="1"/>
            <p:nvPr/>
          </p:nvSpPr>
          <p:spPr>
            <a:xfrm>
              <a:off x="2331714" y="1957732"/>
              <a:ext cx="1728000" cy="378000"/>
            </a:xfrm>
            <a:prstGeom prst="rect">
              <a:avLst/>
            </a:prstGeom>
            <a:solidFill>
              <a:srgbClr val="92D050"/>
            </a:solidFill>
            <a:ln>
              <a:noFill/>
            </a:ln>
            <a:effectLst>
              <a:outerShdw blurRad="228600" sx="106000" sy="106000" algn="ctr" rotWithShape="0">
                <a:srgbClr val="000000">
                  <a:alpha val="4078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chemeClr val="dk1"/>
                  </a:solidFill>
                  <a:latin typeface="Times New Roman"/>
                  <a:ea typeface="Times New Roman"/>
                  <a:cs typeface="Times New Roman"/>
                  <a:sym typeface="Times New Roman"/>
                </a:rPr>
                <a:t>Tiến trình 1</a:t>
              </a:r>
              <a:endParaRPr sz="1700" b="1">
                <a:solidFill>
                  <a:schemeClr val="dk1"/>
                </a:solidFill>
                <a:latin typeface="Times New Roman"/>
                <a:ea typeface="Times New Roman"/>
                <a:cs typeface="Times New Roman"/>
                <a:sym typeface="Times New Roman"/>
              </a:endParaRPr>
            </a:p>
          </p:txBody>
        </p:sp>
      </p:grpSp>
      <p:graphicFrame>
        <p:nvGraphicFramePr>
          <p:cNvPr id="1923" name="Google Shape;1923;p127"/>
          <p:cNvGraphicFramePr/>
          <p:nvPr/>
        </p:nvGraphicFramePr>
        <p:xfrm>
          <a:off x="1916306" y="5180935"/>
          <a:ext cx="1894425" cy="1158280"/>
        </p:xfrm>
        <a:graphic>
          <a:graphicData uri="http://schemas.openxmlformats.org/drawingml/2006/table">
            <a:tbl>
              <a:tblPr firstRow="1" bandRow="1">
                <a:noFill/>
                <a:tableStyleId>{EED3FF4C-EDFE-4100-9C6A-062932FDB928}</a:tableStyleId>
              </a:tblPr>
              <a:tblGrid>
                <a:gridCol w="1894425">
                  <a:extLst>
                    <a:ext uri="{9D8B030D-6E8A-4147-A177-3AD203B41FA5}">
                      <a16:colId xmlns:a16="http://schemas.microsoft.com/office/drawing/2014/main" val="20000"/>
                    </a:ext>
                  </a:extLst>
                </a:gridCol>
              </a:tblGrid>
              <a:tr h="271175">
                <a:tc>
                  <a:txBody>
                    <a:bodyPr/>
                    <a:lstStyle/>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ActiveProcessLinks</a:t>
                      </a:r>
                      <a:endParaRPr sz="13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117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LIST ENTRY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117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*FLINK</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117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*BLINK }</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924" name="Google Shape;1924;p127"/>
          <p:cNvGraphicFramePr/>
          <p:nvPr/>
        </p:nvGraphicFramePr>
        <p:xfrm>
          <a:off x="1916306" y="4778406"/>
          <a:ext cx="1894425" cy="330675"/>
        </p:xfrm>
        <a:graphic>
          <a:graphicData uri="http://schemas.openxmlformats.org/drawingml/2006/table">
            <a:tbl>
              <a:tblPr firstRow="1" bandRow="1">
                <a:noFill/>
                <a:tableStyleId>{EED3FF4C-EDFE-4100-9C6A-062932FDB928}</a:tableStyleId>
              </a:tblPr>
              <a:tblGrid>
                <a:gridCol w="1894425">
                  <a:extLst>
                    <a:ext uri="{9D8B030D-6E8A-4147-A177-3AD203B41FA5}">
                      <a16:colId xmlns:a16="http://schemas.microsoft.com/office/drawing/2014/main" val="20000"/>
                    </a:ext>
                  </a:extLst>
                </a:gridCol>
              </a:tblGrid>
              <a:tr h="330675">
                <a:tc>
                  <a:txBody>
                    <a:bodyPr/>
                    <a:lstStyle/>
                    <a:p>
                      <a:pPr marL="0" marR="0" lvl="0" indent="0" algn="l" rtl="0">
                        <a:spcBef>
                          <a:spcPts val="0"/>
                        </a:spcBef>
                        <a:spcAft>
                          <a:spcPts val="0"/>
                        </a:spcAft>
                        <a:buNone/>
                      </a:pPr>
                      <a:r>
                        <a:rPr lang="en-US" sz="1300" b="0">
                          <a:solidFill>
                            <a:schemeClr val="dk1"/>
                          </a:solidFill>
                          <a:latin typeface="Times New Roman"/>
                          <a:ea typeface="Times New Roman"/>
                          <a:cs typeface="Times New Roman"/>
                          <a:sym typeface="Times New Roman"/>
                        </a:rPr>
                        <a:t>ID đặc trưng</a:t>
                      </a:r>
                      <a:endParaRPr sz="1300" b="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1925" name="Google Shape;1925;p127"/>
          <p:cNvGrpSpPr/>
          <p:nvPr/>
        </p:nvGrpSpPr>
        <p:grpSpPr>
          <a:xfrm>
            <a:off x="4963541" y="4339979"/>
            <a:ext cx="2249031" cy="2151158"/>
            <a:chOff x="1731644" y="1887289"/>
            <a:chExt cx="2889300" cy="2298000"/>
          </a:xfrm>
        </p:grpSpPr>
        <p:sp>
          <p:nvSpPr>
            <p:cNvPr id="1926" name="Google Shape;1926;p127"/>
            <p:cNvSpPr/>
            <p:nvPr/>
          </p:nvSpPr>
          <p:spPr>
            <a:xfrm>
              <a:off x="1731644" y="1887289"/>
              <a:ext cx="2889300" cy="2298000"/>
            </a:xfrm>
            <a:prstGeom prst="roundRect">
              <a:avLst>
                <a:gd name="adj" fmla="val 16667"/>
              </a:avLst>
            </a:prstGeom>
            <a:solidFill>
              <a:srgbClr val="FFFF00"/>
            </a:solidFill>
            <a:ln w="12700" cap="flat" cmpd="sng">
              <a:solidFill>
                <a:srgbClr val="42719B"/>
              </a:solidFill>
              <a:prstDash val="solid"/>
              <a:miter lim="800000"/>
              <a:headEnd type="none" w="sm" len="sm"/>
              <a:tailEnd type="none" w="sm" len="sm"/>
            </a:ln>
            <a:effectLst>
              <a:outerShdw blurRad="228600" sx="106000" sy="106000" algn="ctr" rotWithShape="0">
                <a:srgbClr val="000000">
                  <a:alpha val="407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27" name="Google Shape;1927;p127"/>
            <p:cNvSpPr txBox="1"/>
            <p:nvPr/>
          </p:nvSpPr>
          <p:spPr>
            <a:xfrm>
              <a:off x="2331715" y="1957732"/>
              <a:ext cx="1651200" cy="378000"/>
            </a:xfrm>
            <a:prstGeom prst="rect">
              <a:avLst/>
            </a:prstGeom>
            <a:noFill/>
            <a:ln>
              <a:noFill/>
            </a:ln>
            <a:effectLst>
              <a:outerShdw blurRad="228600" sx="106000" sy="106000" algn="ctr" rotWithShape="0">
                <a:srgbClr val="000000">
                  <a:alpha val="4078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chemeClr val="dk1"/>
                  </a:solidFill>
                  <a:latin typeface="Times New Roman"/>
                  <a:ea typeface="Times New Roman"/>
                  <a:cs typeface="Times New Roman"/>
                  <a:sym typeface="Times New Roman"/>
                </a:rPr>
                <a:t>Tiến trình 2</a:t>
              </a:r>
              <a:endParaRPr sz="1700" b="1">
                <a:solidFill>
                  <a:schemeClr val="dk1"/>
                </a:solidFill>
                <a:latin typeface="Times New Roman"/>
                <a:ea typeface="Times New Roman"/>
                <a:cs typeface="Times New Roman"/>
                <a:sym typeface="Times New Roman"/>
              </a:endParaRPr>
            </a:p>
          </p:txBody>
        </p:sp>
      </p:grpSp>
      <p:graphicFrame>
        <p:nvGraphicFramePr>
          <p:cNvPr id="1928" name="Google Shape;1928;p127"/>
          <p:cNvGraphicFramePr/>
          <p:nvPr/>
        </p:nvGraphicFramePr>
        <p:xfrm>
          <a:off x="5167151" y="5180935"/>
          <a:ext cx="1894425" cy="1158280"/>
        </p:xfrm>
        <a:graphic>
          <a:graphicData uri="http://schemas.openxmlformats.org/drawingml/2006/table">
            <a:tbl>
              <a:tblPr firstRow="1" bandRow="1">
                <a:noFill/>
                <a:tableStyleId>{EED3FF4C-EDFE-4100-9C6A-062932FDB928}</a:tableStyleId>
              </a:tblPr>
              <a:tblGrid>
                <a:gridCol w="1894425">
                  <a:extLst>
                    <a:ext uri="{9D8B030D-6E8A-4147-A177-3AD203B41FA5}">
                      <a16:colId xmlns:a16="http://schemas.microsoft.com/office/drawing/2014/main" val="20000"/>
                    </a:ext>
                  </a:extLst>
                </a:gridCol>
              </a:tblGrid>
              <a:tr h="271175">
                <a:tc>
                  <a:txBody>
                    <a:bodyPr/>
                    <a:lstStyle/>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ActiveProcessLinks</a:t>
                      </a:r>
                      <a:endParaRPr sz="13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117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LIST ENTRY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117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*FLINK</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117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*BLINK }</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929" name="Google Shape;1929;p127"/>
          <p:cNvGraphicFramePr/>
          <p:nvPr/>
        </p:nvGraphicFramePr>
        <p:xfrm>
          <a:off x="5167151" y="4784028"/>
          <a:ext cx="1894425" cy="330675"/>
        </p:xfrm>
        <a:graphic>
          <a:graphicData uri="http://schemas.openxmlformats.org/drawingml/2006/table">
            <a:tbl>
              <a:tblPr firstRow="1" bandRow="1">
                <a:noFill/>
                <a:tableStyleId>{EED3FF4C-EDFE-4100-9C6A-062932FDB928}</a:tableStyleId>
              </a:tblPr>
              <a:tblGrid>
                <a:gridCol w="1894425">
                  <a:extLst>
                    <a:ext uri="{9D8B030D-6E8A-4147-A177-3AD203B41FA5}">
                      <a16:colId xmlns:a16="http://schemas.microsoft.com/office/drawing/2014/main" val="20000"/>
                    </a:ext>
                  </a:extLst>
                </a:gridCol>
              </a:tblGrid>
              <a:tr h="330675">
                <a:tc>
                  <a:txBody>
                    <a:bodyPr/>
                    <a:lstStyle/>
                    <a:p>
                      <a:pPr marL="0" marR="0" lvl="0" indent="0" algn="l" rtl="0">
                        <a:spcBef>
                          <a:spcPts val="0"/>
                        </a:spcBef>
                        <a:spcAft>
                          <a:spcPts val="0"/>
                        </a:spcAft>
                        <a:buNone/>
                      </a:pPr>
                      <a:r>
                        <a:rPr lang="en-US" sz="1300" b="0">
                          <a:solidFill>
                            <a:schemeClr val="dk1"/>
                          </a:solidFill>
                          <a:latin typeface="Times New Roman"/>
                          <a:ea typeface="Times New Roman"/>
                          <a:cs typeface="Times New Roman"/>
                          <a:sym typeface="Times New Roman"/>
                        </a:rPr>
                        <a:t>ID đặc trưng</a:t>
                      </a:r>
                      <a:endParaRPr sz="1300" b="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1930" name="Google Shape;1930;p127"/>
          <p:cNvGrpSpPr/>
          <p:nvPr/>
        </p:nvGrpSpPr>
        <p:grpSpPr>
          <a:xfrm>
            <a:off x="8168117" y="4351598"/>
            <a:ext cx="2342356" cy="2151158"/>
            <a:chOff x="1731644" y="1887289"/>
            <a:chExt cx="2889300" cy="2298000"/>
          </a:xfrm>
        </p:grpSpPr>
        <p:sp>
          <p:nvSpPr>
            <p:cNvPr id="1931" name="Google Shape;1931;p127"/>
            <p:cNvSpPr/>
            <p:nvPr/>
          </p:nvSpPr>
          <p:spPr>
            <a:xfrm>
              <a:off x="1731644" y="1887289"/>
              <a:ext cx="2889300" cy="2298000"/>
            </a:xfrm>
            <a:prstGeom prst="roundRect">
              <a:avLst>
                <a:gd name="adj" fmla="val 16667"/>
              </a:avLst>
            </a:prstGeom>
            <a:solidFill>
              <a:srgbClr val="FF0000"/>
            </a:solidFill>
            <a:ln w="12700" cap="flat" cmpd="sng">
              <a:solidFill>
                <a:srgbClr val="42719B"/>
              </a:solidFill>
              <a:prstDash val="solid"/>
              <a:miter lim="800000"/>
              <a:headEnd type="none" w="sm" len="sm"/>
              <a:tailEnd type="none" w="sm" len="sm"/>
            </a:ln>
            <a:effectLst>
              <a:outerShdw blurRad="228600" sx="106000" sy="106000" algn="ctr" rotWithShape="0">
                <a:srgbClr val="000000">
                  <a:alpha val="407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32" name="Google Shape;1932;p127"/>
            <p:cNvSpPr txBox="1"/>
            <p:nvPr/>
          </p:nvSpPr>
          <p:spPr>
            <a:xfrm>
              <a:off x="2331714" y="1957732"/>
              <a:ext cx="1728000" cy="378000"/>
            </a:xfrm>
            <a:prstGeom prst="rect">
              <a:avLst/>
            </a:prstGeom>
            <a:noFill/>
            <a:ln>
              <a:noFill/>
            </a:ln>
            <a:effectLst>
              <a:outerShdw blurRad="228600" sx="106000" sy="106000" algn="ctr" rotWithShape="0">
                <a:srgbClr val="000000">
                  <a:alpha val="4078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chemeClr val="dk1"/>
                  </a:solidFill>
                  <a:latin typeface="Times New Roman"/>
                  <a:ea typeface="Times New Roman"/>
                  <a:cs typeface="Times New Roman"/>
                  <a:sym typeface="Times New Roman"/>
                </a:rPr>
                <a:t>Tiến trình 3</a:t>
              </a:r>
              <a:endParaRPr sz="1700" b="1">
                <a:solidFill>
                  <a:schemeClr val="dk1"/>
                </a:solidFill>
                <a:latin typeface="Times New Roman"/>
                <a:ea typeface="Times New Roman"/>
                <a:cs typeface="Times New Roman"/>
                <a:sym typeface="Times New Roman"/>
              </a:endParaRPr>
            </a:p>
          </p:txBody>
        </p:sp>
      </p:grpSp>
      <p:graphicFrame>
        <p:nvGraphicFramePr>
          <p:cNvPr id="1933" name="Google Shape;1933;p127"/>
          <p:cNvGraphicFramePr/>
          <p:nvPr/>
        </p:nvGraphicFramePr>
        <p:xfrm>
          <a:off x="8443230" y="5158610"/>
          <a:ext cx="1894425" cy="1158280"/>
        </p:xfrm>
        <a:graphic>
          <a:graphicData uri="http://schemas.openxmlformats.org/drawingml/2006/table">
            <a:tbl>
              <a:tblPr firstRow="1" bandRow="1">
                <a:noFill/>
                <a:tableStyleId>{EED3FF4C-EDFE-4100-9C6A-062932FDB928}</a:tableStyleId>
              </a:tblPr>
              <a:tblGrid>
                <a:gridCol w="1894425">
                  <a:extLst>
                    <a:ext uri="{9D8B030D-6E8A-4147-A177-3AD203B41FA5}">
                      <a16:colId xmlns:a16="http://schemas.microsoft.com/office/drawing/2014/main" val="20000"/>
                    </a:ext>
                  </a:extLst>
                </a:gridCol>
              </a:tblGrid>
              <a:tr h="271175">
                <a:tc>
                  <a:txBody>
                    <a:bodyPr/>
                    <a:lstStyle/>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ActiveProcessLinks</a:t>
                      </a:r>
                      <a:endParaRPr sz="13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117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LIST ENTRY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117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*FLINK</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117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*BLINK }</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934" name="Google Shape;1934;p127"/>
          <p:cNvGraphicFramePr/>
          <p:nvPr/>
        </p:nvGraphicFramePr>
        <p:xfrm>
          <a:off x="8443230" y="4772408"/>
          <a:ext cx="1894425" cy="330675"/>
        </p:xfrm>
        <a:graphic>
          <a:graphicData uri="http://schemas.openxmlformats.org/drawingml/2006/table">
            <a:tbl>
              <a:tblPr firstRow="1" bandRow="1">
                <a:noFill/>
                <a:tableStyleId>{EED3FF4C-EDFE-4100-9C6A-062932FDB928}</a:tableStyleId>
              </a:tblPr>
              <a:tblGrid>
                <a:gridCol w="1894425">
                  <a:extLst>
                    <a:ext uri="{9D8B030D-6E8A-4147-A177-3AD203B41FA5}">
                      <a16:colId xmlns:a16="http://schemas.microsoft.com/office/drawing/2014/main" val="20000"/>
                    </a:ext>
                  </a:extLst>
                </a:gridCol>
              </a:tblGrid>
              <a:tr h="330675">
                <a:tc>
                  <a:txBody>
                    <a:bodyPr/>
                    <a:lstStyle/>
                    <a:p>
                      <a:pPr marL="0" marR="0" lvl="0" indent="0" algn="l" rtl="0">
                        <a:spcBef>
                          <a:spcPts val="0"/>
                        </a:spcBef>
                        <a:spcAft>
                          <a:spcPts val="0"/>
                        </a:spcAft>
                        <a:buNone/>
                      </a:pPr>
                      <a:r>
                        <a:rPr lang="en-US" sz="1300" b="0">
                          <a:solidFill>
                            <a:schemeClr val="dk1"/>
                          </a:solidFill>
                          <a:latin typeface="Times New Roman"/>
                          <a:ea typeface="Times New Roman"/>
                          <a:cs typeface="Times New Roman"/>
                          <a:sym typeface="Times New Roman"/>
                        </a:rPr>
                        <a:t>ID đặc trưng</a:t>
                      </a:r>
                      <a:endParaRPr sz="1300" b="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935" name="Google Shape;1935;p127"/>
          <p:cNvCxnSpPr/>
          <p:nvPr/>
        </p:nvCxnSpPr>
        <p:spPr>
          <a:xfrm rot="10800000" flipH="1">
            <a:off x="5179768" y="2717690"/>
            <a:ext cx="1610100" cy="15000"/>
          </a:xfrm>
          <a:prstGeom prst="straightConnector1">
            <a:avLst/>
          </a:prstGeom>
          <a:noFill/>
          <a:ln w="31750" cap="flat" cmpd="sng">
            <a:solidFill>
              <a:schemeClr val="accent1"/>
            </a:solidFill>
            <a:prstDash val="dot"/>
            <a:round/>
            <a:headEnd type="none" w="sm" len="sm"/>
            <a:tailEnd type="triangle" w="med" len="med"/>
          </a:ln>
        </p:spPr>
      </p:cxnSp>
      <p:cxnSp>
        <p:nvCxnSpPr>
          <p:cNvPr id="1936" name="Google Shape;1936;p127"/>
          <p:cNvCxnSpPr/>
          <p:nvPr/>
        </p:nvCxnSpPr>
        <p:spPr>
          <a:xfrm>
            <a:off x="9339194" y="3289739"/>
            <a:ext cx="1171200" cy="0"/>
          </a:xfrm>
          <a:prstGeom prst="straightConnector1">
            <a:avLst/>
          </a:prstGeom>
          <a:noFill/>
          <a:ln w="31750" cap="flat" cmpd="sng">
            <a:solidFill>
              <a:srgbClr val="C00000"/>
            </a:solidFill>
            <a:prstDash val="dot"/>
            <a:miter lim="800000"/>
            <a:headEnd type="none" w="sm" len="sm"/>
            <a:tailEnd type="triangle" w="med" len="med"/>
          </a:ln>
        </p:spPr>
      </p:cxnSp>
      <p:sp>
        <p:nvSpPr>
          <p:cNvPr id="1937" name="Google Shape;1937;p127"/>
          <p:cNvSpPr txBox="1"/>
          <p:nvPr/>
        </p:nvSpPr>
        <p:spPr>
          <a:xfrm>
            <a:off x="10510345" y="2717785"/>
            <a:ext cx="1419000" cy="107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Rootkit thay 5 byte đầu bằng </a:t>
            </a:r>
            <a:r>
              <a:rPr lang="en-US" sz="1600" b="1">
                <a:solidFill>
                  <a:schemeClr val="dk1"/>
                </a:solidFill>
                <a:latin typeface="Times New Roman"/>
                <a:ea typeface="Times New Roman"/>
                <a:cs typeface="Times New Roman"/>
                <a:sym typeface="Times New Roman"/>
              </a:rPr>
              <a:t>jmp 0x90045123</a:t>
            </a:r>
            <a:endParaRPr sz="1600" b="1">
              <a:solidFill>
                <a:schemeClr val="dk1"/>
              </a:solidFill>
              <a:latin typeface="Times New Roman"/>
              <a:ea typeface="Times New Roman"/>
              <a:cs typeface="Times New Roman"/>
              <a:sym typeface="Times New Roman"/>
            </a:endParaRPr>
          </a:p>
        </p:txBody>
      </p:sp>
      <p:graphicFrame>
        <p:nvGraphicFramePr>
          <p:cNvPr id="1938" name="Google Shape;1938;p127"/>
          <p:cNvGraphicFramePr/>
          <p:nvPr/>
        </p:nvGraphicFramePr>
        <p:xfrm>
          <a:off x="2032096" y="6568887"/>
          <a:ext cx="1560350" cy="289570"/>
        </p:xfrm>
        <a:graphic>
          <a:graphicData uri="http://schemas.openxmlformats.org/drawingml/2006/table">
            <a:tbl>
              <a:tblPr bandRow="1">
                <a:noFill/>
                <a:tableStyleId>{EED3FF4C-EDFE-4100-9C6A-062932FDB928}</a:tableStyleId>
              </a:tblPr>
              <a:tblGrid>
                <a:gridCol w="1560350">
                  <a:extLst>
                    <a:ext uri="{9D8B030D-6E8A-4147-A177-3AD203B41FA5}">
                      <a16:colId xmlns:a16="http://schemas.microsoft.com/office/drawing/2014/main" val="20000"/>
                    </a:ext>
                  </a:extLst>
                </a:gridCol>
              </a:tblGrid>
              <a:tr h="27622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Nhận dạng tiến trình</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939" name="Google Shape;1939;p127"/>
          <p:cNvGraphicFramePr/>
          <p:nvPr/>
        </p:nvGraphicFramePr>
        <p:xfrm>
          <a:off x="5308047" y="6575847"/>
          <a:ext cx="1560350" cy="289570"/>
        </p:xfrm>
        <a:graphic>
          <a:graphicData uri="http://schemas.openxmlformats.org/drawingml/2006/table">
            <a:tbl>
              <a:tblPr bandRow="1">
                <a:noFill/>
                <a:tableStyleId>{EED3FF4C-EDFE-4100-9C6A-062932FDB928}</a:tableStyleId>
              </a:tblPr>
              <a:tblGrid>
                <a:gridCol w="1560350">
                  <a:extLst>
                    <a:ext uri="{9D8B030D-6E8A-4147-A177-3AD203B41FA5}">
                      <a16:colId xmlns:a16="http://schemas.microsoft.com/office/drawing/2014/main" val="20000"/>
                    </a:ext>
                  </a:extLst>
                </a:gridCol>
              </a:tblGrid>
              <a:tr h="27622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Nhận dạng tiến trình</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940" name="Google Shape;1940;p127"/>
          <p:cNvGraphicFramePr/>
          <p:nvPr/>
        </p:nvGraphicFramePr>
        <p:xfrm>
          <a:off x="8610270" y="6575847"/>
          <a:ext cx="1560350" cy="289570"/>
        </p:xfrm>
        <a:graphic>
          <a:graphicData uri="http://schemas.openxmlformats.org/drawingml/2006/table">
            <a:tbl>
              <a:tblPr bandRow="1">
                <a:noFill/>
                <a:tableStyleId>{EED3FF4C-EDFE-4100-9C6A-062932FDB928}</a:tableStyleId>
              </a:tblPr>
              <a:tblGrid>
                <a:gridCol w="1560350">
                  <a:extLst>
                    <a:ext uri="{9D8B030D-6E8A-4147-A177-3AD203B41FA5}">
                      <a16:colId xmlns:a16="http://schemas.microsoft.com/office/drawing/2014/main" val="20000"/>
                    </a:ext>
                  </a:extLst>
                </a:gridCol>
              </a:tblGrid>
              <a:tr h="276225">
                <a:tc>
                  <a:txBody>
                    <a:bodyPr/>
                    <a:lstStyle/>
                    <a:p>
                      <a:pPr marL="0" marR="0" lvl="0" indent="0" algn="l" rtl="0">
                        <a:spcBef>
                          <a:spcPts val="0"/>
                        </a:spcBef>
                        <a:spcAft>
                          <a:spcPts val="0"/>
                        </a:spcAft>
                        <a:buNone/>
                      </a:pPr>
                      <a:r>
                        <a:rPr lang="en-US" sz="1300">
                          <a:latin typeface="Times New Roman"/>
                          <a:ea typeface="Times New Roman"/>
                          <a:cs typeface="Times New Roman"/>
                          <a:sym typeface="Times New Roman"/>
                        </a:rPr>
                        <a:t>Nhận dạng tiến trình</a:t>
                      </a:r>
                      <a:endParaRPr sz="13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941" name="Google Shape;1941;p127"/>
          <p:cNvCxnSpPr/>
          <p:nvPr/>
        </p:nvCxnSpPr>
        <p:spPr>
          <a:xfrm rot="10800000" flipH="1">
            <a:off x="3835469" y="5917180"/>
            <a:ext cx="1344300" cy="5400"/>
          </a:xfrm>
          <a:prstGeom prst="straightConnector1">
            <a:avLst/>
          </a:prstGeom>
          <a:noFill/>
          <a:ln w="31750" cap="flat" cmpd="sng">
            <a:solidFill>
              <a:schemeClr val="accent1"/>
            </a:solidFill>
            <a:prstDash val="dot"/>
            <a:round/>
            <a:headEnd type="none" w="sm" len="sm"/>
            <a:tailEnd type="triangle" w="med" len="med"/>
          </a:ln>
        </p:spPr>
      </p:cxnSp>
      <p:cxnSp>
        <p:nvCxnSpPr>
          <p:cNvPr id="1942" name="Google Shape;1942;p127"/>
          <p:cNvCxnSpPr/>
          <p:nvPr/>
        </p:nvCxnSpPr>
        <p:spPr>
          <a:xfrm>
            <a:off x="7061579" y="5914492"/>
            <a:ext cx="1381800" cy="2700"/>
          </a:xfrm>
          <a:prstGeom prst="straightConnector1">
            <a:avLst/>
          </a:prstGeom>
          <a:noFill/>
          <a:ln w="31750" cap="flat" cmpd="sng">
            <a:solidFill>
              <a:schemeClr val="accent1"/>
            </a:solidFill>
            <a:prstDash val="dot"/>
            <a:round/>
            <a:headEnd type="none" w="sm" len="sm"/>
            <a:tailEnd type="triangle" w="med" len="med"/>
          </a:ln>
        </p:spPr>
      </p:cxnSp>
      <p:cxnSp>
        <p:nvCxnSpPr>
          <p:cNvPr id="1943" name="Google Shape;1943;p127"/>
          <p:cNvCxnSpPr/>
          <p:nvPr/>
        </p:nvCxnSpPr>
        <p:spPr>
          <a:xfrm rot="10800000">
            <a:off x="3810852" y="6001325"/>
            <a:ext cx="1356300" cy="220800"/>
          </a:xfrm>
          <a:prstGeom prst="bentConnector3">
            <a:avLst>
              <a:gd name="adj1" fmla="val 50000"/>
            </a:avLst>
          </a:prstGeom>
          <a:noFill/>
          <a:ln w="31750" cap="flat" cmpd="sng">
            <a:solidFill>
              <a:schemeClr val="accent1"/>
            </a:solidFill>
            <a:prstDash val="dot"/>
            <a:miter lim="800000"/>
            <a:headEnd type="none" w="sm" len="sm"/>
            <a:tailEnd type="triangle" w="med" len="med"/>
          </a:ln>
        </p:spPr>
      </p:cxnSp>
      <p:cxnSp>
        <p:nvCxnSpPr>
          <p:cNvPr id="1944" name="Google Shape;1944;p127"/>
          <p:cNvCxnSpPr/>
          <p:nvPr/>
        </p:nvCxnSpPr>
        <p:spPr>
          <a:xfrm rot="10800000">
            <a:off x="7074312" y="5986092"/>
            <a:ext cx="1356300" cy="220800"/>
          </a:xfrm>
          <a:prstGeom prst="bentConnector3">
            <a:avLst>
              <a:gd name="adj1" fmla="val 50000"/>
            </a:avLst>
          </a:prstGeom>
          <a:noFill/>
          <a:ln w="31750" cap="flat" cmpd="sng">
            <a:solidFill>
              <a:schemeClr val="accent1"/>
            </a:solidFill>
            <a:prstDash val="dot"/>
            <a:miter lim="800000"/>
            <a:headEnd type="none" w="sm" len="sm"/>
            <a:tailEnd type="triangle" w="med" len="med"/>
          </a:ln>
        </p:spPr>
      </p:cxnSp>
      <p:cxnSp>
        <p:nvCxnSpPr>
          <p:cNvPr id="1945" name="Google Shape;1945;p127"/>
          <p:cNvCxnSpPr/>
          <p:nvPr/>
        </p:nvCxnSpPr>
        <p:spPr>
          <a:xfrm rot="10800000" flipH="1">
            <a:off x="3810734" y="5114762"/>
            <a:ext cx="1278600" cy="434700"/>
          </a:xfrm>
          <a:prstGeom prst="straightConnector1">
            <a:avLst/>
          </a:prstGeom>
          <a:noFill/>
          <a:ln w="31750" cap="flat" cmpd="sng">
            <a:solidFill>
              <a:srgbClr val="C00000"/>
            </a:solidFill>
            <a:prstDash val="dot"/>
            <a:miter lim="800000"/>
            <a:headEnd type="none" w="sm" len="sm"/>
            <a:tailEnd type="none" w="sm" len="sm"/>
          </a:ln>
        </p:spPr>
      </p:cxnSp>
      <p:cxnSp>
        <p:nvCxnSpPr>
          <p:cNvPr id="1946" name="Google Shape;1946;p127"/>
          <p:cNvCxnSpPr/>
          <p:nvPr/>
        </p:nvCxnSpPr>
        <p:spPr>
          <a:xfrm>
            <a:off x="5089247" y="5114713"/>
            <a:ext cx="2123700" cy="0"/>
          </a:xfrm>
          <a:prstGeom prst="straightConnector1">
            <a:avLst/>
          </a:prstGeom>
          <a:noFill/>
          <a:ln w="31750" cap="flat" cmpd="sng">
            <a:solidFill>
              <a:srgbClr val="C00000"/>
            </a:solidFill>
            <a:prstDash val="dot"/>
            <a:miter lim="800000"/>
            <a:headEnd type="none" w="sm" len="sm"/>
            <a:tailEnd type="none" w="sm" len="sm"/>
          </a:ln>
        </p:spPr>
      </p:cxnSp>
      <p:cxnSp>
        <p:nvCxnSpPr>
          <p:cNvPr id="1947" name="Google Shape;1947;p127"/>
          <p:cNvCxnSpPr/>
          <p:nvPr/>
        </p:nvCxnSpPr>
        <p:spPr>
          <a:xfrm>
            <a:off x="7212829" y="5103093"/>
            <a:ext cx="1217700" cy="446400"/>
          </a:xfrm>
          <a:prstGeom prst="straightConnector1">
            <a:avLst/>
          </a:prstGeom>
          <a:noFill/>
          <a:ln w="31750" cap="flat" cmpd="sng">
            <a:solidFill>
              <a:srgbClr val="C00000"/>
            </a:solidFill>
            <a:prstDash val="dot"/>
            <a:miter lim="800000"/>
            <a:headEnd type="none" w="sm" len="sm"/>
            <a:tailEnd type="triangle" w="lg" len="lg"/>
          </a:ln>
        </p:spPr>
      </p:cxnSp>
      <p:cxnSp>
        <p:nvCxnSpPr>
          <p:cNvPr id="1948" name="Google Shape;1948;p127"/>
          <p:cNvCxnSpPr/>
          <p:nvPr/>
        </p:nvCxnSpPr>
        <p:spPr>
          <a:xfrm flipH="1">
            <a:off x="7199713" y="6264613"/>
            <a:ext cx="1230900" cy="230700"/>
          </a:xfrm>
          <a:prstGeom prst="straightConnector1">
            <a:avLst/>
          </a:prstGeom>
          <a:noFill/>
          <a:ln w="31750" cap="flat" cmpd="sng">
            <a:solidFill>
              <a:srgbClr val="C00000"/>
            </a:solidFill>
            <a:prstDash val="dot"/>
            <a:miter lim="800000"/>
            <a:headEnd type="none" w="sm" len="sm"/>
            <a:tailEnd type="none" w="sm" len="sm"/>
          </a:ln>
        </p:spPr>
      </p:cxnSp>
      <p:cxnSp>
        <p:nvCxnSpPr>
          <p:cNvPr id="1949" name="Google Shape;1949;p127"/>
          <p:cNvCxnSpPr/>
          <p:nvPr/>
        </p:nvCxnSpPr>
        <p:spPr>
          <a:xfrm rot="10800000" flipH="1">
            <a:off x="5045952" y="6491433"/>
            <a:ext cx="2166900" cy="49200"/>
          </a:xfrm>
          <a:prstGeom prst="straightConnector1">
            <a:avLst/>
          </a:prstGeom>
          <a:noFill/>
          <a:ln w="31750" cap="flat" cmpd="sng">
            <a:solidFill>
              <a:srgbClr val="C00000"/>
            </a:solidFill>
            <a:prstDash val="dot"/>
            <a:miter lim="800000"/>
            <a:headEnd type="none" w="sm" len="sm"/>
            <a:tailEnd type="none" w="sm" len="sm"/>
          </a:ln>
        </p:spPr>
      </p:cxnSp>
      <p:cxnSp>
        <p:nvCxnSpPr>
          <p:cNvPr id="1950" name="Google Shape;1950;p127"/>
          <p:cNvCxnSpPr/>
          <p:nvPr/>
        </p:nvCxnSpPr>
        <p:spPr>
          <a:xfrm rot="10800000">
            <a:off x="3825801" y="6173433"/>
            <a:ext cx="1190100" cy="367200"/>
          </a:xfrm>
          <a:prstGeom prst="straightConnector1">
            <a:avLst/>
          </a:prstGeom>
          <a:noFill/>
          <a:ln w="31750" cap="flat" cmpd="sng">
            <a:solidFill>
              <a:srgbClr val="C00000"/>
            </a:solidFill>
            <a:prstDash val="dot"/>
            <a:miter lim="800000"/>
            <a:headEnd type="none" w="sm" len="sm"/>
            <a:tailEnd type="triangle" w="lg" len="lg"/>
          </a:ln>
        </p:spPr>
      </p:cxnSp>
      <p:cxnSp>
        <p:nvCxnSpPr>
          <p:cNvPr id="1951" name="Google Shape;1951;p127"/>
          <p:cNvCxnSpPr/>
          <p:nvPr/>
        </p:nvCxnSpPr>
        <p:spPr>
          <a:xfrm>
            <a:off x="10822317" y="5904368"/>
            <a:ext cx="434400" cy="0"/>
          </a:xfrm>
          <a:prstGeom prst="straightConnector1">
            <a:avLst/>
          </a:prstGeom>
          <a:noFill/>
          <a:ln w="31750" cap="flat" cmpd="sng">
            <a:solidFill>
              <a:srgbClr val="C00000"/>
            </a:solidFill>
            <a:prstDash val="dot"/>
            <a:miter lim="800000"/>
            <a:headEnd type="none" w="sm" len="sm"/>
            <a:tailEnd type="none" w="sm" len="sm"/>
          </a:ln>
        </p:spPr>
      </p:cxnSp>
      <p:cxnSp>
        <p:nvCxnSpPr>
          <p:cNvPr id="1952" name="Google Shape;1952;p127"/>
          <p:cNvCxnSpPr/>
          <p:nvPr/>
        </p:nvCxnSpPr>
        <p:spPr>
          <a:xfrm>
            <a:off x="10822317" y="4949370"/>
            <a:ext cx="434400" cy="0"/>
          </a:xfrm>
          <a:prstGeom prst="straightConnector1">
            <a:avLst/>
          </a:prstGeom>
          <a:noFill/>
          <a:ln w="31750" cap="flat" cmpd="sng">
            <a:solidFill>
              <a:schemeClr val="accent1"/>
            </a:solidFill>
            <a:prstDash val="dot"/>
            <a:miter lim="800000"/>
            <a:headEnd type="none" w="sm" len="sm"/>
            <a:tailEnd type="none" w="sm" len="sm"/>
          </a:ln>
        </p:spPr>
      </p:cxnSp>
      <p:sp>
        <p:nvSpPr>
          <p:cNvPr id="1953" name="Google Shape;1953;p127"/>
          <p:cNvSpPr txBox="1"/>
          <p:nvPr/>
        </p:nvSpPr>
        <p:spPr>
          <a:xfrm>
            <a:off x="10654885" y="4976426"/>
            <a:ext cx="1419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Trước khi nhiễm rootkit</a:t>
            </a:r>
            <a:endParaRPr sz="1600" b="1">
              <a:solidFill>
                <a:schemeClr val="dk1"/>
              </a:solidFill>
              <a:latin typeface="Times New Roman"/>
              <a:ea typeface="Times New Roman"/>
              <a:cs typeface="Times New Roman"/>
              <a:sym typeface="Times New Roman"/>
            </a:endParaRPr>
          </a:p>
        </p:txBody>
      </p:sp>
      <p:sp>
        <p:nvSpPr>
          <p:cNvPr id="1954" name="Google Shape;1954;p127"/>
          <p:cNvSpPr/>
          <p:nvPr/>
        </p:nvSpPr>
        <p:spPr>
          <a:xfrm>
            <a:off x="10654885" y="5964505"/>
            <a:ext cx="1419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Sau khi nhiễm rootkit</a:t>
            </a:r>
            <a:endParaRPr sz="1600" b="1">
              <a:solidFill>
                <a:schemeClr val="dk1"/>
              </a:solidFill>
              <a:latin typeface="Times New Roman"/>
              <a:ea typeface="Times New Roman"/>
              <a:cs typeface="Times New Roman"/>
              <a:sym typeface="Times New Roman"/>
            </a:endParaRPr>
          </a:p>
        </p:txBody>
      </p:sp>
      <p:sp>
        <p:nvSpPr>
          <p:cNvPr id="1955" name="Google Shape;1955;p127"/>
          <p:cNvSpPr txBox="1"/>
          <p:nvPr/>
        </p:nvSpPr>
        <p:spPr>
          <a:xfrm>
            <a:off x="455877" y="2555928"/>
            <a:ext cx="1419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Times New Roman"/>
                <a:ea typeface="Times New Roman"/>
                <a:cs typeface="Times New Roman"/>
                <a:sym typeface="Times New Roman"/>
              </a:rPr>
              <a:t>Hook</a:t>
            </a:r>
            <a:endParaRPr sz="1600" b="1">
              <a:solidFill>
                <a:schemeClr val="dk1"/>
              </a:solidFill>
              <a:latin typeface="Times New Roman"/>
              <a:ea typeface="Times New Roman"/>
              <a:cs typeface="Times New Roman"/>
              <a:sym typeface="Times New Roman"/>
            </a:endParaRPr>
          </a:p>
        </p:txBody>
      </p:sp>
      <p:sp>
        <p:nvSpPr>
          <p:cNvPr id="1956" name="Google Shape;1956;p127"/>
          <p:cNvSpPr txBox="1"/>
          <p:nvPr/>
        </p:nvSpPr>
        <p:spPr>
          <a:xfrm>
            <a:off x="247922" y="4314141"/>
            <a:ext cx="1207200" cy="255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Times New Roman"/>
                <a:ea typeface="Times New Roman"/>
                <a:cs typeface="Times New Roman"/>
                <a:sym typeface="Times New Roman"/>
              </a:rPr>
              <a:t>Thao túng nhân object trực tiếp (DKOM)</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Rootkit DKOM giấu tiến trình bằng cách xóa nó khỏi danh sách.</a:t>
            </a:r>
            <a:endParaRPr sz="1600">
              <a:solidFill>
                <a:schemeClr val="dk1"/>
              </a:solidFill>
              <a:latin typeface="Times New Roman"/>
              <a:ea typeface="Times New Roman"/>
              <a:cs typeface="Times New Roman"/>
              <a:sym typeface="Times New Roman"/>
            </a:endParaRPr>
          </a:p>
        </p:txBody>
      </p:sp>
      <p:sp>
        <p:nvSpPr>
          <p:cNvPr id="1957" name="Google Shape;1957;p127"/>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sp>
        <p:nvSpPr>
          <p:cNvPr id="1958" name="Google Shape;1958;p127"/>
          <p:cNvSpPr txBox="1"/>
          <p:nvPr/>
        </p:nvSpPr>
        <p:spPr>
          <a:xfrm>
            <a:off x="2941184" y="76814"/>
            <a:ext cx="60870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F0000"/>
                </a:solidFill>
                <a:latin typeface="Arial"/>
                <a:ea typeface="Arial"/>
                <a:cs typeface="Arial"/>
                <a:sym typeface="Arial"/>
              </a:rPr>
              <a:t>Cách phát hiện Rootkit</a:t>
            </a:r>
            <a:endParaRPr sz="4000">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128"/>
          <p:cNvSpPr/>
          <p:nvPr/>
        </p:nvSpPr>
        <p:spPr>
          <a:xfrm>
            <a:off x="838200" y="1362776"/>
            <a:ext cx="5125800" cy="22086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000" b="1">
                <a:solidFill>
                  <a:schemeClr val="accent1"/>
                </a:solidFill>
                <a:latin typeface="Times New Roman"/>
                <a:ea typeface="Times New Roman"/>
                <a:cs typeface="Times New Roman"/>
                <a:sym typeface="Times New Roman"/>
              </a:rPr>
              <a:t>Horse Pill</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Horse Pill là một rootkit nhân Linux nằm trong “</a:t>
            </a:r>
            <a:r>
              <a:rPr lang="en-US" sz="1800" b="1">
                <a:solidFill>
                  <a:srgbClr val="FF0000"/>
                </a:solidFill>
                <a:latin typeface="Times New Roman"/>
                <a:ea typeface="Times New Roman"/>
                <a:cs typeface="Times New Roman"/>
                <a:sym typeface="Times New Roman"/>
              </a:rPr>
              <a:t>initrd</a:t>
            </a:r>
            <a:r>
              <a:rPr lang="en-US" sz="1800">
                <a:solidFill>
                  <a:schemeClr val="dk1"/>
                </a:solidFill>
                <a:latin typeface="Times New Roman"/>
                <a:ea typeface="Times New Roman"/>
                <a:cs typeface="Times New Roman"/>
                <a:sym typeface="Times New Roman"/>
              </a:rPr>
              <a:t>”, thông qua đó lây ra cả hệ thống và đánh lừa chủ sở hữu với các </a:t>
            </a:r>
            <a:r>
              <a:rPr lang="en-US" sz="1800" b="1">
                <a:solidFill>
                  <a:srgbClr val="FF0000"/>
                </a:solidFill>
                <a:latin typeface="Times New Roman"/>
                <a:ea typeface="Times New Roman"/>
                <a:cs typeface="Times New Roman"/>
                <a:sym typeface="Times New Roman"/>
              </a:rPr>
              <a:t>container nguyên thủy</a:t>
            </a:r>
            <a:r>
              <a:rPr lang="en-US" sz="1800">
                <a:solidFill>
                  <a:schemeClr val="dk1"/>
                </a:solidFill>
                <a:latin typeface="Times New Roman"/>
                <a:ea typeface="Times New Roman"/>
                <a:cs typeface="Times New Roman"/>
                <a:sym typeface="Times New Roman"/>
              </a:rPr>
              <a:t>.</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Nó gồm ba phần chính; </a:t>
            </a:r>
            <a:r>
              <a:rPr lang="en-US" sz="1800" b="1">
                <a:solidFill>
                  <a:schemeClr val="dk1"/>
                </a:solidFill>
                <a:latin typeface="Times New Roman"/>
                <a:ea typeface="Times New Roman"/>
                <a:cs typeface="Times New Roman"/>
                <a:sym typeface="Times New Roman"/>
              </a:rPr>
              <a:t>klibc_horsepill.patch</a:t>
            </a:r>
            <a:r>
              <a:rPr lang="en-US" sz="1800">
                <a:solidFill>
                  <a:schemeClr val="dk1"/>
                </a:solidFill>
                <a:latin typeface="Times New Roman"/>
                <a:ea typeface="Times New Roman"/>
                <a:cs typeface="Times New Roman"/>
                <a:sym typeface="Times New Roman"/>
              </a:rPr>
              <a:t>, </a:t>
            </a:r>
            <a:r>
              <a:rPr lang="en-US" sz="1800" b="1">
                <a:solidFill>
                  <a:schemeClr val="dk1"/>
                </a:solidFill>
                <a:latin typeface="Times New Roman"/>
                <a:ea typeface="Times New Roman"/>
                <a:cs typeface="Times New Roman"/>
                <a:sym typeface="Times New Roman"/>
              </a:rPr>
              <a:t>horsepill_setopt</a:t>
            </a:r>
            <a:r>
              <a:rPr lang="en-US" sz="1800">
                <a:solidFill>
                  <a:schemeClr val="dk1"/>
                </a:solidFill>
                <a:latin typeface="Times New Roman"/>
                <a:ea typeface="Times New Roman"/>
                <a:cs typeface="Times New Roman"/>
                <a:sym typeface="Times New Roman"/>
              </a:rPr>
              <a:t>, và </a:t>
            </a:r>
            <a:r>
              <a:rPr lang="en-US" sz="1800" b="1">
                <a:solidFill>
                  <a:schemeClr val="dk1"/>
                </a:solidFill>
                <a:latin typeface="Times New Roman"/>
                <a:ea typeface="Times New Roman"/>
                <a:cs typeface="Times New Roman"/>
                <a:sym typeface="Times New Roman"/>
              </a:rPr>
              <a:t>horsepill_infect</a:t>
            </a:r>
            <a:r>
              <a:rPr lang="en-US" sz="1800">
                <a:solidFill>
                  <a:schemeClr val="dk1"/>
                </a:solidFill>
                <a:latin typeface="Times New Roman"/>
                <a:ea typeface="Times New Roman"/>
                <a:cs typeface="Times New Roman"/>
                <a:sym typeface="Times New Roman"/>
              </a:rPr>
              <a:t>.</a:t>
            </a:r>
            <a:endParaRPr sz="1800" b="1">
              <a:solidFill>
                <a:schemeClr val="dk1"/>
              </a:solidFill>
              <a:latin typeface="Times New Roman"/>
              <a:ea typeface="Times New Roman"/>
              <a:cs typeface="Times New Roman"/>
              <a:sym typeface="Times New Roman"/>
            </a:endParaRPr>
          </a:p>
        </p:txBody>
      </p:sp>
      <p:sp>
        <p:nvSpPr>
          <p:cNvPr id="1964" name="Google Shape;1964;p128"/>
          <p:cNvSpPr/>
          <p:nvPr/>
        </p:nvSpPr>
        <p:spPr>
          <a:xfrm>
            <a:off x="6096000" y="1362776"/>
            <a:ext cx="5257800" cy="22086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000" b="1">
                <a:solidFill>
                  <a:schemeClr val="accent1"/>
                </a:solidFill>
                <a:latin typeface="Times New Roman"/>
                <a:ea typeface="Times New Roman"/>
                <a:cs typeface="Times New Roman"/>
                <a:sym typeface="Times New Roman"/>
              </a:rPr>
              <a:t>GrayFish</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GrayFish là rootkit nhân Windows chạy trong hệ điều hành Windows, áp dụng cơ chế </a:t>
            </a:r>
            <a:r>
              <a:rPr lang="en-US" sz="1800" b="1">
                <a:solidFill>
                  <a:srgbClr val="FF0000"/>
                </a:solidFill>
                <a:latin typeface="Times New Roman"/>
                <a:ea typeface="Times New Roman"/>
                <a:cs typeface="Times New Roman"/>
                <a:sym typeface="Times New Roman"/>
              </a:rPr>
              <a:t>lưu trữ ẩn </a:t>
            </a:r>
            <a:r>
              <a:rPr lang="en-US" sz="1800">
                <a:solidFill>
                  <a:schemeClr val="dk1"/>
                </a:solidFill>
                <a:latin typeface="Times New Roman"/>
                <a:ea typeface="Times New Roman"/>
                <a:cs typeface="Times New Roman"/>
                <a:sym typeface="Times New Roman"/>
              </a:rPr>
              <a:t>một cách hiệu quả, và thi hành các lệnh độc hại trong khi ẩn mình.</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Nó tiêm mã độc vào </a:t>
            </a:r>
            <a:r>
              <a:rPr lang="en-US" sz="1800" b="1">
                <a:solidFill>
                  <a:srgbClr val="FF0000"/>
                </a:solidFill>
                <a:latin typeface="Times New Roman"/>
                <a:ea typeface="Times New Roman"/>
                <a:cs typeface="Times New Roman"/>
                <a:sym typeface="Times New Roman"/>
              </a:rPr>
              <a:t>bản ghi khởi động</a:t>
            </a:r>
            <a:r>
              <a:rPr lang="en-US" sz="1800">
                <a:solidFill>
                  <a:schemeClr val="dk1"/>
                </a:solidFill>
                <a:latin typeface="Times New Roman"/>
                <a:ea typeface="Times New Roman"/>
                <a:cs typeface="Times New Roman"/>
                <a:sym typeface="Times New Roman"/>
              </a:rPr>
              <a:t>, thứ điều khiển từng bước khởi động của Windows.</a:t>
            </a:r>
            <a:endParaRPr sz="1800" b="1">
              <a:solidFill>
                <a:srgbClr val="FF0000"/>
              </a:solidFill>
              <a:latin typeface="Times New Roman"/>
              <a:ea typeface="Times New Roman"/>
              <a:cs typeface="Times New Roman"/>
              <a:sym typeface="Times New Roman"/>
            </a:endParaRPr>
          </a:p>
        </p:txBody>
      </p:sp>
      <p:pic>
        <p:nvPicPr>
          <p:cNvPr id="1965" name="Google Shape;1965;p128" descr="GrayFish rootkit analysis - Malware News - Malware Analysis, News and  Indicators"/>
          <p:cNvPicPr preferRelativeResize="0"/>
          <p:nvPr/>
        </p:nvPicPr>
        <p:blipFill rotWithShape="1">
          <a:blip r:embed="rId3">
            <a:alphaModFix/>
          </a:blip>
          <a:srcRect/>
          <a:stretch/>
        </p:blipFill>
        <p:spPr>
          <a:xfrm>
            <a:off x="6096000" y="3686710"/>
            <a:ext cx="3723406" cy="2555819"/>
          </a:xfrm>
          <a:prstGeom prst="rect">
            <a:avLst/>
          </a:prstGeom>
          <a:noFill/>
          <a:ln w="19050" cap="flat" cmpd="sng">
            <a:solidFill>
              <a:schemeClr val="dk1"/>
            </a:solidFill>
            <a:prstDash val="solid"/>
            <a:round/>
            <a:headEnd type="none" w="sm" len="sm"/>
            <a:tailEnd type="none" w="sm" len="sm"/>
          </a:ln>
        </p:spPr>
      </p:pic>
      <p:pic>
        <p:nvPicPr>
          <p:cNvPr id="1966" name="Google Shape;1966;p128" descr="GrayFish rootkit analysis - Malware News - Malware Analysis, News and  Indicators"/>
          <p:cNvPicPr preferRelativeResize="0"/>
          <p:nvPr/>
        </p:nvPicPr>
        <p:blipFill rotWithShape="1">
          <a:blip r:embed="rId4">
            <a:alphaModFix/>
          </a:blip>
          <a:srcRect/>
          <a:stretch/>
        </p:blipFill>
        <p:spPr>
          <a:xfrm>
            <a:off x="7360886" y="4187218"/>
            <a:ext cx="4125704" cy="2055311"/>
          </a:xfrm>
          <a:prstGeom prst="rect">
            <a:avLst/>
          </a:prstGeom>
          <a:noFill/>
          <a:ln w="19050" cap="flat" cmpd="sng">
            <a:solidFill>
              <a:schemeClr val="dk1"/>
            </a:solidFill>
            <a:prstDash val="solid"/>
            <a:round/>
            <a:headEnd type="none" w="sm" len="sm"/>
            <a:tailEnd type="none" w="sm" len="sm"/>
          </a:ln>
        </p:spPr>
      </p:pic>
      <p:pic>
        <p:nvPicPr>
          <p:cNvPr id="1967" name="Google Shape;1967;p128" descr="The Horse Pill Rootkit vs. Forcepoint Threat Protection for Linux |  Forcepoint"/>
          <p:cNvPicPr preferRelativeResize="0"/>
          <p:nvPr/>
        </p:nvPicPr>
        <p:blipFill rotWithShape="1">
          <a:blip r:embed="rId5">
            <a:alphaModFix/>
          </a:blip>
          <a:srcRect/>
          <a:stretch/>
        </p:blipFill>
        <p:spPr>
          <a:xfrm>
            <a:off x="838200" y="3686710"/>
            <a:ext cx="4329799" cy="1740734"/>
          </a:xfrm>
          <a:prstGeom prst="rect">
            <a:avLst/>
          </a:prstGeom>
          <a:noFill/>
          <a:ln w="19050" cap="flat" cmpd="sng">
            <a:solidFill>
              <a:schemeClr val="dk1"/>
            </a:solidFill>
            <a:prstDash val="solid"/>
            <a:round/>
            <a:headEnd type="none" w="sm" len="sm"/>
            <a:tailEnd type="none" w="sm" len="sm"/>
          </a:ln>
        </p:spPr>
      </p:pic>
      <p:pic>
        <p:nvPicPr>
          <p:cNvPr id="1968" name="Google Shape;1968;p128" descr="The Horse Pill Rootkit vs. Forcepoint Threat Protection for Linux |  Forcepoint"/>
          <p:cNvPicPr preferRelativeResize="0"/>
          <p:nvPr/>
        </p:nvPicPr>
        <p:blipFill rotWithShape="1">
          <a:blip r:embed="rId6">
            <a:alphaModFix/>
          </a:blip>
          <a:srcRect/>
          <a:stretch/>
        </p:blipFill>
        <p:spPr>
          <a:xfrm>
            <a:off x="1450195" y="4079507"/>
            <a:ext cx="3901729" cy="2245093"/>
          </a:xfrm>
          <a:prstGeom prst="rect">
            <a:avLst/>
          </a:prstGeom>
          <a:noFill/>
          <a:ln w="19050" cap="flat" cmpd="sng">
            <a:solidFill>
              <a:schemeClr val="dk1"/>
            </a:solidFill>
            <a:prstDash val="solid"/>
            <a:round/>
            <a:headEnd type="none" w="sm" len="sm"/>
            <a:tailEnd type="none" w="sm" len="sm"/>
          </a:ln>
        </p:spPr>
      </p:pic>
      <p:sp>
        <p:nvSpPr>
          <p:cNvPr id="1969" name="Google Shape;1969;p128"/>
          <p:cNvSpPr txBox="1">
            <a:spLocks noGrp="1"/>
          </p:cNvSpPr>
          <p:nvPr>
            <p:ph type="sldNum" idx="12"/>
          </p:nvPr>
        </p:nvSpPr>
        <p:spPr>
          <a:xfrm>
            <a:off x="9165032" y="635784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
        <p:nvSpPr>
          <p:cNvPr id="1970" name="Google Shape;1970;p128"/>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b="1"/>
              <a:t>Các Rootkit: Horse Pill và GrayFish</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967"/>
                                        </p:tgtEl>
                                        <p:attrNameLst>
                                          <p:attrName>style.visibility</p:attrName>
                                        </p:attrNameLst>
                                      </p:cBhvr>
                                      <p:to>
                                        <p:strVal val="visible"/>
                                      </p:to>
                                    </p:set>
                                    <p:anim calcmode="lin" valueType="num">
                                      <p:cBhvr additive="base">
                                        <p:cTn id="11" dur="500"/>
                                        <p:tgtEl>
                                          <p:spTgt spid="196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968"/>
                                        </p:tgtEl>
                                        <p:attrNameLst>
                                          <p:attrName>style.visibility</p:attrName>
                                        </p:attrNameLst>
                                      </p:cBhvr>
                                      <p:to>
                                        <p:strVal val="visible"/>
                                      </p:to>
                                    </p:set>
                                    <p:anim calcmode="lin" valueType="num">
                                      <p:cBhvr additive="base">
                                        <p:cTn id="16" dur="500"/>
                                        <p:tgtEl>
                                          <p:spTgt spid="196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65"/>
                                        </p:tgtEl>
                                        <p:attrNameLst>
                                          <p:attrName>style.visibility</p:attrName>
                                        </p:attrNameLst>
                                      </p:cBhvr>
                                      <p:to>
                                        <p:strVal val="visible"/>
                                      </p:to>
                                    </p:set>
                                    <p:anim calcmode="lin" valueType="num">
                                      <p:cBhvr additive="base">
                                        <p:cTn id="25" dur="500"/>
                                        <p:tgtEl>
                                          <p:spTgt spid="196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966"/>
                                        </p:tgtEl>
                                        <p:attrNameLst>
                                          <p:attrName>style.visibility</p:attrName>
                                        </p:attrNameLst>
                                      </p:cBhvr>
                                      <p:to>
                                        <p:strVal val="visible"/>
                                      </p:to>
                                    </p:set>
                                    <p:anim calcmode="lin" valueType="num">
                                      <p:cBhvr additive="base">
                                        <p:cTn id="30" dur="500"/>
                                        <p:tgtEl>
                                          <p:spTgt spid="19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129"/>
          <p:cNvSpPr/>
          <p:nvPr/>
        </p:nvSpPr>
        <p:spPr>
          <a:xfrm>
            <a:off x="838200" y="1286576"/>
            <a:ext cx="5125800" cy="22086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000" b="1">
                <a:solidFill>
                  <a:schemeClr val="accent1"/>
                </a:solidFill>
                <a:latin typeface="Times New Roman"/>
                <a:ea typeface="Times New Roman"/>
                <a:cs typeface="Times New Roman"/>
                <a:sym typeface="Times New Roman"/>
              </a:rPr>
              <a:t>Sirefef</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Rootkit Sirefef </a:t>
            </a:r>
            <a:r>
              <a:rPr lang="en-US" sz="1800" b="1">
                <a:solidFill>
                  <a:srgbClr val="FF0000"/>
                </a:solidFill>
                <a:latin typeface="Times New Roman"/>
                <a:ea typeface="Times New Roman"/>
                <a:cs typeface="Times New Roman"/>
                <a:sym typeface="Times New Roman"/>
              </a:rPr>
              <a:t>cho kẻ tấn công toàn quyền truy cập </a:t>
            </a:r>
            <a:r>
              <a:rPr lang="en-US" sz="1800">
                <a:solidFill>
                  <a:schemeClr val="dk1"/>
                </a:solidFill>
                <a:latin typeface="Times New Roman"/>
                <a:ea typeface="Times New Roman"/>
                <a:cs typeface="Times New Roman"/>
                <a:sym typeface="Times New Roman"/>
              </a:rPr>
              <a:t>vào hệ thống trong khi dùng các kỹ thuật ẩn mình để giấu sự hiện diện của nó khỏi thiết bị.</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Nó ẩn mình bằng </a:t>
            </a:r>
            <a:r>
              <a:rPr lang="en-US" sz="1800" b="1">
                <a:solidFill>
                  <a:srgbClr val="FF0000"/>
                </a:solidFill>
                <a:latin typeface="Times New Roman"/>
                <a:ea typeface="Times New Roman"/>
                <a:cs typeface="Times New Roman"/>
                <a:sym typeface="Times New Roman"/>
              </a:rPr>
              <a:t>thay đổi tiến trình bên trong </a:t>
            </a:r>
            <a:r>
              <a:rPr lang="en-US" sz="1800">
                <a:solidFill>
                  <a:schemeClr val="dk1"/>
                </a:solidFill>
                <a:latin typeface="Times New Roman"/>
                <a:ea typeface="Times New Roman"/>
                <a:cs typeface="Times New Roman"/>
                <a:sym typeface="Times New Roman"/>
              </a:rPr>
              <a:t>của hệ điều hành để không bị các phần mềm chống virus và gián điệp phát hiện.</a:t>
            </a:r>
            <a:endParaRPr sz="1800" b="1">
              <a:solidFill>
                <a:schemeClr val="dk1"/>
              </a:solidFill>
              <a:latin typeface="Times New Roman"/>
              <a:ea typeface="Times New Roman"/>
              <a:cs typeface="Times New Roman"/>
              <a:sym typeface="Times New Roman"/>
            </a:endParaRPr>
          </a:p>
        </p:txBody>
      </p:sp>
      <p:sp>
        <p:nvSpPr>
          <p:cNvPr id="1976" name="Google Shape;1976;p129"/>
          <p:cNvSpPr/>
          <p:nvPr/>
        </p:nvSpPr>
        <p:spPr>
          <a:xfrm>
            <a:off x="6096000" y="1286576"/>
            <a:ext cx="5257800" cy="2208600"/>
          </a:xfrm>
          <a:prstGeom prst="rect">
            <a:avLst/>
          </a:prstGeom>
          <a:solidFill>
            <a:schemeClr val="lt1"/>
          </a:solidFill>
          <a:ln>
            <a:noFill/>
          </a:ln>
          <a:effectLst>
            <a:outerShdw blurRad="114300" sx="102000" sy="102000" algn="ctr" rotWithShape="0">
              <a:srgbClr val="000000">
                <a:alpha val="45880"/>
              </a:srgbClr>
            </a:outerShdw>
          </a:effectLst>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000" b="1">
                <a:solidFill>
                  <a:schemeClr val="accent1"/>
                </a:solidFill>
                <a:latin typeface="Times New Roman"/>
                <a:ea typeface="Times New Roman"/>
                <a:cs typeface="Times New Roman"/>
                <a:sym typeface="Times New Roman"/>
              </a:rPr>
              <a:t>Necurs</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Necurs có chức năng cửa sau, </a:t>
            </a:r>
            <a:r>
              <a:rPr lang="en-US" sz="1800" b="1">
                <a:solidFill>
                  <a:srgbClr val="FF0000"/>
                </a:solidFill>
                <a:latin typeface="Times New Roman"/>
                <a:ea typeface="Times New Roman"/>
                <a:cs typeface="Times New Roman"/>
                <a:sym typeface="Times New Roman"/>
              </a:rPr>
              <a:t>cho phép truy cập từ xa </a:t>
            </a:r>
            <a:r>
              <a:rPr lang="en-US" sz="1800">
                <a:solidFill>
                  <a:schemeClr val="dk1"/>
                </a:solidFill>
                <a:latin typeface="Times New Roman"/>
                <a:ea typeface="Times New Roman"/>
                <a:cs typeface="Times New Roman"/>
                <a:sym typeface="Times New Roman"/>
              </a:rPr>
              <a:t>và điều khiển máy tính bị nhiễm.</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Nó giám sát và </a:t>
            </a:r>
            <a:r>
              <a:rPr lang="en-US" sz="1800" b="1">
                <a:solidFill>
                  <a:srgbClr val="FF0000"/>
                </a:solidFill>
                <a:latin typeface="Times New Roman"/>
                <a:ea typeface="Times New Roman"/>
                <a:cs typeface="Times New Roman"/>
                <a:sym typeface="Times New Roman"/>
              </a:rPr>
              <a:t>lọc các hoạt động mạng</a:t>
            </a:r>
            <a:r>
              <a:rPr lang="en-US" sz="1800">
                <a:solidFill>
                  <a:schemeClr val="dk1"/>
                </a:solidFill>
                <a:latin typeface="Times New Roman"/>
                <a:ea typeface="Times New Roman"/>
                <a:cs typeface="Times New Roman"/>
                <a:sym typeface="Times New Roman"/>
              </a:rPr>
              <a:t>, và theo dõi cho thấy nó còn gửi spam và cài phần mềm bảo mật lậu.</a:t>
            </a:r>
            <a:endParaRPr sz="1800" b="1">
              <a:solidFill>
                <a:srgbClr val="FF0000"/>
              </a:solidFill>
              <a:latin typeface="Times New Roman"/>
              <a:ea typeface="Times New Roman"/>
              <a:cs typeface="Times New Roman"/>
              <a:sym typeface="Times New Roman"/>
            </a:endParaRPr>
          </a:p>
        </p:txBody>
      </p:sp>
      <p:pic>
        <p:nvPicPr>
          <p:cNvPr id="1977" name="Google Shape;1977;p129"/>
          <p:cNvPicPr preferRelativeResize="0"/>
          <p:nvPr/>
        </p:nvPicPr>
        <p:blipFill rotWithShape="1">
          <a:blip r:embed="rId3">
            <a:alphaModFix/>
          </a:blip>
          <a:srcRect/>
          <a:stretch/>
        </p:blipFill>
        <p:spPr>
          <a:xfrm>
            <a:off x="838200" y="3700528"/>
            <a:ext cx="4250356" cy="2103969"/>
          </a:xfrm>
          <a:prstGeom prst="rect">
            <a:avLst/>
          </a:prstGeom>
          <a:noFill/>
          <a:ln w="19050" cap="flat" cmpd="sng">
            <a:solidFill>
              <a:schemeClr val="dk1"/>
            </a:solidFill>
            <a:prstDash val="solid"/>
            <a:round/>
            <a:headEnd type="none" w="sm" len="sm"/>
            <a:tailEnd type="none" w="sm" len="sm"/>
          </a:ln>
        </p:spPr>
      </p:pic>
      <p:pic>
        <p:nvPicPr>
          <p:cNvPr id="1978" name="Google Shape;1978;p129" descr="Necurs Rootkit infect 83,427 machines in November"/>
          <p:cNvPicPr preferRelativeResize="0"/>
          <p:nvPr/>
        </p:nvPicPr>
        <p:blipFill rotWithShape="1">
          <a:blip r:embed="rId4">
            <a:alphaModFix/>
          </a:blip>
          <a:srcRect/>
          <a:stretch/>
        </p:blipFill>
        <p:spPr>
          <a:xfrm>
            <a:off x="6096000" y="3700528"/>
            <a:ext cx="3280645" cy="2528395"/>
          </a:xfrm>
          <a:prstGeom prst="rect">
            <a:avLst/>
          </a:prstGeom>
          <a:noFill/>
          <a:ln w="19050" cap="flat" cmpd="sng">
            <a:solidFill>
              <a:schemeClr val="dk1"/>
            </a:solidFill>
            <a:prstDash val="solid"/>
            <a:round/>
            <a:headEnd type="none" w="sm" len="sm"/>
            <a:tailEnd type="none" w="sm" len="sm"/>
          </a:ln>
        </p:spPr>
      </p:pic>
      <p:sp>
        <p:nvSpPr>
          <p:cNvPr id="1979" name="Google Shape;1979;p129"/>
          <p:cNvSpPr txBox="1">
            <a:spLocks noGrp="1"/>
          </p:cNvSpPr>
          <p:nvPr>
            <p:ph type="sldNum" idx="12"/>
          </p:nvPr>
        </p:nvSpPr>
        <p:spPr>
          <a:xfrm>
            <a:off x="9149882" y="635634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sp>
        <p:nvSpPr>
          <p:cNvPr id="1980" name="Google Shape;1980;p129"/>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b="1"/>
              <a:t>Các Rootkit: Sirefef và Necurs</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77"/>
                                        </p:tgtEl>
                                        <p:attrNameLst>
                                          <p:attrName>style.visibility</p:attrName>
                                        </p:attrNameLst>
                                      </p:cBhvr>
                                      <p:to>
                                        <p:strVal val="visible"/>
                                      </p:to>
                                    </p:set>
                                    <p:animEffect transition="in" filter="fade">
                                      <p:cBhvr>
                                        <p:cTn id="11" dur="1000"/>
                                        <p:tgtEl>
                                          <p:spTgt spid="197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7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978"/>
                                        </p:tgtEl>
                                        <p:attrNameLst>
                                          <p:attrName>style.visibility</p:attrName>
                                        </p:attrNameLst>
                                      </p:cBhvr>
                                      <p:to>
                                        <p:strVal val="visible"/>
                                      </p:to>
                                    </p:set>
                                    <p:anim calcmode="lin" valueType="num">
                                      <p:cBhvr additive="base">
                                        <p:cTn id="20" dur="500"/>
                                        <p:tgtEl>
                                          <p:spTgt spid="19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grpSp>
        <p:nvGrpSpPr>
          <p:cNvPr id="1985" name="Google Shape;1985;p130"/>
          <p:cNvGrpSpPr/>
          <p:nvPr/>
        </p:nvGrpSpPr>
        <p:grpSpPr>
          <a:xfrm>
            <a:off x="834774" y="1275459"/>
            <a:ext cx="1720266" cy="877781"/>
            <a:chOff x="834774" y="2099355"/>
            <a:chExt cx="1720266" cy="656579"/>
          </a:xfrm>
        </p:grpSpPr>
        <p:sp>
          <p:nvSpPr>
            <p:cNvPr id="1986" name="Google Shape;1986;p130"/>
            <p:cNvSpPr txBox="1"/>
            <p:nvPr/>
          </p:nvSpPr>
          <p:spPr>
            <a:xfrm>
              <a:off x="975662" y="2201922"/>
              <a:ext cx="1540200" cy="437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70C0"/>
                  </a:solidFill>
                  <a:latin typeface="Times New Roman"/>
                  <a:ea typeface="Times New Roman"/>
                  <a:cs typeface="Times New Roman"/>
                  <a:sym typeface="Times New Roman"/>
                </a:rPr>
                <a:t>Phát hiện theo tính toàn vẹn</a:t>
              </a:r>
              <a:endParaRPr sz="1600" b="1">
                <a:solidFill>
                  <a:srgbClr val="0070C0"/>
                </a:solidFill>
                <a:latin typeface="Times New Roman"/>
                <a:ea typeface="Times New Roman"/>
                <a:cs typeface="Times New Roman"/>
                <a:sym typeface="Times New Roman"/>
              </a:endParaRPr>
            </a:p>
          </p:txBody>
        </p:sp>
        <p:grpSp>
          <p:nvGrpSpPr>
            <p:cNvPr id="1987" name="Google Shape;1987;p130"/>
            <p:cNvGrpSpPr/>
            <p:nvPr/>
          </p:nvGrpSpPr>
          <p:grpSpPr>
            <a:xfrm>
              <a:off x="834774" y="2099355"/>
              <a:ext cx="1720266" cy="656579"/>
              <a:chOff x="832810" y="2091873"/>
              <a:chExt cx="1725615" cy="691500"/>
            </a:xfrm>
          </p:grpSpPr>
          <p:sp>
            <p:nvSpPr>
              <p:cNvPr id="1988" name="Google Shape;1988;p130"/>
              <p:cNvSpPr/>
              <p:nvPr/>
            </p:nvSpPr>
            <p:spPr>
              <a:xfrm>
                <a:off x="838201" y="2091873"/>
                <a:ext cx="1713300" cy="6915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9" name="Google Shape;1989;p130"/>
              <p:cNvSpPr/>
              <p:nvPr/>
            </p:nvSpPr>
            <p:spPr>
              <a:xfrm>
                <a:off x="832810" y="2091873"/>
                <a:ext cx="115500" cy="691500"/>
              </a:xfrm>
              <a:prstGeom prst="rect">
                <a:avLst/>
              </a:prstGeom>
              <a:solidFill>
                <a:srgbClr val="A8D08C"/>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0" name="Google Shape;1990;p130"/>
              <p:cNvSpPr/>
              <p:nvPr/>
            </p:nvSpPr>
            <p:spPr>
              <a:xfrm>
                <a:off x="2424925" y="2091873"/>
                <a:ext cx="133500" cy="691500"/>
              </a:xfrm>
              <a:prstGeom prst="rect">
                <a:avLst/>
              </a:prstGeom>
              <a:solidFill>
                <a:srgbClr val="A8D08C"/>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991" name="Google Shape;1991;p130"/>
          <p:cNvGrpSpPr/>
          <p:nvPr/>
        </p:nvGrpSpPr>
        <p:grpSpPr>
          <a:xfrm>
            <a:off x="832070" y="2284890"/>
            <a:ext cx="1720266" cy="877781"/>
            <a:chOff x="834774" y="2099355"/>
            <a:chExt cx="1720266" cy="656579"/>
          </a:xfrm>
        </p:grpSpPr>
        <p:sp>
          <p:nvSpPr>
            <p:cNvPr id="1992" name="Google Shape;1992;p130"/>
            <p:cNvSpPr txBox="1"/>
            <p:nvPr/>
          </p:nvSpPr>
          <p:spPr>
            <a:xfrm>
              <a:off x="1006055" y="2191060"/>
              <a:ext cx="1481100" cy="437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70C0"/>
                  </a:solidFill>
                  <a:latin typeface="Times New Roman"/>
                  <a:ea typeface="Times New Roman"/>
                  <a:cs typeface="Times New Roman"/>
                  <a:sym typeface="Times New Roman"/>
                </a:rPr>
                <a:t>Phát hiện theo chữ ký</a:t>
              </a:r>
              <a:endParaRPr sz="1600" b="1">
                <a:solidFill>
                  <a:srgbClr val="0070C0"/>
                </a:solidFill>
                <a:latin typeface="Times New Roman"/>
                <a:ea typeface="Times New Roman"/>
                <a:cs typeface="Times New Roman"/>
                <a:sym typeface="Times New Roman"/>
              </a:endParaRPr>
            </a:p>
          </p:txBody>
        </p:sp>
        <p:grpSp>
          <p:nvGrpSpPr>
            <p:cNvPr id="1993" name="Google Shape;1993;p130"/>
            <p:cNvGrpSpPr/>
            <p:nvPr/>
          </p:nvGrpSpPr>
          <p:grpSpPr>
            <a:xfrm>
              <a:off x="834774" y="2099355"/>
              <a:ext cx="1720266" cy="656579"/>
              <a:chOff x="832810" y="2091873"/>
              <a:chExt cx="1725615" cy="691500"/>
            </a:xfrm>
          </p:grpSpPr>
          <p:sp>
            <p:nvSpPr>
              <p:cNvPr id="1994" name="Google Shape;1994;p130"/>
              <p:cNvSpPr/>
              <p:nvPr/>
            </p:nvSpPr>
            <p:spPr>
              <a:xfrm>
                <a:off x="838201" y="2091873"/>
                <a:ext cx="1713300" cy="6915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5" name="Google Shape;1995;p130"/>
              <p:cNvSpPr/>
              <p:nvPr/>
            </p:nvSpPr>
            <p:spPr>
              <a:xfrm>
                <a:off x="832810" y="2091873"/>
                <a:ext cx="115500" cy="691500"/>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6" name="Google Shape;1996;p130"/>
              <p:cNvSpPr/>
              <p:nvPr/>
            </p:nvSpPr>
            <p:spPr>
              <a:xfrm>
                <a:off x="2424925" y="2091873"/>
                <a:ext cx="133500" cy="691500"/>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997" name="Google Shape;1997;p130"/>
          <p:cNvGrpSpPr/>
          <p:nvPr/>
        </p:nvGrpSpPr>
        <p:grpSpPr>
          <a:xfrm>
            <a:off x="840148" y="3294346"/>
            <a:ext cx="1720266" cy="850139"/>
            <a:chOff x="834774" y="2099355"/>
            <a:chExt cx="1720266" cy="656579"/>
          </a:xfrm>
        </p:grpSpPr>
        <p:sp>
          <p:nvSpPr>
            <p:cNvPr id="1998" name="Google Shape;1998;p130"/>
            <p:cNvSpPr txBox="1"/>
            <p:nvPr/>
          </p:nvSpPr>
          <p:spPr>
            <a:xfrm>
              <a:off x="1023983" y="2201328"/>
              <a:ext cx="1486500" cy="451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70C0"/>
                  </a:solidFill>
                  <a:latin typeface="Times New Roman"/>
                  <a:ea typeface="Times New Roman"/>
                  <a:cs typeface="Times New Roman"/>
                  <a:sym typeface="Times New Roman"/>
                </a:rPr>
                <a:t>Phát hiện theo hành vi</a:t>
              </a:r>
              <a:endParaRPr sz="1600" b="1">
                <a:solidFill>
                  <a:srgbClr val="0070C0"/>
                </a:solidFill>
                <a:latin typeface="Times New Roman"/>
                <a:ea typeface="Times New Roman"/>
                <a:cs typeface="Times New Roman"/>
                <a:sym typeface="Times New Roman"/>
              </a:endParaRPr>
            </a:p>
          </p:txBody>
        </p:sp>
        <p:grpSp>
          <p:nvGrpSpPr>
            <p:cNvPr id="1999" name="Google Shape;1999;p130"/>
            <p:cNvGrpSpPr/>
            <p:nvPr/>
          </p:nvGrpSpPr>
          <p:grpSpPr>
            <a:xfrm>
              <a:off x="834774" y="2099355"/>
              <a:ext cx="1720266" cy="656579"/>
              <a:chOff x="832810" y="2091873"/>
              <a:chExt cx="1725615" cy="691500"/>
            </a:xfrm>
          </p:grpSpPr>
          <p:sp>
            <p:nvSpPr>
              <p:cNvPr id="2000" name="Google Shape;2000;p130"/>
              <p:cNvSpPr/>
              <p:nvPr/>
            </p:nvSpPr>
            <p:spPr>
              <a:xfrm>
                <a:off x="838201" y="2091873"/>
                <a:ext cx="1713300" cy="6915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1" name="Google Shape;2001;p130"/>
              <p:cNvSpPr/>
              <p:nvPr/>
            </p:nvSpPr>
            <p:spPr>
              <a:xfrm>
                <a:off x="832810" y="2091873"/>
                <a:ext cx="115500" cy="691500"/>
              </a:xfrm>
              <a:prstGeom prst="rect">
                <a:avLst/>
              </a:prstGeom>
              <a:solidFill>
                <a:schemeClr val="accent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2" name="Google Shape;2002;p130"/>
              <p:cNvSpPr/>
              <p:nvPr/>
            </p:nvSpPr>
            <p:spPr>
              <a:xfrm>
                <a:off x="2424925" y="2091873"/>
                <a:ext cx="133500" cy="691500"/>
              </a:xfrm>
              <a:prstGeom prst="rect">
                <a:avLst/>
              </a:prstGeom>
              <a:solidFill>
                <a:schemeClr val="accent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2003" name="Google Shape;2003;p130"/>
          <p:cNvGrpSpPr/>
          <p:nvPr/>
        </p:nvGrpSpPr>
        <p:grpSpPr>
          <a:xfrm>
            <a:off x="840148" y="4303705"/>
            <a:ext cx="1720266" cy="832411"/>
            <a:chOff x="834774" y="2099355"/>
            <a:chExt cx="1720266" cy="656579"/>
          </a:xfrm>
        </p:grpSpPr>
        <p:sp>
          <p:nvSpPr>
            <p:cNvPr id="2004" name="Google Shape;2004;p130"/>
            <p:cNvSpPr txBox="1"/>
            <p:nvPr/>
          </p:nvSpPr>
          <p:spPr>
            <a:xfrm>
              <a:off x="1032253" y="2162176"/>
              <a:ext cx="1458300" cy="461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70C0"/>
                  </a:solidFill>
                  <a:latin typeface="Times New Roman"/>
                  <a:ea typeface="Times New Roman"/>
                  <a:cs typeface="Times New Roman"/>
                  <a:sym typeface="Times New Roman"/>
                </a:rPr>
                <a:t>Lập profile vị trí chạy</a:t>
              </a:r>
              <a:endParaRPr sz="1600" b="1">
                <a:solidFill>
                  <a:srgbClr val="0070C0"/>
                </a:solidFill>
                <a:latin typeface="Times New Roman"/>
                <a:ea typeface="Times New Roman"/>
                <a:cs typeface="Times New Roman"/>
                <a:sym typeface="Times New Roman"/>
              </a:endParaRPr>
            </a:p>
          </p:txBody>
        </p:sp>
        <p:grpSp>
          <p:nvGrpSpPr>
            <p:cNvPr id="2005" name="Google Shape;2005;p130"/>
            <p:cNvGrpSpPr/>
            <p:nvPr/>
          </p:nvGrpSpPr>
          <p:grpSpPr>
            <a:xfrm>
              <a:off x="834774" y="2099355"/>
              <a:ext cx="1720266" cy="656579"/>
              <a:chOff x="832810" y="2091873"/>
              <a:chExt cx="1725615" cy="691500"/>
            </a:xfrm>
          </p:grpSpPr>
          <p:sp>
            <p:nvSpPr>
              <p:cNvPr id="2006" name="Google Shape;2006;p130"/>
              <p:cNvSpPr/>
              <p:nvPr/>
            </p:nvSpPr>
            <p:spPr>
              <a:xfrm>
                <a:off x="838201" y="2091873"/>
                <a:ext cx="1713300" cy="6915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7" name="Google Shape;2007;p130"/>
              <p:cNvSpPr/>
              <p:nvPr/>
            </p:nvSpPr>
            <p:spPr>
              <a:xfrm>
                <a:off x="832810" y="2091873"/>
                <a:ext cx="115500" cy="6915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8" name="Google Shape;2008;p130"/>
              <p:cNvSpPr/>
              <p:nvPr/>
            </p:nvSpPr>
            <p:spPr>
              <a:xfrm>
                <a:off x="2424925" y="2091873"/>
                <a:ext cx="133500" cy="6915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2009" name="Google Shape;2009;p130"/>
          <p:cNvGrpSpPr/>
          <p:nvPr/>
        </p:nvGrpSpPr>
        <p:grpSpPr>
          <a:xfrm>
            <a:off x="832070" y="5317191"/>
            <a:ext cx="1720266" cy="909034"/>
            <a:chOff x="834774" y="2099355"/>
            <a:chExt cx="1720266" cy="656579"/>
          </a:xfrm>
        </p:grpSpPr>
        <p:sp>
          <p:nvSpPr>
            <p:cNvPr id="2010" name="Google Shape;2010;p130"/>
            <p:cNvSpPr txBox="1"/>
            <p:nvPr/>
          </p:nvSpPr>
          <p:spPr>
            <a:xfrm>
              <a:off x="969400" y="2173573"/>
              <a:ext cx="1456800" cy="422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70C0"/>
                  </a:solidFill>
                  <a:latin typeface="Times New Roman"/>
                  <a:ea typeface="Times New Roman"/>
                  <a:cs typeface="Times New Roman"/>
                  <a:sym typeface="Times New Roman"/>
                </a:rPr>
                <a:t>Phát hiện theo mặt cắt ngang</a:t>
              </a:r>
              <a:endParaRPr sz="1600" b="1">
                <a:solidFill>
                  <a:srgbClr val="0070C0"/>
                </a:solidFill>
                <a:latin typeface="Times New Roman"/>
                <a:ea typeface="Times New Roman"/>
                <a:cs typeface="Times New Roman"/>
                <a:sym typeface="Times New Roman"/>
              </a:endParaRPr>
            </a:p>
          </p:txBody>
        </p:sp>
        <p:grpSp>
          <p:nvGrpSpPr>
            <p:cNvPr id="2011" name="Google Shape;2011;p130"/>
            <p:cNvGrpSpPr/>
            <p:nvPr/>
          </p:nvGrpSpPr>
          <p:grpSpPr>
            <a:xfrm>
              <a:off x="834774" y="2099355"/>
              <a:ext cx="1720266" cy="656579"/>
              <a:chOff x="832810" y="2091873"/>
              <a:chExt cx="1725615" cy="691500"/>
            </a:xfrm>
          </p:grpSpPr>
          <p:sp>
            <p:nvSpPr>
              <p:cNvPr id="2012" name="Google Shape;2012;p130"/>
              <p:cNvSpPr/>
              <p:nvPr/>
            </p:nvSpPr>
            <p:spPr>
              <a:xfrm>
                <a:off x="838201" y="2091873"/>
                <a:ext cx="1713300" cy="6915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3" name="Google Shape;2013;p130"/>
              <p:cNvSpPr/>
              <p:nvPr/>
            </p:nvSpPr>
            <p:spPr>
              <a:xfrm>
                <a:off x="832810" y="2091873"/>
                <a:ext cx="115500" cy="691500"/>
              </a:xfrm>
              <a:prstGeom prst="rect">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4" name="Google Shape;2014;p130"/>
              <p:cNvSpPr/>
              <p:nvPr/>
            </p:nvSpPr>
            <p:spPr>
              <a:xfrm>
                <a:off x="2424925" y="2091873"/>
                <a:ext cx="133500" cy="691500"/>
              </a:xfrm>
              <a:prstGeom prst="rect">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2015" name="Google Shape;2015;p130"/>
          <p:cNvGrpSpPr/>
          <p:nvPr/>
        </p:nvGrpSpPr>
        <p:grpSpPr>
          <a:xfrm>
            <a:off x="2840760" y="1282181"/>
            <a:ext cx="8205638" cy="869902"/>
            <a:chOff x="834774" y="2099355"/>
            <a:chExt cx="1720079" cy="656579"/>
          </a:xfrm>
        </p:grpSpPr>
        <p:sp>
          <p:nvSpPr>
            <p:cNvPr id="2016" name="Google Shape;2016;p130"/>
            <p:cNvSpPr txBox="1"/>
            <p:nvPr/>
          </p:nvSpPr>
          <p:spPr>
            <a:xfrm>
              <a:off x="928858" y="2184030"/>
              <a:ext cx="1567800" cy="48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Nó so sánh ảnh tức thời của </a:t>
              </a:r>
              <a:r>
                <a:rPr lang="en-US" sz="1800" b="1">
                  <a:solidFill>
                    <a:srgbClr val="FF0000"/>
                  </a:solidFill>
                  <a:latin typeface="Times New Roman"/>
                  <a:ea typeface="Times New Roman"/>
                  <a:cs typeface="Times New Roman"/>
                  <a:sym typeface="Times New Roman"/>
                </a:rPr>
                <a:t>hệ thống tệp</a:t>
              </a:r>
              <a:r>
                <a:rPr lang="en-US" sz="1800">
                  <a:solidFill>
                    <a:schemeClr val="dk1"/>
                  </a:solidFill>
                  <a:latin typeface="Times New Roman"/>
                  <a:ea typeface="Times New Roman"/>
                  <a:cs typeface="Times New Roman"/>
                  <a:sym typeface="Times New Roman"/>
                </a:rPr>
                <a:t>, </a:t>
              </a:r>
              <a:r>
                <a:rPr lang="en-US" sz="1800" b="1">
                  <a:solidFill>
                    <a:srgbClr val="FF0000"/>
                  </a:solidFill>
                  <a:latin typeface="Times New Roman"/>
                  <a:ea typeface="Times New Roman"/>
                  <a:cs typeface="Times New Roman"/>
                  <a:sym typeface="Times New Roman"/>
                </a:rPr>
                <a:t>bản ghi khởi động </a:t>
              </a:r>
              <a:r>
                <a:rPr lang="en-US" sz="1800">
                  <a:solidFill>
                    <a:schemeClr val="dk1"/>
                  </a:solidFill>
                  <a:latin typeface="Times New Roman"/>
                  <a:ea typeface="Times New Roman"/>
                  <a:cs typeface="Times New Roman"/>
                  <a:sym typeface="Times New Roman"/>
                </a:rPr>
                <a:t>hoặc </a:t>
              </a:r>
              <a:r>
                <a:rPr lang="en-US" sz="1800" b="1">
                  <a:solidFill>
                    <a:srgbClr val="FF0000"/>
                  </a:solidFill>
                  <a:latin typeface="Times New Roman"/>
                  <a:ea typeface="Times New Roman"/>
                  <a:cs typeface="Times New Roman"/>
                  <a:sym typeface="Times New Roman"/>
                </a:rPr>
                <a:t>bộ nhớ </a:t>
              </a:r>
              <a:r>
                <a:rPr lang="en-US" sz="1800">
                  <a:solidFill>
                    <a:schemeClr val="dk1"/>
                  </a:solidFill>
                  <a:latin typeface="Times New Roman"/>
                  <a:ea typeface="Times New Roman"/>
                  <a:cs typeface="Times New Roman"/>
                  <a:sym typeface="Times New Roman"/>
                </a:rPr>
                <a:t>với một quy chuẩn đáng tin.</a:t>
              </a:r>
              <a:endParaRPr sz="1800">
                <a:solidFill>
                  <a:schemeClr val="dk1"/>
                </a:solidFill>
                <a:latin typeface="Times New Roman"/>
                <a:ea typeface="Times New Roman"/>
                <a:cs typeface="Times New Roman"/>
                <a:sym typeface="Times New Roman"/>
              </a:endParaRPr>
            </a:p>
          </p:txBody>
        </p:sp>
        <p:grpSp>
          <p:nvGrpSpPr>
            <p:cNvPr id="2017" name="Google Shape;2017;p130"/>
            <p:cNvGrpSpPr/>
            <p:nvPr/>
          </p:nvGrpSpPr>
          <p:grpSpPr>
            <a:xfrm>
              <a:off x="834774" y="2099355"/>
              <a:ext cx="1720079" cy="656579"/>
              <a:chOff x="832810" y="2091873"/>
              <a:chExt cx="1725428" cy="691500"/>
            </a:xfrm>
          </p:grpSpPr>
          <p:sp>
            <p:nvSpPr>
              <p:cNvPr id="2018" name="Google Shape;2018;p130"/>
              <p:cNvSpPr/>
              <p:nvPr/>
            </p:nvSpPr>
            <p:spPr>
              <a:xfrm>
                <a:off x="838201" y="2091873"/>
                <a:ext cx="1713300" cy="6915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9" name="Google Shape;2019;p130"/>
              <p:cNvSpPr/>
              <p:nvPr/>
            </p:nvSpPr>
            <p:spPr>
              <a:xfrm>
                <a:off x="832810" y="2091873"/>
                <a:ext cx="34200" cy="691500"/>
              </a:xfrm>
              <a:prstGeom prst="rect">
                <a:avLst/>
              </a:prstGeom>
              <a:solidFill>
                <a:srgbClr val="A8D08C"/>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0" name="Google Shape;2020;p130"/>
              <p:cNvSpPr/>
              <p:nvPr/>
            </p:nvSpPr>
            <p:spPr>
              <a:xfrm>
                <a:off x="2524638" y="2091873"/>
                <a:ext cx="33600" cy="691500"/>
              </a:xfrm>
              <a:prstGeom prst="rect">
                <a:avLst/>
              </a:prstGeom>
              <a:solidFill>
                <a:srgbClr val="A8D08C"/>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2021" name="Google Shape;2021;p130"/>
          <p:cNvGrpSpPr/>
          <p:nvPr/>
        </p:nvGrpSpPr>
        <p:grpSpPr>
          <a:xfrm>
            <a:off x="2840760" y="2291642"/>
            <a:ext cx="8205638" cy="871084"/>
            <a:chOff x="834774" y="2099355"/>
            <a:chExt cx="1720079" cy="656579"/>
          </a:xfrm>
        </p:grpSpPr>
        <p:sp>
          <p:nvSpPr>
            <p:cNvPr id="2022" name="Google Shape;2022;p130"/>
            <p:cNvSpPr txBox="1"/>
            <p:nvPr/>
          </p:nvSpPr>
          <p:spPr>
            <a:xfrm>
              <a:off x="928858" y="2172564"/>
              <a:ext cx="1567800" cy="48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Kỹ thuật này so sánh đặc điểm của tất cả </a:t>
              </a:r>
              <a:r>
                <a:rPr lang="en-US" sz="1800" b="1">
                  <a:solidFill>
                    <a:srgbClr val="FF0000"/>
                  </a:solidFill>
                  <a:latin typeface="Times New Roman"/>
                  <a:ea typeface="Times New Roman"/>
                  <a:cs typeface="Times New Roman"/>
                  <a:sym typeface="Times New Roman"/>
                </a:rPr>
                <a:t>tiến trình hệ thống </a:t>
              </a:r>
              <a:r>
                <a:rPr lang="en-US" sz="1800">
                  <a:solidFill>
                    <a:schemeClr val="dk1"/>
                  </a:solidFill>
                  <a:latin typeface="Times New Roman"/>
                  <a:ea typeface="Times New Roman"/>
                  <a:cs typeface="Times New Roman"/>
                  <a:sym typeface="Times New Roman"/>
                </a:rPr>
                <a:t>và </a:t>
              </a:r>
              <a:r>
                <a:rPr lang="en-US" sz="1800" b="1">
                  <a:solidFill>
                    <a:srgbClr val="FF0000"/>
                  </a:solidFill>
                  <a:latin typeface="Times New Roman"/>
                  <a:ea typeface="Times New Roman"/>
                  <a:cs typeface="Times New Roman"/>
                  <a:sym typeface="Times New Roman"/>
                </a:rPr>
                <a:t>tệp có thể chạy </a:t>
              </a:r>
              <a:r>
                <a:rPr lang="en-US" sz="1800">
                  <a:solidFill>
                    <a:schemeClr val="dk1"/>
                  </a:solidFill>
                  <a:latin typeface="Times New Roman"/>
                  <a:ea typeface="Times New Roman"/>
                  <a:cs typeface="Times New Roman"/>
                  <a:sym typeface="Times New Roman"/>
                </a:rPr>
                <a:t>với một cơ sở dữ liệu (CSDL) rootkit đã biết.</a:t>
              </a:r>
              <a:endParaRPr sz="1800">
                <a:solidFill>
                  <a:schemeClr val="dk1"/>
                </a:solidFill>
                <a:latin typeface="Times New Roman"/>
                <a:ea typeface="Times New Roman"/>
                <a:cs typeface="Times New Roman"/>
                <a:sym typeface="Times New Roman"/>
              </a:endParaRPr>
            </a:p>
          </p:txBody>
        </p:sp>
        <p:grpSp>
          <p:nvGrpSpPr>
            <p:cNvPr id="2023" name="Google Shape;2023;p130"/>
            <p:cNvGrpSpPr/>
            <p:nvPr/>
          </p:nvGrpSpPr>
          <p:grpSpPr>
            <a:xfrm>
              <a:off x="834774" y="2099355"/>
              <a:ext cx="1720079" cy="656579"/>
              <a:chOff x="832810" y="2091873"/>
              <a:chExt cx="1725428" cy="691500"/>
            </a:xfrm>
          </p:grpSpPr>
          <p:sp>
            <p:nvSpPr>
              <p:cNvPr id="2024" name="Google Shape;2024;p130"/>
              <p:cNvSpPr/>
              <p:nvPr/>
            </p:nvSpPr>
            <p:spPr>
              <a:xfrm>
                <a:off x="838201" y="2091873"/>
                <a:ext cx="1713300" cy="6915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5" name="Google Shape;2025;p130"/>
              <p:cNvSpPr/>
              <p:nvPr/>
            </p:nvSpPr>
            <p:spPr>
              <a:xfrm>
                <a:off x="832810" y="2091873"/>
                <a:ext cx="34200" cy="691500"/>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6" name="Google Shape;2026;p130"/>
              <p:cNvSpPr/>
              <p:nvPr/>
            </p:nvSpPr>
            <p:spPr>
              <a:xfrm>
                <a:off x="2524638" y="2091873"/>
                <a:ext cx="33600" cy="691500"/>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2027" name="Google Shape;2027;p130"/>
          <p:cNvGrpSpPr/>
          <p:nvPr/>
        </p:nvGrpSpPr>
        <p:grpSpPr>
          <a:xfrm>
            <a:off x="2840760" y="3320117"/>
            <a:ext cx="8205638" cy="824335"/>
            <a:chOff x="834774" y="2099355"/>
            <a:chExt cx="1720079" cy="656579"/>
          </a:xfrm>
        </p:grpSpPr>
        <p:sp>
          <p:nvSpPr>
            <p:cNvPr id="2028" name="Google Shape;2028;p130"/>
            <p:cNvSpPr txBox="1"/>
            <p:nvPr/>
          </p:nvSpPr>
          <p:spPr>
            <a:xfrm>
              <a:off x="928858" y="2163287"/>
              <a:ext cx="1567800" cy="51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Bất kỳ </a:t>
              </a:r>
              <a:r>
                <a:rPr lang="en-US" sz="1800" b="1">
                  <a:solidFill>
                    <a:srgbClr val="FF0000"/>
                  </a:solidFill>
                  <a:latin typeface="Times New Roman"/>
                  <a:ea typeface="Times New Roman"/>
                  <a:cs typeface="Times New Roman"/>
                  <a:sym typeface="Times New Roman"/>
                </a:rPr>
                <a:t>hoạt động hay hành vi bất thường </a:t>
              </a:r>
              <a:r>
                <a:rPr lang="en-US" sz="1800">
                  <a:solidFill>
                    <a:schemeClr val="dk1"/>
                  </a:solidFill>
                  <a:latin typeface="Times New Roman"/>
                  <a:ea typeface="Times New Roman"/>
                  <a:cs typeface="Times New Roman"/>
                  <a:sym typeface="Times New Roman"/>
                </a:rPr>
                <a:t>nào của hệ thống cũng có thể là dấu hiệu của rootkit.</a:t>
              </a:r>
              <a:endParaRPr sz="1800">
                <a:solidFill>
                  <a:schemeClr val="dk1"/>
                </a:solidFill>
                <a:latin typeface="Times New Roman"/>
                <a:ea typeface="Times New Roman"/>
                <a:cs typeface="Times New Roman"/>
                <a:sym typeface="Times New Roman"/>
              </a:endParaRPr>
            </a:p>
          </p:txBody>
        </p:sp>
        <p:grpSp>
          <p:nvGrpSpPr>
            <p:cNvPr id="2029" name="Google Shape;2029;p130"/>
            <p:cNvGrpSpPr/>
            <p:nvPr/>
          </p:nvGrpSpPr>
          <p:grpSpPr>
            <a:xfrm>
              <a:off x="834774" y="2099355"/>
              <a:ext cx="1720079" cy="656579"/>
              <a:chOff x="832810" y="2091873"/>
              <a:chExt cx="1725428" cy="691500"/>
            </a:xfrm>
          </p:grpSpPr>
          <p:sp>
            <p:nvSpPr>
              <p:cNvPr id="2030" name="Google Shape;2030;p130"/>
              <p:cNvSpPr/>
              <p:nvPr/>
            </p:nvSpPr>
            <p:spPr>
              <a:xfrm>
                <a:off x="838201" y="2091873"/>
                <a:ext cx="1713300" cy="6915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1" name="Google Shape;2031;p130"/>
              <p:cNvSpPr/>
              <p:nvPr/>
            </p:nvSpPr>
            <p:spPr>
              <a:xfrm>
                <a:off x="832810" y="2091873"/>
                <a:ext cx="34200" cy="691500"/>
              </a:xfrm>
              <a:prstGeom prst="rect">
                <a:avLst/>
              </a:prstGeom>
              <a:solidFill>
                <a:schemeClr val="accent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2" name="Google Shape;2032;p130"/>
              <p:cNvSpPr/>
              <p:nvPr/>
            </p:nvSpPr>
            <p:spPr>
              <a:xfrm>
                <a:off x="2524638" y="2091873"/>
                <a:ext cx="33600" cy="691500"/>
              </a:xfrm>
              <a:prstGeom prst="rect">
                <a:avLst/>
              </a:prstGeom>
              <a:solidFill>
                <a:schemeClr val="accent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2033" name="Google Shape;2033;p130"/>
          <p:cNvGrpSpPr/>
          <p:nvPr/>
        </p:nvGrpSpPr>
        <p:grpSpPr>
          <a:xfrm>
            <a:off x="2840760" y="4310034"/>
            <a:ext cx="8205638" cy="854801"/>
            <a:chOff x="834774" y="2099355"/>
            <a:chExt cx="1720079" cy="656579"/>
          </a:xfrm>
        </p:grpSpPr>
        <p:sp>
          <p:nvSpPr>
            <p:cNvPr id="2034" name="Google Shape;2034;p130"/>
            <p:cNvSpPr txBox="1"/>
            <p:nvPr/>
          </p:nvSpPr>
          <p:spPr>
            <a:xfrm>
              <a:off x="927732" y="2151068"/>
              <a:ext cx="1567800" cy="49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Kỹ thuật này so sánh </a:t>
              </a:r>
              <a:r>
                <a:rPr lang="en-US" sz="1800" b="1">
                  <a:solidFill>
                    <a:srgbClr val="FF0000"/>
                  </a:solidFill>
                  <a:latin typeface="Times New Roman"/>
                  <a:ea typeface="Times New Roman"/>
                  <a:cs typeface="Times New Roman"/>
                  <a:sym typeface="Times New Roman"/>
                </a:rPr>
                <a:t>runtime execution path</a:t>
              </a:r>
              <a:r>
                <a:rPr lang="en-US" sz="1800">
                  <a:solidFill>
                    <a:schemeClr val="dk1"/>
                  </a:solidFill>
                  <a:latin typeface="Times New Roman"/>
                  <a:ea typeface="Times New Roman"/>
                  <a:cs typeface="Times New Roman"/>
                  <a:sym typeface="Times New Roman"/>
                </a:rPr>
                <a:t> của tất cả tiến trình hệ thống và các tệp có thể chạy trước và sau khi nhiễm rootkit.</a:t>
              </a:r>
              <a:endParaRPr/>
            </a:p>
          </p:txBody>
        </p:sp>
        <p:grpSp>
          <p:nvGrpSpPr>
            <p:cNvPr id="2035" name="Google Shape;2035;p130"/>
            <p:cNvGrpSpPr/>
            <p:nvPr/>
          </p:nvGrpSpPr>
          <p:grpSpPr>
            <a:xfrm>
              <a:off x="834774" y="2099355"/>
              <a:ext cx="1720079" cy="656579"/>
              <a:chOff x="832810" y="2091873"/>
              <a:chExt cx="1725428" cy="691500"/>
            </a:xfrm>
          </p:grpSpPr>
          <p:sp>
            <p:nvSpPr>
              <p:cNvPr id="2036" name="Google Shape;2036;p130"/>
              <p:cNvSpPr/>
              <p:nvPr/>
            </p:nvSpPr>
            <p:spPr>
              <a:xfrm>
                <a:off x="838201" y="2091873"/>
                <a:ext cx="1713300" cy="6915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7" name="Google Shape;2037;p130"/>
              <p:cNvSpPr/>
              <p:nvPr/>
            </p:nvSpPr>
            <p:spPr>
              <a:xfrm>
                <a:off x="832810" y="2091873"/>
                <a:ext cx="34200" cy="6915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8" name="Google Shape;2038;p130"/>
              <p:cNvSpPr/>
              <p:nvPr/>
            </p:nvSpPr>
            <p:spPr>
              <a:xfrm>
                <a:off x="2524638" y="2091873"/>
                <a:ext cx="33600" cy="6915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2039" name="Google Shape;2039;p130"/>
          <p:cNvGrpSpPr/>
          <p:nvPr/>
        </p:nvGrpSpPr>
        <p:grpSpPr>
          <a:xfrm>
            <a:off x="2840760" y="5302850"/>
            <a:ext cx="8205638" cy="923400"/>
            <a:chOff x="834774" y="2078749"/>
            <a:chExt cx="1720079" cy="923400"/>
          </a:xfrm>
        </p:grpSpPr>
        <p:sp>
          <p:nvSpPr>
            <p:cNvPr id="2040" name="Google Shape;2040;p130"/>
            <p:cNvSpPr txBox="1"/>
            <p:nvPr/>
          </p:nvSpPr>
          <p:spPr>
            <a:xfrm>
              <a:off x="928858" y="2078749"/>
              <a:ext cx="15678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Số hóa các yếu tố chính của hệ thống máy tính và so sánh chúng với một thuật toán cho ra dữ liệu tương tự mà không dựa vào API thông thường. Bất kì bất đồng nào cũng có thể là dấu hiệu của rootkit.</a:t>
              </a:r>
              <a:endParaRPr/>
            </a:p>
          </p:txBody>
        </p:sp>
        <p:grpSp>
          <p:nvGrpSpPr>
            <p:cNvPr id="2041" name="Google Shape;2041;p130"/>
            <p:cNvGrpSpPr/>
            <p:nvPr/>
          </p:nvGrpSpPr>
          <p:grpSpPr>
            <a:xfrm>
              <a:off x="834774" y="2099355"/>
              <a:ext cx="1720079" cy="902690"/>
              <a:chOff x="832810" y="2091873"/>
              <a:chExt cx="1725428" cy="950700"/>
            </a:xfrm>
          </p:grpSpPr>
          <p:sp>
            <p:nvSpPr>
              <p:cNvPr id="2042" name="Google Shape;2042;p130"/>
              <p:cNvSpPr/>
              <p:nvPr/>
            </p:nvSpPr>
            <p:spPr>
              <a:xfrm>
                <a:off x="838201" y="2091873"/>
                <a:ext cx="1713300" cy="9507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3" name="Google Shape;2043;p130"/>
              <p:cNvSpPr/>
              <p:nvPr/>
            </p:nvSpPr>
            <p:spPr>
              <a:xfrm>
                <a:off x="832810" y="2091873"/>
                <a:ext cx="34200" cy="950700"/>
              </a:xfrm>
              <a:prstGeom prst="rect">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4" name="Google Shape;2044;p130"/>
              <p:cNvSpPr/>
              <p:nvPr/>
            </p:nvSpPr>
            <p:spPr>
              <a:xfrm>
                <a:off x="2524638" y="2091873"/>
                <a:ext cx="33600" cy="950700"/>
              </a:xfrm>
              <a:prstGeom prst="rect">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045" name="Google Shape;2045;p130"/>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
        <p:nvSpPr>
          <p:cNvPr id="2046" name="Google Shape;2046;p130"/>
          <p:cNvSpPr txBox="1"/>
          <p:nvPr/>
        </p:nvSpPr>
        <p:spPr>
          <a:xfrm>
            <a:off x="3733568" y="96253"/>
            <a:ext cx="44673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F0000"/>
                </a:solidFill>
                <a:latin typeface="Arial"/>
                <a:ea typeface="Arial"/>
                <a:cs typeface="Arial"/>
                <a:sym typeface="Arial"/>
              </a:rPr>
              <a:t>Phát hiện Rootkit</a:t>
            </a:r>
            <a:endParaRPr sz="40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grpSp>
        <p:nvGrpSpPr>
          <p:cNvPr id="2051" name="Google Shape;2051;p131"/>
          <p:cNvGrpSpPr/>
          <p:nvPr/>
        </p:nvGrpSpPr>
        <p:grpSpPr>
          <a:xfrm>
            <a:off x="1871295" y="1620232"/>
            <a:ext cx="8446847" cy="4416443"/>
            <a:chOff x="2925" y="481867"/>
            <a:chExt cx="8446847" cy="4416443"/>
          </a:xfrm>
        </p:grpSpPr>
        <p:sp>
          <p:nvSpPr>
            <p:cNvPr id="2052" name="Google Shape;2052;p131"/>
            <p:cNvSpPr/>
            <p:nvPr/>
          </p:nvSpPr>
          <p:spPr>
            <a:xfrm>
              <a:off x="2925" y="481867"/>
              <a:ext cx="1777200" cy="2808000"/>
            </a:xfrm>
            <a:prstGeom prst="roundRect">
              <a:avLst>
                <a:gd name="adj" fmla="val 1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1"/>
            <p:cNvSpPr txBox="1"/>
            <p:nvPr/>
          </p:nvSpPr>
          <p:spPr>
            <a:xfrm>
              <a:off x="2925" y="481867"/>
              <a:ext cx="1777200" cy="711000"/>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None/>
              </a:pPr>
              <a:r>
                <a:rPr lang="en-US" sz="1800" b="1">
                  <a:solidFill>
                    <a:srgbClr val="00B0F0"/>
                  </a:solidFill>
                  <a:latin typeface="Times New Roman"/>
                  <a:ea typeface="Times New Roman"/>
                  <a:cs typeface="Times New Roman"/>
                  <a:sym typeface="Times New Roman"/>
                </a:rPr>
                <a:t>Bước 1</a:t>
              </a:r>
              <a:endParaRPr sz="1800" b="1">
                <a:solidFill>
                  <a:srgbClr val="00B0F0"/>
                </a:solidFill>
                <a:latin typeface="Times New Roman"/>
                <a:ea typeface="Times New Roman"/>
                <a:cs typeface="Times New Roman"/>
                <a:sym typeface="Times New Roman"/>
              </a:endParaRPr>
            </a:p>
          </p:txBody>
        </p:sp>
        <p:sp>
          <p:nvSpPr>
            <p:cNvPr id="2054" name="Google Shape;2054;p131"/>
            <p:cNvSpPr/>
            <p:nvPr/>
          </p:nvSpPr>
          <p:spPr>
            <a:xfrm>
              <a:off x="321998" y="1154310"/>
              <a:ext cx="2210100" cy="3744000"/>
            </a:xfrm>
            <a:prstGeom prst="roundRect">
              <a:avLst>
                <a:gd name="adj" fmla="val 10000"/>
              </a:avLst>
            </a:prstGeom>
            <a:solidFill>
              <a:srgbClr val="CACACA">
                <a:alpha val="89800"/>
              </a:srgbClr>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1"/>
            <p:cNvSpPr txBox="1"/>
            <p:nvPr/>
          </p:nvSpPr>
          <p:spPr>
            <a:xfrm>
              <a:off x="386730" y="1219042"/>
              <a:ext cx="2080800" cy="3614400"/>
            </a:xfrm>
            <a:prstGeom prst="rect">
              <a:avLst/>
            </a:prstGeom>
            <a:noFill/>
            <a:ln>
              <a:noFill/>
            </a:ln>
          </p:spPr>
          <p:txBody>
            <a:bodyPr spcFirstLastPara="1" wrap="square" lIns="128000" tIns="128000" rIns="128000" bIns="128000" anchor="t"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Chạy “dir /s /b /ah” và “dir /s /b /a-h” bên trong hệ điều hành nghi nhiễm và lưu kết quả.</a:t>
              </a:r>
              <a:endParaRPr sz="1800" b="0" i="0" u="none" strike="noStrike" cap="none">
                <a:solidFill>
                  <a:schemeClr val="dk1"/>
                </a:solidFill>
                <a:latin typeface="Times New Roman"/>
                <a:ea typeface="Times New Roman"/>
                <a:cs typeface="Times New Roman"/>
                <a:sym typeface="Times New Roman"/>
              </a:endParaRPr>
            </a:p>
          </p:txBody>
        </p:sp>
        <p:sp>
          <p:nvSpPr>
            <p:cNvPr id="2056" name="Google Shape;2056;p131"/>
            <p:cNvSpPr/>
            <p:nvPr/>
          </p:nvSpPr>
          <p:spPr>
            <a:xfrm>
              <a:off x="2103789" y="616081"/>
              <a:ext cx="685800" cy="442500"/>
            </a:xfrm>
            <a:prstGeom prst="rightArrow">
              <a:avLst>
                <a:gd name="adj1" fmla="val 60000"/>
                <a:gd name="adj2" fmla="val 50000"/>
              </a:avLst>
            </a:pr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1"/>
            <p:cNvSpPr txBox="1"/>
            <p:nvPr/>
          </p:nvSpPr>
          <p:spPr>
            <a:xfrm>
              <a:off x="2103789" y="704582"/>
              <a:ext cx="553200" cy="2655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900">
                <a:solidFill>
                  <a:schemeClr val="lt1"/>
                </a:solidFill>
                <a:latin typeface="Calibri"/>
                <a:ea typeface="Calibri"/>
                <a:cs typeface="Calibri"/>
                <a:sym typeface="Calibri"/>
              </a:endParaRPr>
            </a:p>
          </p:txBody>
        </p:sp>
        <p:sp>
          <p:nvSpPr>
            <p:cNvPr id="2058" name="Google Shape;2058;p131"/>
            <p:cNvSpPr/>
            <p:nvPr/>
          </p:nvSpPr>
          <p:spPr>
            <a:xfrm>
              <a:off x="3074398" y="481867"/>
              <a:ext cx="1777200" cy="2808000"/>
            </a:xfrm>
            <a:prstGeom prst="roundRect">
              <a:avLst>
                <a:gd name="adj" fmla="val 1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1"/>
            <p:cNvSpPr txBox="1"/>
            <p:nvPr/>
          </p:nvSpPr>
          <p:spPr>
            <a:xfrm>
              <a:off x="3074398" y="481867"/>
              <a:ext cx="1777200" cy="711000"/>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None/>
              </a:pPr>
              <a:r>
                <a:rPr lang="en-US" sz="1800" b="1">
                  <a:solidFill>
                    <a:srgbClr val="00B0F0"/>
                  </a:solidFill>
                  <a:latin typeface="Times New Roman"/>
                  <a:ea typeface="Times New Roman"/>
                  <a:cs typeface="Times New Roman"/>
                  <a:sym typeface="Times New Roman"/>
                </a:rPr>
                <a:t>Bước 2</a:t>
              </a:r>
              <a:endParaRPr sz="1800" b="1">
                <a:solidFill>
                  <a:srgbClr val="00B0F0"/>
                </a:solidFill>
                <a:latin typeface="Times New Roman"/>
                <a:ea typeface="Times New Roman"/>
                <a:cs typeface="Times New Roman"/>
                <a:sym typeface="Times New Roman"/>
              </a:endParaRPr>
            </a:p>
          </p:txBody>
        </p:sp>
        <p:sp>
          <p:nvSpPr>
            <p:cNvPr id="2060" name="Google Shape;2060;p131"/>
            <p:cNvSpPr/>
            <p:nvPr/>
          </p:nvSpPr>
          <p:spPr>
            <a:xfrm>
              <a:off x="3393471" y="1154310"/>
              <a:ext cx="2210100" cy="3744000"/>
            </a:xfrm>
            <a:prstGeom prst="roundRect">
              <a:avLst>
                <a:gd name="adj" fmla="val 10000"/>
              </a:avLst>
            </a:prstGeom>
            <a:solidFill>
              <a:srgbClr val="CACACA">
                <a:alpha val="89800"/>
              </a:srgbClr>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1"/>
            <p:cNvSpPr txBox="1"/>
            <p:nvPr/>
          </p:nvSpPr>
          <p:spPr>
            <a:xfrm>
              <a:off x="3458203" y="1219042"/>
              <a:ext cx="2080800" cy="3614400"/>
            </a:xfrm>
            <a:prstGeom prst="rect">
              <a:avLst/>
            </a:prstGeom>
            <a:noFill/>
            <a:ln>
              <a:noFill/>
            </a:ln>
          </p:spPr>
          <p:txBody>
            <a:bodyPr spcFirstLastPara="1" wrap="square" lIns="128000" tIns="128000" rIns="128000" bIns="128000" anchor="t"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Khởi động vào một CD sạch, chạy tương tự “dir /s /b /ah” và “dir /s /b /a-h” và lưu kết quả. </a:t>
              </a:r>
              <a:endParaRPr sz="1800" b="0" i="0" u="none" strike="noStrike" cap="none">
                <a:solidFill>
                  <a:schemeClr val="dk1"/>
                </a:solidFill>
                <a:latin typeface="Times New Roman"/>
                <a:ea typeface="Times New Roman"/>
                <a:cs typeface="Times New Roman"/>
                <a:sym typeface="Times New Roman"/>
              </a:endParaRPr>
            </a:p>
          </p:txBody>
        </p:sp>
        <p:sp>
          <p:nvSpPr>
            <p:cNvPr id="2062" name="Google Shape;2062;p131"/>
            <p:cNvSpPr/>
            <p:nvPr/>
          </p:nvSpPr>
          <p:spPr>
            <a:xfrm>
              <a:off x="5175262" y="616081"/>
              <a:ext cx="685800" cy="442500"/>
            </a:xfrm>
            <a:prstGeom prst="rightArrow">
              <a:avLst>
                <a:gd name="adj1" fmla="val 60000"/>
                <a:gd name="adj2" fmla="val 50000"/>
              </a:avLst>
            </a:pr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1"/>
            <p:cNvSpPr txBox="1"/>
            <p:nvPr/>
          </p:nvSpPr>
          <p:spPr>
            <a:xfrm>
              <a:off x="5175262" y="704582"/>
              <a:ext cx="553200" cy="2655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900">
                <a:solidFill>
                  <a:schemeClr val="lt1"/>
                </a:solidFill>
                <a:latin typeface="Calibri"/>
                <a:ea typeface="Calibri"/>
                <a:cs typeface="Calibri"/>
                <a:sym typeface="Calibri"/>
              </a:endParaRPr>
            </a:p>
          </p:txBody>
        </p:sp>
        <p:sp>
          <p:nvSpPr>
            <p:cNvPr id="2064" name="Google Shape;2064;p131"/>
            <p:cNvSpPr/>
            <p:nvPr/>
          </p:nvSpPr>
          <p:spPr>
            <a:xfrm>
              <a:off x="6145871" y="481867"/>
              <a:ext cx="1777200" cy="2808000"/>
            </a:xfrm>
            <a:prstGeom prst="roundRect">
              <a:avLst>
                <a:gd name="adj" fmla="val 1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1"/>
            <p:cNvSpPr txBox="1"/>
            <p:nvPr/>
          </p:nvSpPr>
          <p:spPr>
            <a:xfrm>
              <a:off x="6145871" y="481867"/>
              <a:ext cx="1777200" cy="711000"/>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None/>
              </a:pPr>
              <a:r>
                <a:rPr lang="en-US" sz="1800" b="1">
                  <a:solidFill>
                    <a:srgbClr val="00B0F0"/>
                  </a:solidFill>
                  <a:latin typeface="Times New Roman"/>
                  <a:ea typeface="Times New Roman"/>
                  <a:cs typeface="Times New Roman"/>
                  <a:sym typeface="Times New Roman"/>
                </a:rPr>
                <a:t>Bước 3</a:t>
              </a:r>
              <a:endParaRPr sz="1800" b="1">
                <a:solidFill>
                  <a:srgbClr val="00B0F0"/>
                </a:solidFill>
                <a:latin typeface="Times New Roman"/>
                <a:ea typeface="Times New Roman"/>
                <a:cs typeface="Times New Roman"/>
                <a:sym typeface="Times New Roman"/>
              </a:endParaRPr>
            </a:p>
          </p:txBody>
        </p:sp>
        <p:sp>
          <p:nvSpPr>
            <p:cNvPr id="2066" name="Google Shape;2066;p131"/>
            <p:cNvSpPr/>
            <p:nvPr/>
          </p:nvSpPr>
          <p:spPr>
            <a:xfrm>
              <a:off x="6353072" y="1154310"/>
              <a:ext cx="2096700" cy="3744000"/>
            </a:xfrm>
            <a:prstGeom prst="roundRect">
              <a:avLst>
                <a:gd name="adj" fmla="val 10000"/>
              </a:avLst>
            </a:prstGeom>
            <a:solidFill>
              <a:srgbClr val="CACACA">
                <a:alpha val="89800"/>
              </a:srgbClr>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1"/>
            <p:cNvSpPr txBox="1"/>
            <p:nvPr/>
          </p:nvSpPr>
          <p:spPr>
            <a:xfrm>
              <a:off x="6414486" y="1215724"/>
              <a:ext cx="1974000" cy="3621300"/>
            </a:xfrm>
            <a:prstGeom prst="rect">
              <a:avLst/>
            </a:prstGeom>
            <a:noFill/>
            <a:ln>
              <a:noFill/>
            </a:ln>
          </p:spPr>
          <p:txBody>
            <a:bodyPr spcFirstLastPara="1" wrap="square" lIns="128000" tIns="128000" rIns="128000" bIns="128000" anchor="t"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Chạy một phiên bản WinDiff sạch và so sánh hai kết quả các phần mềm ma (ẩn bên trong nhưng lộ bên ngoài).</a:t>
              </a:r>
              <a:endParaRPr sz="1800" b="0" i="0" u="none" strike="noStrike" cap="none">
                <a:solidFill>
                  <a:schemeClr val="dk1"/>
                </a:solidFill>
                <a:latin typeface="Times New Roman"/>
                <a:ea typeface="Times New Roman"/>
                <a:cs typeface="Times New Roman"/>
                <a:sym typeface="Times New Roman"/>
              </a:endParaRPr>
            </a:p>
          </p:txBody>
        </p:sp>
      </p:grpSp>
      <p:pic>
        <p:nvPicPr>
          <p:cNvPr id="2068" name="Google Shape;2068;p131" descr="Command Prompt icon PNG, ICO or ICNS | Free vector icons"/>
          <p:cNvPicPr preferRelativeResize="0"/>
          <p:nvPr/>
        </p:nvPicPr>
        <p:blipFill rotWithShape="1">
          <a:blip r:embed="rId3">
            <a:alphaModFix/>
          </a:blip>
          <a:srcRect/>
          <a:stretch/>
        </p:blipFill>
        <p:spPr>
          <a:xfrm>
            <a:off x="2898776" y="4923322"/>
            <a:ext cx="798896" cy="798896"/>
          </a:xfrm>
          <a:prstGeom prst="rect">
            <a:avLst/>
          </a:prstGeom>
          <a:noFill/>
          <a:ln>
            <a:noFill/>
          </a:ln>
        </p:spPr>
      </p:pic>
      <p:pic>
        <p:nvPicPr>
          <p:cNvPr id="2069" name="Google Shape;2069;p131" descr="Tập tin:CD icon test.svg – Wikipedia tiếng Việt"/>
          <p:cNvPicPr preferRelativeResize="0"/>
          <p:nvPr/>
        </p:nvPicPr>
        <p:blipFill rotWithShape="1">
          <a:blip r:embed="rId4">
            <a:alphaModFix/>
          </a:blip>
          <a:srcRect/>
          <a:stretch/>
        </p:blipFill>
        <p:spPr>
          <a:xfrm>
            <a:off x="5929163" y="4836694"/>
            <a:ext cx="972152" cy="972152"/>
          </a:xfrm>
          <a:prstGeom prst="rect">
            <a:avLst/>
          </a:prstGeom>
          <a:noFill/>
          <a:ln>
            <a:noFill/>
          </a:ln>
        </p:spPr>
      </p:pic>
      <p:pic>
        <p:nvPicPr>
          <p:cNvPr id="2070" name="Google Shape;2070;p131" descr="File:WinMergeLogo.png - Wikimedia Commons"/>
          <p:cNvPicPr preferRelativeResize="0"/>
          <p:nvPr/>
        </p:nvPicPr>
        <p:blipFill rotWithShape="1">
          <a:blip r:embed="rId5">
            <a:alphaModFix/>
          </a:blip>
          <a:srcRect/>
          <a:stretch/>
        </p:blipFill>
        <p:spPr>
          <a:xfrm>
            <a:off x="8828238" y="4875596"/>
            <a:ext cx="846622" cy="846622"/>
          </a:xfrm>
          <a:prstGeom prst="rect">
            <a:avLst/>
          </a:prstGeom>
          <a:noFill/>
          <a:ln>
            <a:noFill/>
          </a:ln>
        </p:spPr>
      </p:pic>
      <p:sp>
        <p:nvSpPr>
          <p:cNvPr id="2071" name="Google Shape;2071;p131"/>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
        <p:nvSpPr>
          <p:cNvPr id="2072" name="Google Shape;2072;p131"/>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Các bước phát hiện Rootkit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7</a:t>
            </a:fld>
            <a:endParaRPr/>
          </a:p>
        </p:txBody>
      </p:sp>
      <p:sp>
        <p:nvSpPr>
          <p:cNvPr id="503" name="Google Shape;503;p69"/>
          <p:cNvSpPr txBox="1"/>
          <p:nvPr/>
        </p:nvSpPr>
        <p:spPr>
          <a:xfrm>
            <a:off x="1595029" y="66305"/>
            <a:ext cx="90729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FF0000"/>
                </a:solidFill>
                <a:latin typeface="Arial"/>
                <a:ea typeface="Arial"/>
                <a:cs typeface="Arial"/>
                <a:sym typeface="Arial"/>
              </a:rPr>
              <a:t>Bẻ khóa mật khẩu</a:t>
            </a:r>
            <a:endParaRPr sz="4000" b="1" i="0" u="none" strike="noStrike" cap="none">
              <a:solidFill>
                <a:srgbClr val="FF0000"/>
              </a:solidFill>
              <a:latin typeface="Arial"/>
              <a:ea typeface="Arial"/>
              <a:cs typeface="Arial"/>
              <a:sym typeface="Arial"/>
            </a:endParaRPr>
          </a:p>
        </p:txBody>
      </p:sp>
      <p:sp>
        <p:nvSpPr>
          <p:cNvPr id="504" name="Google Shape;504;p69"/>
          <p:cNvSpPr/>
          <p:nvPr/>
        </p:nvSpPr>
        <p:spPr>
          <a:xfrm>
            <a:off x="10488894" y="1192994"/>
            <a:ext cx="1295400" cy="838200"/>
          </a:xfrm>
          <a:prstGeom prst="roundRect">
            <a:avLst>
              <a:gd name="adj" fmla="val 16667"/>
            </a:avLst>
          </a:prstGeom>
          <a:solidFill>
            <a:srgbClr val="BFBFB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69"/>
          <p:cNvSpPr/>
          <p:nvPr/>
        </p:nvSpPr>
        <p:spPr>
          <a:xfrm>
            <a:off x="368316" y="1702607"/>
            <a:ext cx="1295400" cy="838200"/>
          </a:xfrm>
          <a:prstGeom prst="roundRect">
            <a:avLst>
              <a:gd name="adj" fmla="val 16667"/>
            </a:avLst>
          </a:prstGeom>
          <a:solidFill>
            <a:srgbClr val="BFBFB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6" name="Google Shape;506;p69"/>
          <p:cNvSpPr/>
          <p:nvPr/>
        </p:nvSpPr>
        <p:spPr>
          <a:xfrm>
            <a:off x="558816" y="1371601"/>
            <a:ext cx="11023584" cy="990599"/>
          </a:xfrm>
          <a:prstGeom prst="round2DiagRect">
            <a:avLst>
              <a:gd name="adj1" fmla="val 16667"/>
              <a:gd name="adj2" fmla="val 0"/>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Tahoma"/>
                <a:ea typeface="Tahoma"/>
                <a:cs typeface="Tahoma"/>
                <a:sym typeface="Tahoma"/>
              </a:rPr>
              <a:t>Kỹ thuật bẻ khóa mật khẩu được sử dụng để </a:t>
            </a:r>
            <a:r>
              <a:rPr lang="en-US" sz="2000" b="0" i="0" u="none" strike="noStrike" cap="none">
                <a:solidFill>
                  <a:srgbClr val="FF0000"/>
                </a:solidFill>
                <a:latin typeface="Tahoma"/>
                <a:ea typeface="Tahoma"/>
                <a:cs typeface="Tahoma"/>
                <a:sym typeface="Tahoma"/>
              </a:rPr>
              <a:t>khôi phục mật khẩu </a:t>
            </a:r>
            <a:r>
              <a:rPr lang="en-US" sz="2000" b="0" i="0" u="none" strike="noStrike" cap="none">
                <a:solidFill>
                  <a:schemeClr val="dk1"/>
                </a:solidFill>
                <a:latin typeface="Tahoma"/>
                <a:ea typeface="Tahoma"/>
                <a:cs typeface="Tahoma"/>
                <a:sym typeface="Tahoma"/>
              </a:rPr>
              <a:t>từ hệ thống máy tính</a:t>
            </a:r>
            <a:endParaRPr sz="2000" b="0" i="0" u="none" strike="noStrike" cap="none">
              <a:solidFill>
                <a:schemeClr val="dk1"/>
              </a:solidFill>
              <a:latin typeface="Tahoma"/>
              <a:ea typeface="Tahoma"/>
              <a:cs typeface="Tahoma"/>
              <a:sym typeface="Tahoma"/>
            </a:endParaRPr>
          </a:p>
        </p:txBody>
      </p:sp>
      <p:sp>
        <p:nvSpPr>
          <p:cNvPr id="507" name="Google Shape;507;p69"/>
          <p:cNvSpPr/>
          <p:nvPr/>
        </p:nvSpPr>
        <p:spPr>
          <a:xfrm>
            <a:off x="10488894" y="2951942"/>
            <a:ext cx="1295400" cy="838200"/>
          </a:xfrm>
          <a:prstGeom prst="roundRect">
            <a:avLst>
              <a:gd name="adj" fmla="val 16667"/>
            </a:avLst>
          </a:prstGeom>
          <a:solidFill>
            <a:srgbClr val="BFBFB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8" name="Google Shape;508;p69"/>
          <p:cNvSpPr/>
          <p:nvPr/>
        </p:nvSpPr>
        <p:spPr>
          <a:xfrm>
            <a:off x="368316" y="3461555"/>
            <a:ext cx="1295400" cy="838200"/>
          </a:xfrm>
          <a:prstGeom prst="roundRect">
            <a:avLst>
              <a:gd name="adj" fmla="val 16667"/>
            </a:avLst>
          </a:prstGeom>
          <a:solidFill>
            <a:srgbClr val="BFBFB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9" name="Google Shape;509;p69"/>
          <p:cNvSpPr/>
          <p:nvPr/>
        </p:nvSpPr>
        <p:spPr>
          <a:xfrm>
            <a:off x="558816" y="3130549"/>
            <a:ext cx="11023584" cy="990599"/>
          </a:xfrm>
          <a:prstGeom prst="round2DiagRect">
            <a:avLst>
              <a:gd name="adj1" fmla="val 16667"/>
              <a:gd name="adj2" fmla="val 0"/>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Tahoma"/>
                <a:ea typeface="Tahoma"/>
                <a:cs typeface="Tahoma"/>
                <a:sym typeface="Tahoma"/>
              </a:rPr>
              <a:t>Kẻ tấn công sử dụng kỹ thuật bẻ khóa mật khẩu để </a:t>
            </a:r>
            <a:r>
              <a:rPr lang="en-US" sz="2000" b="0" i="0" u="none" strike="noStrike" cap="none">
                <a:solidFill>
                  <a:srgbClr val="FF0000"/>
                </a:solidFill>
                <a:latin typeface="Tahoma"/>
                <a:ea typeface="Tahoma"/>
                <a:cs typeface="Tahoma"/>
                <a:sym typeface="Tahoma"/>
              </a:rPr>
              <a:t>chiếm quyền truy nhập trái phép</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Tahoma"/>
                <a:ea typeface="Tahoma"/>
                <a:cs typeface="Tahoma"/>
                <a:sym typeface="Tahoma"/>
              </a:rPr>
              <a:t>vào hệ thống dễ bị tổn thương</a:t>
            </a:r>
            <a:endParaRPr sz="2000" b="0" i="0" u="none" strike="noStrike" cap="none">
              <a:solidFill>
                <a:schemeClr val="dk1"/>
              </a:solidFill>
              <a:latin typeface="Tahoma"/>
              <a:ea typeface="Tahoma"/>
              <a:cs typeface="Tahoma"/>
              <a:sym typeface="Tahoma"/>
            </a:endParaRPr>
          </a:p>
        </p:txBody>
      </p:sp>
      <p:sp>
        <p:nvSpPr>
          <p:cNvPr id="510" name="Google Shape;510;p69"/>
          <p:cNvSpPr/>
          <p:nvPr/>
        </p:nvSpPr>
        <p:spPr>
          <a:xfrm>
            <a:off x="10488894" y="4715518"/>
            <a:ext cx="1295400" cy="838200"/>
          </a:xfrm>
          <a:prstGeom prst="roundRect">
            <a:avLst>
              <a:gd name="adj" fmla="val 16667"/>
            </a:avLst>
          </a:prstGeom>
          <a:solidFill>
            <a:srgbClr val="BFBFB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1" name="Google Shape;511;p69"/>
          <p:cNvSpPr/>
          <p:nvPr/>
        </p:nvSpPr>
        <p:spPr>
          <a:xfrm>
            <a:off x="368316" y="5225131"/>
            <a:ext cx="1295400" cy="838200"/>
          </a:xfrm>
          <a:prstGeom prst="roundRect">
            <a:avLst>
              <a:gd name="adj" fmla="val 16667"/>
            </a:avLst>
          </a:prstGeom>
          <a:solidFill>
            <a:srgbClr val="BFBFB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2" name="Google Shape;512;p69"/>
          <p:cNvSpPr/>
          <p:nvPr/>
        </p:nvSpPr>
        <p:spPr>
          <a:xfrm>
            <a:off x="558816" y="4894125"/>
            <a:ext cx="11023584" cy="990599"/>
          </a:xfrm>
          <a:prstGeom prst="round2DiagRect">
            <a:avLst>
              <a:gd name="adj1" fmla="val 16667"/>
              <a:gd name="adj2" fmla="val 0"/>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Tahoma"/>
                <a:ea typeface="Tahoma"/>
                <a:cs typeface="Tahoma"/>
                <a:sym typeface="Tahoma"/>
              </a:rPr>
              <a:t>Hầu hết các kỹ thuật bẻ khóa mật khẩu đều thành công bởi vì mật khẩu quá yêu hoặc</a:t>
            </a:r>
            <a:endParaRPr/>
          </a:p>
          <a:p>
            <a:pPr marL="0" marR="0" lvl="0" indent="0" algn="l" rtl="0">
              <a:lnSpc>
                <a:spcPct val="100000"/>
              </a:lnSpc>
              <a:spcBef>
                <a:spcPts val="0"/>
              </a:spcBef>
              <a:spcAft>
                <a:spcPts val="0"/>
              </a:spcAft>
              <a:buNone/>
            </a:pPr>
            <a:r>
              <a:rPr lang="en-US" sz="2000" b="0" i="0" u="none" strike="noStrike" cap="none">
                <a:solidFill>
                  <a:srgbClr val="FF0000"/>
                </a:solidFill>
                <a:latin typeface="Tahoma"/>
                <a:ea typeface="Tahoma"/>
                <a:cs typeface="Tahoma"/>
                <a:sym typeface="Tahoma"/>
              </a:rPr>
              <a:t>mật khẩu quá dễ đoán</a:t>
            </a:r>
            <a:endParaRPr sz="2000" b="0" i="0" u="none" strike="noStrike" cap="none">
              <a:solidFill>
                <a:srgbClr val="FF0000"/>
              </a:solidFill>
              <a:latin typeface="Tahoma"/>
              <a:ea typeface="Tahoma"/>
              <a:cs typeface="Tahoma"/>
              <a:sym typeface="Tahoma"/>
            </a:endParaRPr>
          </a:p>
        </p:txBody>
      </p:sp>
      <p:pic>
        <p:nvPicPr>
          <p:cNvPr id="513" name="Google Shape;513;p69"/>
          <p:cNvPicPr preferRelativeResize="0"/>
          <p:nvPr/>
        </p:nvPicPr>
        <p:blipFill rotWithShape="1">
          <a:blip r:embed="rId3">
            <a:alphaModFix/>
          </a:blip>
          <a:srcRect/>
          <a:stretch/>
        </p:blipFill>
        <p:spPr>
          <a:xfrm>
            <a:off x="10748900" y="1577625"/>
            <a:ext cx="609295" cy="609295"/>
          </a:xfrm>
          <a:prstGeom prst="rect">
            <a:avLst/>
          </a:prstGeom>
          <a:noFill/>
          <a:ln>
            <a:noFill/>
          </a:ln>
        </p:spPr>
      </p:pic>
      <p:pic>
        <p:nvPicPr>
          <p:cNvPr id="514" name="Google Shape;514;p69"/>
          <p:cNvPicPr preferRelativeResize="0"/>
          <p:nvPr/>
        </p:nvPicPr>
        <p:blipFill rotWithShape="1">
          <a:blip r:embed="rId4">
            <a:alphaModFix/>
          </a:blip>
          <a:srcRect/>
          <a:stretch/>
        </p:blipFill>
        <p:spPr>
          <a:xfrm>
            <a:off x="10668000" y="3272560"/>
            <a:ext cx="682474" cy="682474"/>
          </a:xfrm>
          <a:prstGeom prst="rect">
            <a:avLst/>
          </a:prstGeom>
          <a:noFill/>
          <a:ln>
            <a:noFill/>
          </a:ln>
        </p:spPr>
      </p:pic>
      <p:pic>
        <p:nvPicPr>
          <p:cNvPr id="515" name="Google Shape;515;p69"/>
          <p:cNvPicPr preferRelativeResize="0"/>
          <p:nvPr/>
        </p:nvPicPr>
        <p:blipFill rotWithShape="1">
          <a:blip r:embed="rId5">
            <a:alphaModFix/>
          </a:blip>
          <a:srcRect/>
          <a:stretch/>
        </p:blipFill>
        <p:spPr>
          <a:xfrm>
            <a:off x="10748900" y="5115473"/>
            <a:ext cx="603748" cy="6037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132"/>
          <p:cNvSpPr/>
          <p:nvPr/>
        </p:nvSpPr>
        <p:spPr>
          <a:xfrm>
            <a:off x="838200" y="1333902"/>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78" name="Google Shape;2078;p132"/>
          <p:cNvSpPr/>
          <p:nvPr/>
        </p:nvSpPr>
        <p:spPr>
          <a:xfrm>
            <a:off x="838200" y="2011683"/>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9" name="Google Shape;2079;p132"/>
          <p:cNvSpPr/>
          <p:nvPr/>
        </p:nvSpPr>
        <p:spPr>
          <a:xfrm>
            <a:off x="838198" y="2699286"/>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0" name="Google Shape;2080;p132"/>
          <p:cNvSpPr/>
          <p:nvPr/>
        </p:nvSpPr>
        <p:spPr>
          <a:xfrm>
            <a:off x="838198" y="3386889"/>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1" name="Google Shape;2081;p132"/>
          <p:cNvSpPr/>
          <p:nvPr/>
        </p:nvSpPr>
        <p:spPr>
          <a:xfrm>
            <a:off x="838197" y="4068073"/>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2" name="Google Shape;2082;p132"/>
          <p:cNvSpPr/>
          <p:nvPr/>
        </p:nvSpPr>
        <p:spPr>
          <a:xfrm>
            <a:off x="838196" y="4745854"/>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3" name="Google Shape;2083;p132"/>
          <p:cNvSpPr/>
          <p:nvPr/>
        </p:nvSpPr>
        <p:spPr>
          <a:xfrm>
            <a:off x="952903" y="141090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1</a:t>
            </a:r>
            <a:endParaRPr sz="1800" b="1">
              <a:solidFill>
                <a:schemeClr val="lt1"/>
              </a:solidFill>
              <a:latin typeface="Times New Roman"/>
              <a:ea typeface="Times New Roman"/>
              <a:cs typeface="Times New Roman"/>
              <a:sym typeface="Times New Roman"/>
            </a:endParaRPr>
          </a:p>
        </p:txBody>
      </p:sp>
      <p:sp>
        <p:nvSpPr>
          <p:cNvPr id="2084" name="Google Shape;2084;p132"/>
          <p:cNvSpPr/>
          <p:nvPr/>
        </p:nvSpPr>
        <p:spPr>
          <a:xfrm>
            <a:off x="952903" y="2092392"/>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2085" name="Google Shape;2085;p132"/>
          <p:cNvSpPr/>
          <p:nvPr/>
        </p:nvSpPr>
        <p:spPr>
          <a:xfrm>
            <a:off x="952903" y="2778294"/>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2086" name="Google Shape;2086;p132"/>
          <p:cNvSpPr/>
          <p:nvPr/>
        </p:nvSpPr>
        <p:spPr>
          <a:xfrm>
            <a:off x="952903" y="3448832"/>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2087" name="Google Shape;2087;p132"/>
          <p:cNvSpPr/>
          <p:nvPr/>
        </p:nvSpPr>
        <p:spPr>
          <a:xfrm>
            <a:off x="838196" y="5423635"/>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8" name="Google Shape;2088;p132"/>
          <p:cNvSpPr/>
          <p:nvPr/>
        </p:nvSpPr>
        <p:spPr>
          <a:xfrm>
            <a:off x="952903" y="4152977"/>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2089" name="Google Shape;2089;p132"/>
          <p:cNvSpPr/>
          <p:nvPr/>
        </p:nvSpPr>
        <p:spPr>
          <a:xfrm>
            <a:off x="952903" y="4824862"/>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2090" name="Google Shape;2090;p132"/>
          <p:cNvSpPr/>
          <p:nvPr/>
        </p:nvSpPr>
        <p:spPr>
          <a:xfrm>
            <a:off x="952903" y="5502643"/>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2091" name="Google Shape;2091;p132"/>
          <p:cNvSpPr/>
          <p:nvPr/>
        </p:nvSpPr>
        <p:spPr>
          <a:xfrm>
            <a:off x="6272463" y="1333902"/>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2" name="Google Shape;2092;p132"/>
          <p:cNvSpPr/>
          <p:nvPr/>
        </p:nvSpPr>
        <p:spPr>
          <a:xfrm>
            <a:off x="6272463" y="2011683"/>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3" name="Google Shape;2093;p132"/>
          <p:cNvSpPr/>
          <p:nvPr/>
        </p:nvSpPr>
        <p:spPr>
          <a:xfrm>
            <a:off x="6272461" y="2699286"/>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4" name="Google Shape;2094;p132"/>
          <p:cNvSpPr/>
          <p:nvPr/>
        </p:nvSpPr>
        <p:spPr>
          <a:xfrm>
            <a:off x="6272461" y="3386889"/>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5" name="Google Shape;2095;p132"/>
          <p:cNvSpPr/>
          <p:nvPr/>
        </p:nvSpPr>
        <p:spPr>
          <a:xfrm>
            <a:off x="6272460" y="4068073"/>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6" name="Google Shape;2096;p132"/>
          <p:cNvSpPr/>
          <p:nvPr/>
        </p:nvSpPr>
        <p:spPr>
          <a:xfrm>
            <a:off x="6272459" y="4745854"/>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7" name="Google Shape;2097;p132"/>
          <p:cNvSpPr/>
          <p:nvPr/>
        </p:nvSpPr>
        <p:spPr>
          <a:xfrm>
            <a:off x="6387166" y="1410906"/>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8</a:t>
            </a:r>
            <a:endParaRPr/>
          </a:p>
        </p:txBody>
      </p:sp>
      <p:sp>
        <p:nvSpPr>
          <p:cNvPr id="2098" name="Google Shape;2098;p132"/>
          <p:cNvSpPr/>
          <p:nvPr/>
        </p:nvSpPr>
        <p:spPr>
          <a:xfrm>
            <a:off x="6387166" y="2092392"/>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a:t>
            </a:r>
            <a:endParaRPr/>
          </a:p>
        </p:txBody>
      </p:sp>
      <p:sp>
        <p:nvSpPr>
          <p:cNvPr id="2099" name="Google Shape;2099;p132"/>
          <p:cNvSpPr/>
          <p:nvPr/>
        </p:nvSpPr>
        <p:spPr>
          <a:xfrm>
            <a:off x="6387166" y="2778294"/>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2100" name="Google Shape;2100;p132"/>
          <p:cNvSpPr/>
          <p:nvPr/>
        </p:nvSpPr>
        <p:spPr>
          <a:xfrm>
            <a:off x="6387166" y="3448832"/>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11</a:t>
            </a:r>
            <a:endParaRPr sz="1800">
              <a:solidFill>
                <a:schemeClr val="lt1"/>
              </a:solidFill>
              <a:latin typeface="Calibri"/>
              <a:ea typeface="Calibri"/>
              <a:cs typeface="Calibri"/>
              <a:sym typeface="Calibri"/>
            </a:endParaRPr>
          </a:p>
        </p:txBody>
      </p:sp>
      <p:sp>
        <p:nvSpPr>
          <p:cNvPr id="2101" name="Google Shape;2101;p132"/>
          <p:cNvSpPr/>
          <p:nvPr/>
        </p:nvSpPr>
        <p:spPr>
          <a:xfrm>
            <a:off x="6272459" y="5423635"/>
            <a:ext cx="5081400" cy="600900"/>
          </a:xfrm>
          <a:prstGeom prst="round1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2" name="Google Shape;2102;p132"/>
          <p:cNvSpPr/>
          <p:nvPr/>
        </p:nvSpPr>
        <p:spPr>
          <a:xfrm>
            <a:off x="6387166" y="4152977"/>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12</a:t>
            </a:r>
            <a:endParaRPr sz="1800">
              <a:solidFill>
                <a:schemeClr val="lt1"/>
              </a:solidFill>
              <a:latin typeface="Calibri"/>
              <a:ea typeface="Calibri"/>
              <a:cs typeface="Calibri"/>
              <a:sym typeface="Calibri"/>
            </a:endParaRPr>
          </a:p>
        </p:txBody>
      </p:sp>
      <p:sp>
        <p:nvSpPr>
          <p:cNvPr id="2103" name="Google Shape;2103;p132"/>
          <p:cNvSpPr/>
          <p:nvPr/>
        </p:nvSpPr>
        <p:spPr>
          <a:xfrm>
            <a:off x="6387166" y="4824862"/>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13</a:t>
            </a:r>
            <a:endParaRPr sz="1800">
              <a:solidFill>
                <a:schemeClr val="lt1"/>
              </a:solidFill>
              <a:latin typeface="Calibri"/>
              <a:ea typeface="Calibri"/>
              <a:cs typeface="Calibri"/>
              <a:sym typeface="Calibri"/>
            </a:endParaRPr>
          </a:p>
        </p:txBody>
      </p:sp>
      <p:sp>
        <p:nvSpPr>
          <p:cNvPr id="2104" name="Google Shape;2104;p132"/>
          <p:cNvSpPr/>
          <p:nvPr/>
        </p:nvSpPr>
        <p:spPr>
          <a:xfrm>
            <a:off x="6387166" y="5502643"/>
            <a:ext cx="442800" cy="4428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14</a:t>
            </a:r>
            <a:endParaRPr/>
          </a:p>
        </p:txBody>
      </p:sp>
      <p:sp>
        <p:nvSpPr>
          <p:cNvPr id="2105" name="Google Shape;2105;p132"/>
          <p:cNvSpPr txBox="1"/>
          <p:nvPr/>
        </p:nvSpPr>
        <p:spPr>
          <a:xfrm>
            <a:off x="1551681" y="4079241"/>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Hướng dẫn nhân viên </a:t>
            </a:r>
            <a:r>
              <a:rPr lang="en-US" sz="1600">
                <a:solidFill>
                  <a:schemeClr val="dk1"/>
                </a:solidFill>
                <a:latin typeface="Times New Roman"/>
                <a:ea typeface="Times New Roman"/>
                <a:cs typeface="Times New Roman"/>
                <a:sym typeface="Times New Roman"/>
              </a:rPr>
              <a:t>không tải tệp/chương trình từ nguồn không đáng tin cậy.</a:t>
            </a:r>
            <a:endParaRPr sz="1600">
              <a:solidFill>
                <a:schemeClr val="dk1"/>
              </a:solidFill>
              <a:latin typeface="Times New Roman"/>
              <a:ea typeface="Times New Roman"/>
              <a:cs typeface="Times New Roman"/>
              <a:sym typeface="Times New Roman"/>
            </a:endParaRPr>
          </a:p>
        </p:txBody>
      </p:sp>
      <p:sp>
        <p:nvSpPr>
          <p:cNvPr id="2106" name="Google Shape;2106;p132"/>
          <p:cNvSpPr txBox="1"/>
          <p:nvPr/>
        </p:nvSpPr>
        <p:spPr>
          <a:xfrm>
            <a:off x="1556086" y="2018303"/>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Các thủ tục cài đặt tự động </a:t>
            </a:r>
            <a:r>
              <a:rPr lang="en-US" sz="1600">
                <a:solidFill>
                  <a:schemeClr val="dk1"/>
                </a:solidFill>
                <a:latin typeface="Times New Roman"/>
                <a:ea typeface="Times New Roman"/>
                <a:cs typeface="Times New Roman"/>
                <a:sym typeface="Times New Roman"/>
              </a:rPr>
              <a:t>được soạn tốt nên được giữ lại.</a:t>
            </a:r>
            <a:endParaRPr sz="1600">
              <a:solidFill>
                <a:schemeClr val="dk1"/>
              </a:solidFill>
              <a:latin typeface="Times New Roman"/>
              <a:ea typeface="Times New Roman"/>
              <a:cs typeface="Times New Roman"/>
              <a:sym typeface="Times New Roman"/>
            </a:endParaRPr>
          </a:p>
        </p:txBody>
      </p:sp>
      <p:sp>
        <p:nvSpPr>
          <p:cNvPr id="2107" name="Google Shape;2107;p132"/>
          <p:cNvSpPr txBox="1"/>
          <p:nvPr/>
        </p:nvSpPr>
        <p:spPr>
          <a:xfrm>
            <a:off x="1556085" y="2728514"/>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Thực hiện </a:t>
            </a:r>
            <a:r>
              <a:rPr lang="en-US" sz="1600" b="1">
                <a:solidFill>
                  <a:srgbClr val="FF0000"/>
                </a:solidFill>
                <a:latin typeface="Times New Roman"/>
                <a:ea typeface="Times New Roman"/>
                <a:cs typeface="Times New Roman"/>
                <a:sym typeface="Times New Roman"/>
              </a:rPr>
              <a:t>phân tích kết xuất bộ nhớ nhân </a:t>
            </a:r>
            <a:r>
              <a:rPr lang="en-US" sz="1600">
                <a:solidFill>
                  <a:schemeClr val="dk1"/>
                </a:solidFill>
                <a:latin typeface="Times New Roman"/>
                <a:ea typeface="Times New Roman"/>
                <a:cs typeface="Times New Roman"/>
                <a:sym typeface="Times New Roman"/>
              </a:rPr>
              <a:t>để xác định rootkit có hiện diện không</a:t>
            </a:r>
            <a:endParaRPr sz="1600">
              <a:solidFill>
                <a:schemeClr val="dk1"/>
              </a:solidFill>
              <a:latin typeface="Times New Roman"/>
              <a:ea typeface="Times New Roman"/>
              <a:cs typeface="Times New Roman"/>
              <a:sym typeface="Times New Roman"/>
            </a:endParaRPr>
          </a:p>
        </p:txBody>
      </p:sp>
      <p:sp>
        <p:nvSpPr>
          <p:cNvPr id="2108" name="Google Shape;2108;p132"/>
          <p:cNvSpPr txBox="1"/>
          <p:nvPr/>
        </p:nvSpPr>
        <p:spPr>
          <a:xfrm>
            <a:off x="1551681" y="3414060"/>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Gia cố </a:t>
            </a:r>
            <a:r>
              <a:rPr lang="en-US" sz="1600" b="1">
                <a:solidFill>
                  <a:srgbClr val="FF0000"/>
                </a:solidFill>
                <a:latin typeface="Times New Roman"/>
                <a:ea typeface="Times New Roman"/>
                <a:cs typeface="Times New Roman"/>
                <a:sym typeface="Times New Roman"/>
              </a:rPr>
              <a:t>máy trạm </a:t>
            </a:r>
            <a:r>
              <a:rPr lang="en-US" sz="1600">
                <a:solidFill>
                  <a:schemeClr val="dk1"/>
                </a:solidFill>
                <a:latin typeface="Times New Roman"/>
                <a:ea typeface="Times New Roman"/>
                <a:cs typeface="Times New Roman"/>
                <a:sym typeface="Times New Roman"/>
              </a:rPr>
              <a:t>hoặc </a:t>
            </a:r>
            <a:r>
              <a:rPr lang="en-US" sz="1600" b="1">
                <a:solidFill>
                  <a:srgbClr val="FF0000"/>
                </a:solidFill>
                <a:latin typeface="Times New Roman"/>
                <a:ea typeface="Times New Roman"/>
                <a:cs typeface="Times New Roman"/>
                <a:sym typeface="Times New Roman"/>
              </a:rPr>
              <a:t>máy chủ</a:t>
            </a:r>
            <a:r>
              <a:rPr lang="en-US" sz="1600">
                <a:solidFill>
                  <a:schemeClr val="dk1"/>
                </a:solidFill>
                <a:latin typeface="Times New Roman"/>
                <a:ea typeface="Times New Roman"/>
                <a:cs typeface="Times New Roman"/>
                <a:sym typeface="Times New Roman"/>
              </a:rPr>
              <a:t> phòng chống tấn công.</a:t>
            </a:r>
            <a:endParaRPr sz="1600">
              <a:solidFill>
                <a:schemeClr val="dk1"/>
              </a:solidFill>
              <a:latin typeface="Times New Roman"/>
              <a:ea typeface="Times New Roman"/>
              <a:cs typeface="Times New Roman"/>
              <a:sym typeface="Times New Roman"/>
            </a:endParaRPr>
          </a:p>
        </p:txBody>
      </p:sp>
      <p:sp>
        <p:nvSpPr>
          <p:cNvPr id="2109" name="Google Shape;2109;p132"/>
          <p:cNvSpPr txBox="1"/>
          <p:nvPr/>
        </p:nvSpPr>
        <p:spPr>
          <a:xfrm>
            <a:off x="1551681" y="1342247"/>
            <a:ext cx="4325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Cài đặt lại hệ điều hành/ứng dụng</a:t>
            </a:r>
            <a:r>
              <a:rPr lang="en-US" sz="1600">
                <a:solidFill>
                  <a:schemeClr val="dk1"/>
                </a:solidFill>
                <a:latin typeface="Times New Roman"/>
                <a:ea typeface="Times New Roman"/>
                <a:cs typeface="Times New Roman"/>
                <a:sym typeface="Times New Roman"/>
              </a:rPr>
              <a:t> từ một nguồn đáng tin sau khi sao lưu dữ liệu quan trọng.</a:t>
            </a:r>
            <a:endParaRPr sz="1600">
              <a:solidFill>
                <a:schemeClr val="dk1"/>
              </a:solidFill>
              <a:latin typeface="Times New Roman"/>
              <a:ea typeface="Times New Roman"/>
              <a:cs typeface="Times New Roman"/>
              <a:sym typeface="Times New Roman"/>
            </a:endParaRPr>
          </a:p>
        </p:txBody>
      </p:sp>
      <p:sp>
        <p:nvSpPr>
          <p:cNvPr id="2110" name="Google Shape;2110;p132"/>
          <p:cNvSpPr txBox="1"/>
          <p:nvPr/>
        </p:nvSpPr>
        <p:spPr>
          <a:xfrm>
            <a:off x="1551681" y="4849835"/>
            <a:ext cx="4203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Cài đặt </a:t>
            </a:r>
            <a:r>
              <a:rPr lang="en-US" sz="1600" b="1">
                <a:solidFill>
                  <a:srgbClr val="FF0000"/>
                </a:solidFill>
                <a:latin typeface="Times New Roman"/>
                <a:ea typeface="Times New Roman"/>
                <a:cs typeface="Times New Roman"/>
                <a:sym typeface="Times New Roman"/>
              </a:rPr>
              <a:t>tường lửa </a:t>
            </a:r>
            <a:r>
              <a:rPr lang="en-US" sz="1600">
                <a:solidFill>
                  <a:schemeClr val="dk1"/>
                </a:solidFill>
                <a:latin typeface="Times New Roman"/>
                <a:ea typeface="Times New Roman"/>
                <a:cs typeface="Times New Roman"/>
                <a:sym typeface="Times New Roman"/>
              </a:rPr>
              <a:t>cho mạng và máy tính.</a:t>
            </a:r>
            <a:endParaRPr sz="1600">
              <a:solidFill>
                <a:schemeClr val="dk1"/>
              </a:solidFill>
              <a:latin typeface="Times New Roman"/>
              <a:ea typeface="Times New Roman"/>
              <a:cs typeface="Times New Roman"/>
              <a:sym typeface="Times New Roman"/>
            </a:endParaRPr>
          </a:p>
        </p:txBody>
      </p:sp>
      <p:sp>
        <p:nvSpPr>
          <p:cNvPr id="2111" name="Google Shape;2111;p132"/>
          <p:cNvSpPr txBox="1"/>
          <p:nvPr/>
        </p:nvSpPr>
        <p:spPr>
          <a:xfrm>
            <a:off x="1551681" y="5414252"/>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Đảm bảo tính sẵn sang của các </a:t>
            </a:r>
            <a:r>
              <a:rPr lang="en-US" sz="1600" b="1">
                <a:solidFill>
                  <a:srgbClr val="FF0000"/>
                </a:solidFill>
                <a:latin typeface="Times New Roman"/>
                <a:ea typeface="Times New Roman"/>
                <a:cs typeface="Times New Roman"/>
                <a:sym typeface="Times New Roman"/>
              </a:rPr>
              <a:t>phương tiện khôi phục đáng tin</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sp>
        <p:nvSpPr>
          <p:cNvPr id="2112" name="Google Shape;2112;p132"/>
          <p:cNvSpPr txBox="1"/>
          <p:nvPr/>
        </p:nvSpPr>
        <p:spPr>
          <a:xfrm>
            <a:off x="6829927" y="1466834"/>
            <a:ext cx="4203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Cập nhật và vá </a:t>
            </a:r>
            <a:r>
              <a:rPr lang="en-US" sz="1600">
                <a:solidFill>
                  <a:schemeClr val="dk1"/>
                </a:solidFill>
                <a:latin typeface="Times New Roman"/>
                <a:ea typeface="Times New Roman"/>
                <a:cs typeface="Times New Roman"/>
                <a:sym typeface="Times New Roman"/>
              </a:rPr>
              <a:t>hệ điều hành và các ứng dụng.</a:t>
            </a:r>
            <a:endParaRPr sz="1600">
              <a:solidFill>
                <a:schemeClr val="dk1"/>
              </a:solidFill>
              <a:latin typeface="Times New Roman"/>
              <a:ea typeface="Times New Roman"/>
              <a:cs typeface="Times New Roman"/>
              <a:sym typeface="Times New Roman"/>
            </a:endParaRPr>
          </a:p>
        </p:txBody>
      </p:sp>
      <p:sp>
        <p:nvSpPr>
          <p:cNvPr id="2113" name="Google Shape;2113;p132"/>
          <p:cNvSpPr txBox="1"/>
          <p:nvPr/>
        </p:nvSpPr>
        <p:spPr>
          <a:xfrm>
            <a:off x="6829928" y="2008557"/>
            <a:ext cx="4524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Xác thực các tệp hệ thống</a:t>
            </a:r>
            <a:r>
              <a:rPr lang="en-US" sz="1600">
                <a:solidFill>
                  <a:schemeClr val="dk1"/>
                </a:solidFill>
                <a:latin typeface="Times New Roman"/>
                <a:ea typeface="Times New Roman"/>
                <a:cs typeface="Times New Roman"/>
                <a:sym typeface="Times New Roman"/>
              </a:rPr>
              <a:t> thường xuyên bằng công nghệ dấu vân điện tử được mã hóa mạnh.</a:t>
            </a:r>
            <a:endParaRPr sz="1600">
              <a:solidFill>
                <a:schemeClr val="dk1"/>
              </a:solidFill>
              <a:latin typeface="Times New Roman"/>
              <a:ea typeface="Times New Roman"/>
              <a:cs typeface="Times New Roman"/>
              <a:sym typeface="Times New Roman"/>
            </a:endParaRPr>
          </a:p>
        </p:txBody>
      </p:sp>
      <p:sp>
        <p:nvSpPr>
          <p:cNvPr id="2114" name="Google Shape;2114;p132"/>
          <p:cNvSpPr txBox="1"/>
          <p:nvPr/>
        </p:nvSpPr>
        <p:spPr>
          <a:xfrm>
            <a:off x="6829927" y="2723355"/>
            <a:ext cx="43449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Cập nhật các phần mềm </a:t>
            </a:r>
            <a:r>
              <a:rPr lang="en-US" sz="1600" b="1">
                <a:solidFill>
                  <a:srgbClr val="FF0000"/>
                </a:solidFill>
                <a:latin typeface="Times New Roman"/>
                <a:ea typeface="Times New Roman"/>
                <a:cs typeface="Times New Roman"/>
                <a:sym typeface="Times New Roman"/>
              </a:rPr>
              <a:t>chống virus </a:t>
            </a:r>
            <a:r>
              <a:rPr lang="en-US" sz="1600">
                <a:solidFill>
                  <a:schemeClr val="dk1"/>
                </a:solidFill>
                <a:latin typeface="Times New Roman"/>
                <a:ea typeface="Times New Roman"/>
                <a:cs typeface="Times New Roman"/>
                <a:sym typeface="Times New Roman"/>
              </a:rPr>
              <a:t>và </a:t>
            </a:r>
            <a:r>
              <a:rPr lang="en-US" sz="1600" b="1">
                <a:solidFill>
                  <a:srgbClr val="FF0000"/>
                </a:solidFill>
                <a:latin typeface="Times New Roman"/>
                <a:ea typeface="Times New Roman"/>
                <a:cs typeface="Times New Roman"/>
                <a:sym typeface="Times New Roman"/>
              </a:rPr>
              <a:t>chống gián điệp</a:t>
            </a:r>
            <a:r>
              <a:rPr lang="en-US" sz="1600">
                <a:solidFill>
                  <a:schemeClr val="dk1"/>
                </a:solidFill>
                <a:latin typeface="Times New Roman"/>
                <a:ea typeface="Times New Roman"/>
                <a:cs typeface="Times New Roman"/>
                <a:sym typeface="Times New Roman"/>
              </a:rPr>
              <a:t> thường xuyên,</a:t>
            </a:r>
            <a:endParaRPr sz="1600">
              <a:solidFill>
                <a:schemeClr val="dk1"/>
              </a:solidFill>
              <a:latin typeface="Times New Roman"/>
              <a:ea typeface="Times New Roman"/>
              <a:cs typeface="Times New Roman"/>
              <a:sym typeface="Times New Roman"/>
            </a:endParaRPr>
          </a:p>
        </p:txBody>
      </p:sp>
      <p:sp>
        <p:nvSpPr>
          <p:cNvPr id="2115" name="Google Shape;2115;p132"/>
          <p:cNvSpPr txBox="1"/>
          <p:nvPr/>
        </p:nvSpPr>
        <p:spPr>
          <a:xfrm>
            <a:off x="6829928" y="3394890"/>
            <a:ext cx="4431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Tránh đăng nhập vào một tài khoản </a:t>
            </a:r>
            <a:r>
              <a:rPr lang="en-US" sz="1600" b="1">
                <a:solidFill>
                  <a:srgbClr val="FF0000"/>
                </a:solidFill>
                <a:latin typeface="Times New Roman"/>
                <a:ea typeface="Times New Roman"/>
                <a:cs typeface="Times New Roman"/>
                <a:sym typeface="Times New Roman"/>
              </a:rPr>
              <a:t>có quyền quản trị</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sp>
        <p:nvSpPr>
          <p:cNvPr id="2116" name="Google Shape;2116;p132"/>
          <p:cNvSpPr txBox="1"/>
          <p:nvPr/>
        </p:nvSpPr>
        <p:spPr>
          <a:xfrm>
            <a:off x="6829928" y="4204131"/>
            <a:ext cx="4203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Tuân theo </a:t>
            </a:r>
            <a:r>
              <a:rPr lang="en-US" sz="1600" b="1">
                <a:solidFill>
                  <a:srgbClr val="FF0000"/>
                </a:solidFill>
                <a:latin typeface="Times New Roman"/>
                <a:ea typeface="Times New Roman"/>
                <a:cs typeface="Times New Roman"/>
                <a:sym typeface="Times New Roman"/>
              </a:rPr>
              <a:t>nguyên tắc đặc quyền tối thiểu</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sp>
        <p:nvSpPr>
          <p:cNvPr id="2117" name="Google Shape;2117;p132"/>
          <p:cNvSpPr txBox="1"/>
          <p:nvPr/>
        </p:nvSpPr>
        <p:spPr>
          <a:xfrm>
            <a:off x="6829928" y="4726725"/>
            <a:ext cx="4203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Bảm đảm rằng phần mềm chống virus hiện tại có </a:t>
            </a:r>
            <a:r>
              <a:rPr lang="en-US" sz="1600" b="1">
                <a:solidFill>
                  <a:srgbClr val="FF0000"/>
                </a:solidFill>
                <a:latin typeface="Times New Roman"/>
                <a:ea typeface="Times New Roman"/>
                <a:cs typeface="Times New Roman"/>
                <a:sym typeface="Times New Roman"/>
              </a:rPr>
              <a:t>bảo vệ khỏi rootkit</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sp>
        <p:nvSpPr>
          <p:cNvPr id="2118" name="Google Shape;2118;p132"/>
          <p:cNvSpPr txBox="1"/>
          <p:nvPr/>
        </p:nvSpPr>
        <p:spPr>
          <a:xfrm>
            <a:off x="6829928" y="5434858"/>
            <a:ext cx="43449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Không cài các </a:t>
            </a:r>
            <a:r>
              <a:rPr lang="en-US" sz="1600" b="1">
                <a:solidFill>
                  <a:srgbClr val="FF0000"/>
                </a:solidFill>
                <a:latin typeface="Times New Roman"/>
                <a:ea typeface="Times New Roman"/>
                <a:cs typeface="Times New Roman"/>
                <a:sym typeface="Times New Roman"/>
              </a:rPr>
              <a:t>ứng dụng không cần thiết </a:t>
            </a:r>
            <a:r>
              <a:rPr lang="en-US" sz="1600">
                <a:solidFill>
                  <a:schemeClr val="dk1"/>
                </a:solidFill>
                <a:latin typeface="Times New Roman"/>
                <a:ea typeface="Times New Roman"/>
                <a:cs typeface="Times New Roman"/>
                <a:sym typeface="Times New Roman"/>
              </a:rPr>
              <a:t>và tắt các tính năng và dịch vụ không sử dụng.</a:t>
            </a:r>
            <a:endParaRPr sz="1600">
              <a:solidFill>
                <a:schemeClr val="dk1"/>
              </a:solidFill>
              <a:latin typeface="Times New Roman"/>
              <a:ea typeface="Times New Roman"/>
              <a:cs typeface="Times New Roman"/>
              <a:sym typeface="Times New Roman"/>
            </a:endParaRPr>
          </a:p>
        </p:txBody>
      </p:sp>
      <p:sp>
        <p:nvSpPr>
          <p:cNvPr id="2119" name="Google Shape;2119;p132"/>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sp>
        <p:nvSpPr>
          <p:cNvPr id="2120" name="Google Shape;2120;p132"/>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Cách phòng chống Rootkit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133"/>
          <p:cNvSpPr/>
          <p:nvPr/>
        </p:nvSpPr>
        <p:spPr>
          <a:xfrm>
            <a:off x="838200" y="1362776"/>
            <a:ext cx="5678100" cy="15207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accent1"/>
                </a:solidFill>
                <a:latin typeface="Times New Roman"/>
                <a:ea typeface="Times New Roman"/>
                <a:cs typeface="Times New Roman"/>
                <a:sym typeface="Times New Roman"/>
              </a:rPr>
              <a:t>Stinger</a:t>
            </a:r>
            <a:endParaRPr/>
          </a:p>
          <a:p>
            <a:pPr marL="346075" marR="0" lvl="0" indent="-346075" algn="l" rtl="0">
              <a:lnSpc>
                <a:spcPct val="90000"/>
              </a:lnSpc>
              <a:spcBef>
                <a:spcPts val="1000"/>
              </a:spcBef>
              <a:spcAft>
                <a:spcPts val="0"/>
              </a:spcAft>
              <a:buClr>
                <a:srgbClr val="FFC000"/>
              </a:buClr>
              <a:buSzPts val="1800"/>
              <a:buFont typeface="Noto Sans Symbols"/>
              <a:buChar char="❑"/>
            </a:pPr>
            <a:r>
              <a:rPr lang="en-US" sz="1800">
                <a:solidFill>
                  <a:srgbClr val="000000"/>
                </a:solidFill>
                <a:latin typeface="Times New Roman"/>
                <a:ea typeface="Times New Roman"/>
                <a:cs typeface="Times New Roman"/>
                <a:sym typeface="Times New Roman"/>
              </a:rPr>
              <a:t>Stinger quét tìm rootkit, các tiến trình đang chạy, module được tải, registry và các vị trí thư mục được biết là phần mềm độc hại trên máy.</a:t>
            </a:r>
            <a:endParaRPr sz="1800" b="1">
              <a:solidFill>
                <a:schemeClr val="accent1"/>
              </a:solidFill>
              <a:latin typeface="Times New Roman"/>
              <a:ea typeface="Times New Roman"/>
              <a:cs typeface="Times New Roman"/>
              <a:sym typeface="Times New Roman"/>
            </a:endParaRPr>
          </a:p>
        </p:txBody>
      </p:sp>
      <p:sp>
        <p:nvSpPr>
          <p:cNvPr id="2126" name="Google Shape;2126;p133"/>
          <p:cNvSpPr/>
          <p:nvPr/>
        </p:nvSpPr>
        <p:spPr>
          <a:xfrm>
            <a:off x="7344077" y="1362776"/>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Avast Free Antivirsu</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https://www.avast.com</a:t>
            </a:r>
            <a:endParaRPr sz="1800" b="0" i="1" u="none" strike="noStrike" cap="none">
              <a:solidFill>
                <a:schemeClr val="dk1"/>
              </a:solidFill>
              <a:latin typeface="Times New Roman"/>
              <a:ea typeface="Times New Roman"/>
              <a:cs typeface="Times New Roman"/>
              <a:sym typeface="Times New Roman"/>
            </a:endParaRPr>
          </a:p>
        </p:txBody>
      </p:sp>
      <p:sp>
        <p:nvSpPr>
          <p:cNvPr id="2127" name="Google Shape;2127;p133"/>
          <p:cNvSpPr/>
          <p:nvPr/>
        </p:nvSpPr>
        <p:spPr>
          <a:xfrm>
            <a:off x="7344078" y="2328659"/>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TDSSKiller</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https://usa.kaspersky.com</a:t>
            </a:r>
            <a:endParaRPr sz="1800" b="0" i="1" u="none" strike="noStrike" cap="none">
              <a:solidFill>
                <a:schemeClr val="dk1"/>
              </a:solidFill>
              <a:latin typeface="Times New Roman"/>
              <a:ea typeface="Times New Roman"/>
              <a:cs typeface="Times New Roman"/>
              <a:sym typeface="Times New Roman"/>
            </a:endParaRPr>
          </a:p>
        </p:txBody>
      </p:sp>
      <p:sp>
        <p:nvSpPr>
          <p:cNvPr id="2128" name="Google Shape;2128;p133"/>
          <p:cNvSpPr/>
          <p:nvPr/>
        </p:nvSpPr>
        <p:spPr>
          <a:xfrm>
            <a:off x="7344078" y="3294542"/>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Malwarebytes Anti-Rootkit</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https://www.malwarebytes.com</a:t>
            </a:r>
            <a:endParaRPr sz="1800" b="0" i="1" u="none" strike="noStrike" cap="none">
              <a:solidFill>
                <a:schemeClr val="dk1"/>
              </a:solidFill>
              <a:latin typeface="Times New Roman"/>
              <a:ea typeface="Times New Roman"/>
              <a:cs typeface="Times New Roman"/>
              <a:sym typeface="Times New Roman"/>
            </a:endParaRPr>
          </a:p>
        </p:txBody>
      </p:sp>
      <p:sp>
        <p:nvSpPr>
          <p:cNvPr id="2129" name="Google Shape;2129;p133"/>
          <p:cNvSpPr/>
          <p:nvPr/>
        </p:nvSpPr>
        <p:spPr>
          <a:xfrm>
            <a:off x="7344077" y="4260425"/>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Rootkit Buster</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https://www.trendmicro.co.in</a:t>
            </a:r>
            <a:endParaRPr sz="1800" b="0" i="1" u="none" strike="noStrike" cap="none">
              <a:solidFill>
                <a:schemeClr val="dk1"/>
              </a:solidFill>
              <a:latin typeface="Times New Roman"/>
              <a:ea typeface="Times New Roman"/>
              <a:cs typeface="Times New Roman"/>
              <a:sym typeface="Times New Roman"/>
            </a:endParaRPr>
          </a:p>
        </p:txBody>
      </p:sp>
      <p:sp>
        <p:nvSpPr>
          <p:cNvPr id="2130" name="Google Shape;2130;p133"/>
          <p:cNvSpPr/>
          <p:nvPr/>
        </p:nvSpPr>
        <p:spPr>
          <a:xfrm>
            <a:off x="7344078" y="5226308"/>
            <a:ext cx="4009800" cy="8046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41362" marR="0" lvl="2" indent="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UnHackMe</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https://www.greatis.com</a:t>
            </a:r>
            <a:endParaRPr sz="1800" b="0" i="1" u="none" strike="noStrike" cap="none">
              <a:solidFill>
                <a:schemeClr val="dk1"/>
              </a:solidFill>
              <a:latin typeface="Times New Roman"/>
              <a:ea typeface="Times New Roman"/>
              <a:cs typeface="Times New Roman"/>
              <a:sym typeface="Times New Roman"/>
            </a:endParaRPr>
          </a:p>
        </p:txBody>
      </p:sp>
      <p:pic>
        <p:nvPicPr>
          <p:cNvPr id="2131" name="Google Shape;2131;p133" descr="How to Use Stinger | McAfee Free Tools"/>
          <p:cNvPicPr preferRelativeResize="0"/>
          <p:nvPr/>
        </p:nvPicPr>
        <p:blipFill rotWithShape="1">
          <a:blip r:embed="rId3">
            <a:alphaModFix/>
          </a:blip>
          <a:srcRect/>
          <a:stretch/>
        </p:blipFill>
        <p:spPr>
          <a:xfrm>
            <a:off x="1933767" y="2949486"/>
            <a:ext cx="3486968" cy="3345127"/>
          </a:xfrm>
          <a:prstGeom prst="rect">
            <a:avLst/>
          </a:prstGeom>
          <a:noFill/>
          <a:ln>
            <a:noFill/>
          </a:ln>
        </p:spPr>
      </p:pic>
      <p:pic>
        <p:nvPicPr>
          <p:cNvPr id="2132" name="Google Shape;2132;p133" descr="Bản Cập Nhật Avast ! Virus Definitions Update August 28, 2021"/>
          <p:cNvPicPr preferRelativeResize="0"/>
          <p:nvPr/>
        </p:nvPicPr>
        <p:blipFill rotWithShape="1">
          <a:blip r:embed="rId4">
            <a:alphaModFix/>
          </a:blip>
          <a:srcRect/>
          <a:stretch/>
        </p:blipFill>
        <p:spPr>
          <a:xfrm>
            <a:off x="7459581" y="1463841"/>
            <a:ext cx="558264" cy="558264"/>
          </a:xfrm>
          <a:prstGeom prst="rect">
            <a:avLst/>
          </a:prstGeom>
          <a:noFill/>
          <a:ln>
            <a:noFill/>
          </a:ln>
        </p:spPr>
      </p:pic>
      <p:pic>
        <p:nvPicPr>
          <p:cNvPr id="2133" name="Google Shape;2133;p133" descr="Kaspersky TDSSKiller 3.1.0.28 Download | TechSpot"/>
          <p:cNvPicPr preferRelativeResize="0"/>
          <p:nvPr/>
        </p:nvPicPr>
        <p:blipFill rotWithShape="1">
          <a:blip r:embed="rId5">
            <a:alphaModFix/>
          </a:blip>
          <a:srcRect/>
          <a:stretch/>
        </p:blipFill>
        <p:spPr>
          <a:xfrm>
            <a:off x="7428490" y="2398633"/>
            <a:ext cx="620445" cy="620445"/>
          </a:xfrm>
          <a:prstGeom prst="rect">
            <a:avLst/>
          </a:prstGeom>
          <a:noFill/>
          <a:ln>
            <a:noFill/>
          </a:ln>
        </p:spPr>
      </p:pic>
      <p:pic>
        <p:nvPicPr>
          <p:cNvPr id="2134" name="Google Shape;2134;p133" descr="Malwarebytes (phần mềm) – Wikipedia tiếng Việt"/>
          <p:cNvPicPr preferRelativeResize="0"/>
          <p:nvPr/>
        </p:nvPicPr>
        <p:blipFill rotWithShape="1">
          <a:blip r:embed="rId6">
            <a:alphaModFix/>
          </a:blip>
          <a:srcRect/>
          <a:stretch/>
        </p:blipFill>
        <p:spPr>
          <a:xfrm>
            <a:off x="7520810" y="3471285"/>
            <a:ext cx="457200" cy="406908"/>
          </a:xfrm>
          <a:prstGeom prst="rect">
            <a:avLst/>
          </a:prstGeom>
          <a:noFill/>
          <a:ln>
            <a:noFill/>
          </a:ln>
        </p:spPr>
      </p:pic>
      <p:pic>
        <p:nvPicPr>
          <p:cNvPr id="2135" name="Google Shape;2135;p133" descr="Download - tải Rootkit Buster - Tìm và riệt rootkit"/>
          <p:cNvPicPr preferRelativeResize="0"/>
          <p:nvPr/>
        </p:nvPicPr>
        <p:blipFill rotWithShape="1">
          <a:blip r:embed="rId7">
            <a:alphaModFix/>
          </a:blip>
          <a:srcRect l="16442" t="11397" r="21927" b="34816"/>
          <a:stretch/>
        </p:blipFill>
        <p:spPr>
          <a:xfrm>
            <a:off x="7390601" y="4324645"/>
            <a:ext cx="696221" cy="631955"/>
          </a:xfrm>
          <a:prstGeom prst="rect">
            <a:avLst/>
          </a:prstGeom>
          <a:noFill/>
          <a:ln>
            <a:noFill/>
          </a:ln>
        </p:spPr>
      </p:pic>
      <p:pic>
        <p:nvPicPr>
          <p:cNvPr id="2136" name="Google Shape;2136;p133" descr="UnHackMe Các phần mềm thay thế và phần mềm tương tự - ProgSoft.net"/>
          <p:cNvPicPr preferRelativeResize="0"/>
          <p:nvPr/>
        </p:nvPicPr>
        <p:blipFill rotWithShape="1">
          <a:blip r:embed="rId8">
            <a:alphaModFix/>
          </a:blip>
          <a:srcRect/>
          <a:stretch/>
        </p:blipFill>
        <p:spPr>
          <a:xfrm>
            <a:off x="7428490" y="5325455"/>
            <a:ext cx="606425" cy="606425"/>
          </a:xfrm>
          <a:prstGeom prst="rect">
            <a:avLst/>
          </a:prstGeom>
          <a:noFill/>
          <a:ln>
            <a:noFill/>
          </a:ln>
        </p:spPr>
      </p:pic>
      <p:sp>
        <p:nvSpPr>
          <p:cNvPr id="2137" name="Google Shape;2137;p133"/>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sp>
        <p:nvSpPr>
          <p:cNvPr id="2138" name="Google Shape;2138;p133"/>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Các phần mềm chống Rootkit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5"/>
                                        </p:tgtEl>
                                        <p:attrNameLst>
                                          <p:attrName>style.visibility</p:attrName>
                                        </p:attrNameLst>
                                      </p:cBhvr>
                                      <p:to>
                                        <p:strVal val="visible"/>
                                      </p:to>
                                    </p:set>
                                    <p:animEffect transition="in" filter="fade">
                                      <p:cBhvr>
                                        <p:cTn id="7" dur="500"/>
                                        <p:tgtEl>
                                          <p:spTgt spid="2125"/>
                                        </p:tgtEl>
                                      </p:cBhvr>
                                    </p:animEffect>
                                  </p:childTnLst>
                                </p:cTn>
                              </p:par>
                              <p:par>
                                <p:cTn id="8" presetID="10" presetClass="entr" presetSubtype="0" fill="hold" nodeType="withEffect">
                                  <p:stCondLst>
                                    <p:cond delay="0"/>
                                  </p:stCondLst>
                                  <p:childTnLst>
                                    <p:set>
                                      <p:cBhvr>
                                        <p:cTn id="9" dur="1" fill="hold">
                                          <p:stCondLst>
                                            <p:cond delay="0"/>
                                          </p:stCondLst>
                                        </p:cTn>
                                        <p:tgtEl>
                                          <p:spTgt spid="2131"/>
                                        </p:tgtEl>
                                        <p:attrNameLst>
                                          <p:attrName>style.visibility</p:attrName>
                                        </p:attrNameLst>
                                      </p:cBhvr>
                                      <p:to>
                                        <p:strVal val="visible"/>
                                      </p:to>
                                    </p:set>
                                    <p:animEffect transition="in" filter="fade">
                                      <p:cBhvr>
                                        <p:cTn id="10" dur="500"/>
                                        <p:tgtEl>
                                          <p:spTgt spid="213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126"/>
                                        </p:tgtEl>
                                        <p:attrNameLst>
                                          <p:attrName>style.visibility</p:attrName>
                                        </p:attrNameLst>
                                      </p:cBhvr>
                                      <p:to>
                                        <p:strVal val="visible"/>
                                      </p:to>
                                    </p:set>
                                    <p:anim calcmode="lin" valueType="num">
                                      <p:cBhvr additive="base">
                                        <p:cTn id="15" dur="500"/>
                                        <p:tgtEl>
                                          <p:spTgt spid="2126"/>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100"/>
                                  </p:stCondLst>
                                  <p:childTnLst>
                                    <p:set>
                                      <p:cBhvr>
                                        <p:cTn id="17" dur="1" fill="hold">
                                          <p:stCondLst>
                                            <p:cond delay="0"/>
                                          </p:stCondLst>
                                        </p:cTn>
                                        <p:tgtEl>
                                          <p:spTgt spid="2127"/>
                                        </p:tgtEl>
                                        <p:attrNameLst>
                                          <p:attrName>style.visibility</p:attrName>
                                        </p:attrNameLst>
                                      </p:cBhvr>
                                      <p:to>
                                        <p:strVal val="visible"/>
                                      </p:to>
                                    </p:set>
                                    <p:anim calcmode="lin" valueType="num">
                                      <p:cBhvr additive="base">
                                        <p:cTn id="18" dur="500"/>
                                        <p:tgtEl>
                                          <p:spTgt spid="2127"/>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200"/>
                                  </p:stCondLst>
                                  <p:childTnLst>
                                    <p:set>
                                      <p:cBhvr>
                                        <p:cTn id="20" dur="1" fill="hold">
                                          <p:stCondLst>
                                            <p:cond delay="0"/>
                                          </p:stCondLst>
                                        </p:cTn>
                                        <p:tgtEl>
                                          <p:spTgt spid="2128"/>
                                        </p:tgtEl>
                                        <p:attrNameLst>
                                          <p:attrName>style.visibility</p:attrName>
                                        </p:attrNameLst>
                                      </p:cBhvr>
                                      <p:to>
                                        <p:strVal val="visible"/>
                                      </p:to>
                                    </p:set>
                                    <p:anim calcmode="lin" valueType="num">
                                      <p:cBhvr additive="base">
                                        <p:cTn id="21" dur="500"/>
                                        <p:tgtEl>
                                          <p:spTgt spid="2128"/>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300"/>
                                  </p:stCondLst>
                                  <p:childTnLst>
                                    <p:set>
                                      <p:cBhvr>
                                        <p:cTn id="23" dur="1" fill="hold">
                                          <p:stCondLst>
                                            <p:cond delay="0"/>
                                          </p:stCondLst>
                                        </p:cTn>
                                        <p:tgtEl>
                                          <p:spTgt spid="2129"/>
                                        </p:tgtEl>
                                        <p:attrNameLst>
                                          <p:attrName>style.visibility</p:attrName>
                                        </p:attrNameLst>
                                      </p:cBhvr>
                                      <p:to>
                                        <p:strVal val="visible"/>
                                      </p:to>
                                    </p:set>
                                    <p:anim calcmode="lin" valueType="num">
                                      <p:cBhvr additive="base">
                                        <p:cTn id="24" dur="500"/>
                                        <p:tgtEl>
                                          <p:spTgt spid="2129"/>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400"/>
                                  </p:stCondLst>
                                  <p:childTnLst>
                                    <p:set>
                                      <p:cBhvr>
                                        <p:cTn id="26" dur="1" fill="hold">
                                          <p:stCondLst>
                                            <p:cond delay="0"/>
                                          </p:stCondLst>
                                        </p:cTn>
                                        <p:tgtEl>
                                          <p:spTgt spid="2130"/>
                                        </p:tgtEl>
                                        <p:attrNameLst>
                                          <p:attrName>style.visibility</p:attrName>
                                        </p:attrNameLst>
                                      </p:cBhvr>
                                      <p:to>
                                        <p:strVal val="visible"/>
                                      </p:to>
                                    </p:set>
                                    <p:anim calcmode="lin" valueType="num">
                                      <p:cBhvr additive="base">
                                        <p:cTn id="27" dur="500"/>
                                        <p:tgtEl>
                                          <p:spTgt spid="2130"/>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2132"/>
                                        </p:tgtEl>
                                        <p:attrNameLst>
                                          <p:attrName>style.visibility</p:attrName>
                                        </p:attrNameLst>
                                      </p:cBhvr>
                                      <p:to>
                                        <p:strVal val="visible"/>
                                      </p:to>
                                    </p:set>
                                    <p:anim calcmode="lin" valueType="num">
                                      <p:cBhvr additive="base">
                                        <p:cTn id="30" dur="500"/>
                                        <p:tgtEl>
                                          <p:spTgt spid="2132"/>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100"/>
                                  </p:stCondLst>
                                  <p:childTnLst>
                                    <p:set>
                                      <p:cBhvr>
                                        <p:cTn id="32" dur="1" fill="hold">
                                          <p:stCondLst>
                                            <p:cond delay="0"/>
                                          </p:stCondLst>
                                        </p:cTn>
                                        <p:tgtEl>
                                          <p:spTgt spid="2133"/>
                                        </p:tgtEl>
                                        <p:attrNameLst>
                                          <p:attrName>style.visibility</p:attrName>
                                        </p:attrNameLst>
                                      </p:cBhvr>
                                      <p:to>
                                        <p:strVal val="visible"/>
                                      </p:to>
                                    </p:set>
                                    <p:anim calcmode="lin" valueType="num">
                                      <p:cBhvr additive="base">
                                        <p:cTn id="33" dur="500"/>
                                        <p:tgtEl>
                                          <p:spTgt spid="2133"/>
                                        </p:tgtEl>
                                        <p:attrNameLst>
                                          <p:attrName>ppt_x</p:attrName>
                                        </p:attrNameLst>
                                      </p:cBhvr>
                                      <p:tavLst>
                                        <p:tav tm="0">
                                          <p:val>
                                            <p:strVal val="#ppt_x+1"/>
                                          </p:val>
                                        </p:tav>
                                        <p:tav tm="100000">
                                          <p:val>
                                            <p:strVal val="#ppt_x"/>
                                          </p:val>
                                        </p:tav>
                                      </p:tavLst>
                                    </p:anim>
                                  </p:childTnLst>
                                </p:cTn>
                              </p:par>
                              <p:par>
                                <p:cTn id="34" presetID="2" presetClass="entr" presetSubtype="2" fill="hold" nodeType="withEffect">
                                  <p:stCondLst>
                                    <p:cond delay="200"/>
                                  </p:stCondLst>
                                  <p:childTnLst>
                                    <p:set>
                                      <p:cBhvr>
                                        <p:cTn id="35" dur="1" fill="hold">
                                          <p:stCondLst>
                                            <p:cond delay="0"/>
                                          </p:stCondLst>
                                        </p:cTn>
                                        <p:tgtEl>
                                          <p:spTgt spid="2134"/>
                                        </p:tgtEl>
                                        <p:attrNameLst>
                                          <p:attrName>style.visibility</p:attrName>
                                        </p:attrNameLst>
                                      </p:cBhvr>
                                      <p:to>
                                        <p:strVal val="visible"/>
                                      </p:to>
                                    </p:set>
                                    <p:anim calcmode="lin" valueType="num">
                                      <p:cBhvr additive="base">
                                        <p:cTn id="36" dur="500"/>
                                        <p:tgtEl>
                                          <p:spTgt spid="2134"/>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300"/>
                                  </p:stCondLst>
                                  <p:childTnLst>
                                    <p:set>
                                      <p:cBhvr>
                                        <p:cTn id="38" dur="1" fill="hold">
                                          <p:stCondLst>
                                            <p:cond delay="0"/>
                                          </p:stCondLst>
                                        </p:cTn>
                                        <p:tgtEl>
                                          <p:spTgt spid="2135"/>
                                        </p:tgtEl>
                                        <p:attrNameLst>
                                          <p:attrName>style.visibility</p:attrName>
                                        </p:attrNameLst>
                                      </p:cBhvr>
                                      <p:to>
                                        <p:strVal val="visible"/>
                                      </p:to>
                                    </p:set>
                                    <p:anim calcmode="lin" valueType="num">
                                      <p:cBhvr additive="base">
                                        <p:cTn id="39" dur="500"/>
                                        <p:tgtEl>
                                          <p:spTgt spid="2135"/>
                                        </p:tgtEl>
                                        <p:attrNameLst>
                                          <p:attrName>ppt_x</p:attrName>
                                        </p:attrNameLst>
                                      </p:cBhvr>
                                      <p:tavLst>
                                        <p:tav tm="0">
                                          <p:val>
                                            <p:strVal val="#ppt_x+1"/>
                                          </p:val>
                                        </p:tav>
                                        <p:tav tm="100000">
                                          <p:val>
                                            <p:strVal val="#ppt_x"/>
                                          </p:val>
                                        </p:tav>
                                      </p:tavLst>
                                    </p:anim>
                                  </p:childTnLst>
                                </p:cTn>
                              </p:par>
                              <p:par>
                                <p:cTn id="40" presetID="2" presetClass="entr" presetSubtype="2" fill="hold" nodeType="withEffect">
                                  <p:stCondLst>
                                    <p:cond delay="400"/>
                                  </p:stCondLst>
                                  <p:childTnLst>
                                    <p:set>
                                      <p:cBhvr>
                                        <p:cTn id="41" dur="1" fill="hold">
                                          <p:stCondLst>
                                            <p:cond delay="0"/>
                                          </p:stCondLst>
                                        </p:cTn>
                                        <p:tgtEl>
                                          <p:spTgt spid="2136"/>
                                        </p:tgtEl>
                                        <p:attrNameLst>
                                          <p:attrName>style.visibility</p:attrName>
                                        </p:attrNameLst>
                                      </p:cBhvr>
                                      <p:to>
                                        <p:strVal val="visible"/>
                                      </p:to>
                                    </p:set>
                                    <p:anim calcmode="lin" valueType="num">
                                      <p:cBhvr additive="base">
                                        <p:cTn id="42" dur="500"/>
                                        <p:tgtEl>
                                          <p:spTgt spid="21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34"/>
          <p:cNvSpPr/>
          <p:nvPr/>
        </p:nvSpPr>
        <p:spPr>
          <a:xfrm>
            <a:off x="843086" y="3751777"/>
            <a:ext cx="2732700" cy="2666100"/>
          </a:xfrm>
          <a:prstGeom prst="rect">
            <a:avLst/>
          </a:prstGeom>
          <a:solidFill>
            <a:schemeClr val="lt1"/>
          </a:solidFill>
          <a:ln w="12700" cap="flat" cmpd="sng">
            <a:solidFill>
              <a:schemeClr val="dk1"/>
            </a:solidFill>
            <a:prstDash val="solid"/>
            <a:miter lim="800000"/>
            <a:headEnd type="none" w="sm" len="sm"/>
            <a:tailEnd type="none" w="sm" len="sm"/>
          </a:ln>
          <a:effectLst>
            <a:outerShdw blurRad="393700" dist="88900" dir="7740000" sx="105000" sy="105000" algn="tr" rotWithShape="0">
              <a:srgbClr val="000000">
                <a:alpha val="4392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Luồng dữ liệu NTFS thay thế (ADS) là một </a:t>
            </a:r>
            <a:r>
              <a:rPr lang="en-US" sz="1800" b="1">
                <a:solidFill>
                  <a:srgbClr val="FF0000"/>
                </a:solidFill>
                <a:latin typeface="Times New Roman"/>
                <a:ea typeface="Times New Roman"/>
                <a:cs typeface="Times New Roman"/>
                <a:sym typeface="Times New Roman"/>
              </a:rPr>
              <a:t>luồng dữ liệu ẩn của Windows </a:t>
            </a:r>
            <a:r>
              <a:rPr lang="en-US" sz="1800">
                <a:solidFill>
                  <a:schemeClr val="dk1"/>
                </a:solidFill>
                <a:latin typeface="Times New Roman"/>
                <a:ea typeface="Times New Roman"/>
                <a:cs typeface="Times New Roman"/>
                <a:sym typeface="Times New Roman"/>
              </a:rPr>
              <a:t>chứa siêu dữ liệu của tệp như thuộc tính, số từ, tên tác giả và quyền truy cập, và thời điểm chỉnh sửa của các tệp.</a:t>
            </a:r>
            <a:endParaRPr sz="1800">
              <a:solidFill>
                <a:schemeClr val="dk1"/>
              </a:solidFill>
              <a:latin typeface="Times New Roman"/>
              <a:ea typeface="Times New Roman"/>
              <a:cs typeface="Times New Roman"/>
              <a:sym typeface="Times New Roman"/>
            </a:endParaRPr>
          </a:p>
        </p:txBody>
      </p:sp>
      <p:sp>
        <p:nvSpPr>
          <p:cNvPr id="2144" name="Google Shape;2144;p134"/>
          <p:cNvSpPr/>
          <p:nvPr/>
        </p:nvSpPr>
        <p:spPr>
          <a:xfrm>
            <a:off x="4575900" y="3751777"/>
            <a:ext cx="2732700" cy="2666100"/>
          </a:xfrm>
          <a:prstGeom prst="rect">
            <a:avLst/>
          </a:prstGeom>
          <a:solidFill>
            <a:schemeClr val="lt1"/>
          </a:solidFill>
          <a:ln w="12700" cap="flat" cmpd="sng">
            <a:solidFill>
              <a:schemeClr val="dk1"/>
            </a:solidFill>
            <a:prstDash val="solid"/>
            <a:miter lim="800000"/>
            <a:headEnd type="none" w="sm" len="sm"/>
            <a:tailEnd type="none" w="sm" len="sm"/>
          </a:ln>
          <a:effectLst>
            <a:outerShdw blurRad="393700" dist="88900" dir="7740000" sx="105000" sy="105000" algn="tr" rotWithShape="0">
              <a:srgbClr val="000000">
                <a:alpha val="4392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ADS chính là cách để </a:t>
            </a:r>
            <a:r>
              <a:rPr lang="en-US" sz="1800" b="1">
                <a:solidFill>
                  <a:srgbClr val="FF0000"/>
                </a:solidFill>
                <a:latin typeface="Times New Roman"/>
                <a:ea typeface="Times New Roman"/>
                <a:cs typeface="Times New Roman"/>
                <a:sym typeface="Times New Roman"/>
              </a:rPr>
              <a:t>đưa dữ liệu vào tệp</a:t>
            </a:r>
            <a:r>
              <a:rPr lang="en-US" sz="1800">
                <a:solidFill>
                  <a:schemeClr val="dk1"/>
                </a:solidFill>
                <a:latin typeface="Times New Roman"/>
                <a:ea typeface="Times New Roman"/>
                <a:cs typeface="Times New Roman"/>
                <a:sym typeface="Times New Roman"/>
              </a:rPr>
              <a:t> mà không thay đổi tác dụng, kích cỡ hay cách nó hiển thị trên các ứng dụng duyệt tệp.</a:t>
            </a:r>
            <a:endParaRPr sz="1800">
              <a:solidFill>
                <a:schemeClr val="dk1"/>
              </a:solidFill>
              <a:latin typeface="Times New Roman"/>
              <a:ea typeface="Times New Roman"/>
              <a:cs typeface="Times New Roman"/>
              <a:sym typeface="Times New Roman"/>
            </a:endParaRPr>
          </a:p>
        </p:txBody>
      </p:sp>
      <p:sp>
        <p:nvSpPr>
          <p:cNvPr id="2145" name="Google Shape;2145;p134"/>
          <p:cNvSpPr/>
          <p:nvPr/>
        </p:nvSpPr>
        <p:spPr>
          <a:xfrm>
            <a:off x="8308714" y="3751777"/>
            <a:ext cx="2797800" cy="2666100"/>
          </a:xfrm>
          <a:prstGeom prst="rect">
            <a:avLst/>
          </a:prstGeom>
          <a:solidFill>
            <a:schemeClr val="lt1"/>
          </a:solidFill>
          <a:ln w="12700" cap="flat" cmpd="sng">
            <a:solidFill>
              <a:schemeClr val="dk1"/>
            </a:solidFill>
            <a:prstDash val="solid"/>
            <a:miter lim="800000"/>
            <a:headEnd type="none" w="sm" len="sm"/>
            <a:tailEnd type="none" w="sm" len="sm"/>
          </a:ln>
          <a:effectLst>
            <a:outerShdw blurRad="393700" dist="88900" dir="7740000" sx="105000" sy="105000" algn="tr" rotWithShape="0">
              <a:srgbClr val="000000">
                <a:alpha val="4392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ADS cho phép kẻ tấn công </a:t>
            </a:r>
            <a:r>
              <a:rPr lang="en-US" sz="1800" b="1">
                <a:solidFill>
                  <a:srgbClr val="FF0000"/>
                </a:solidFill>
                <a:latin typeface="Times New Roman"/>
                <a:ea typeface="Times New Roman"/>
                <a:cs typeface="Times New Roman"/>
                <a:sym typeface="Times New Roman"/>
              </a:rPr>
              <a:t>tiêm mã độc </a:t>
            </a:r>
            <a:r>
              <a:rPr lang="en-US" sz="1800">
                <a:solidFill>
                  <a:schemeClr val="dk1"/>
                </a:solidFill>
                <a:latin typeface="Times New Roman"/>
                <a:ea typeface="Times New Roman"/>
                <a:cs typeface="Times New Roman"/>
                <a:sym typeface="Times New Roman"/>
              </a:rPr>
              <a:t>vào các tệp trên một hệ thống có thể truy cập được và chạy chúng mà người dùng không hay biết.</a:t>
            </a:r>
            <a:endParaRPr sz="1800">
              <a:solidFill>
                <a:schemeClr val="dk1"/>
              </a:solidFill>
              <a:latin typeface="Times New Roman"/>
              <a:ea typeface="Times New Roman"/>
              <a:cs typeface="Times New Roman"/>
              <a:sym typeface="Times New Roman"/>
            </a:endParaRPr>
          </a:p>
        </p:txBody>
      </p:sp>
      <p:sp>
        <p:nvSpPr>
          <p:cNvPr id="2146" name="Google Shape;2146;p134"/>
          <p:cNvSpPr txBox="1">
            <a:spLocks noGrp="1"/>
          </p:cNvSpPr>
          <p:nvPr>
            <p:ph type="body" idx="1"/>
          </p:nvPr>
        </p:nvSpPr>
        <p:spPr>
          <a:xfrm>
            <a:off x="838200" y="1825625"/>
            <a:ext cx="10208100" cy="1222500"/>
          </a:xfrm>
          <a:prstGeom prst="rect">
            <a:avLst/>
          </a:prstGeom>
          <a:solidFill>
            <a:schemeClr val="lt1"/>
          </a:solidFill>
          <a:ln>
            <a:noFill/>
          </a:ln>
          <a:effectLst>
            <a:outerShdw blurRad="279400" sx="106000" sy="106000" algn="ctr" rotWithShape="0">
              <a:srgbClr val="000000">
                <a:alpha val="32940"/>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4"/>
              </a:buClr>
              <a:buSzPts val="1600"/>
              <a:buNone/>
            </a:pPr>
            <a:r>
              <a:rPr lang="en-US" sz="1600">
                <a:solidFill>
                  <a:schemeClr val="dk1"/>
                </a:solidFill>
                <a:latin typeface="Times New Roman"/>
                <a:ea typeface="Times New Roman"/>
                <a:cs typeface="Times New Roman"/>
                <a:sym typeface="Times New Roman"/>
              </a:rPr>
              <a:t>	Hacker				Tệp có sẵn				Hệ thống tệp NTFS</a:t>
            </a:r>
            <a:endParaRPr/>
          </a:p>
        </p:txBody>
      </p:sp>
      <p:pic>
        <p:nvPicPr>
          <p:cNvPr id="2147" name="Google Shape;2147;p134" descr="Hacker - Free people icons"/>
          <p:cNvPicPr preferRelativeResize="0"/>
          <p:nvPr/>
        </p:nvPicPr>
        <p:blipFill rotWithShape="1">
          <a:blip r:embed="rId3">
            <a:alphaModFix/>
          </a:blip>
          <a:srcRect/>
          <a:stretch/>
        </p:blipFill>
        <p:spPr>
          <a:xfrm>
            <a:off x="1721616" y="1885050"/>
            <a:ext cx="863929" cy="863929"/>
          </a:xfrm>
          <a:prstGeom prst="rect">
            <a:avLst/>
          </a:prstGeom>
          <a:noFill/>
          <a:ln>
            <a:noFill/>
          </a:ln>
        </p:spPr>
      </p:pic>
      <p:pic>
        <p:nvPicPr>
          <p:cNvPr id="2148" name="Google Shape;2148;p134" descr="Free File Icon, Symbol. PNG, SVG Download."/>
          <p:cNvPicPr preferRelativeResize="0"/>
          <p:nvPr/>
        </p:nvPicPr>
        <p:blipFill rotWithShape="1">
          <a:blip r:embed="rId4">
            <a:alphaModFix/>
          </a:blip>
          <a:srcRect/>
          <a:stretch/>
        </p:blipFill>
        <p:spPr>
          <a:xfrm>
            <a:off x="5147332" y="1919537"/>
            <a:ext cx="794954" cy="794954"/>
          </a:xfrm>
          <a:prstGeom prst="rect">
            <a:avLst/>
          </a:prstGeom>
          <a:noFill/>
          <a:ln>
            <a:noFill/>
          </a:ln>
        </p:spPr>
      </p:pic>
      <p:pic>
        <p:nvPicPr>
          <p:cNvPr id="2149" name="Google Shape;2149;p134" descr="Tập tin:PDF file icon.svg – Wikipedia tiếng Việt"/>
          <p:cNvPicPr preferRelativeResize="0"/>
          <p:nvPr/>
        </p:nvPicPr>
        <p:blipFill rotWithShape="1">
          <a:blip r:embed="rId5">
            <a:alphaModFix/>
          </a:blip>
          <a:srcRect/>
          <a:stretch/>
        </p:blipFill>
        <p:spPr>
          <a:xfrm>
            <a:off x="5982602" y="1975868"/>
            <a:ext cx="555571" cy="682291"/>
          </a:xfrm>
          <a:prstGeom prst="rect">
            <a:avLst/>
          </a:prstGeom>
          <a:noFill/>
          <a:ln>
            <a:noFill/>
          </a:ln>
        </p:spPr>
      </p:pic>
      <p:pic>
        <p:nvPicPr>
          <p:cNvPr id="2150" name="Google Shape;2150;p134" descr="Thuan Truong (truongythuan2003) - Profile | Pinterest"/>
          <p:cNvPicPr preferRelativeResize="0"/>
          <p:nvPr/>
        </p:nvPicPr>
        <p:blipFill rotWithShape="1">
          <a:blip r:embed="rId6">
            <a:alphaModFix/>
          </a:blip>
          <a:srcRect/>
          <a:stretch/>
        </p:blipFill>
        <p:spPr>
          <a:xfrm>
            <a:off x="9635906" y="1948377"/>
            <a:ext cx="682625" cy="682625"/>
          </a:xfrm>
          <a:prstGeom prst="rect">
            <a:avLst/>
          </a:prstGeom>
          <a:noFill/>
          <a:ln>
            <a:noFill/>
          </a:ln>
        </p:spPr>
      </p:pic>
      <p:cxnSp>
        <p:nvCxnSpPr>
          <p:cNvPr id="2151" name="Google Shape;2151;p134"/>
          <p:cNvCxnSpPr>
            <a:stCxn id="2147" idx="3"/>
            <a:endCxn id="2148" idx="1"/>
          </p:cNvCxnSpPr>
          <p:nvPr/>
        </p:nvCxnSpPr>
        <p:spPr>
          <a:xfrm>
            <a:off x="2585545" y="2317015"/>
            <a:ext cx="2561700" cy="0"/>
          </a:xfrm>
          <a:prstGeom prst="straightConnector1">
            <a:avLst/>
          </a:prstGeom>
          <a:noFill/>
          <a:ln w="31750" cap="flat" cmpd="sng">
            <a:solidFill>
              <a:schemeClr val="accent1"/>
            </a:solidFill>
            <a:prstDash val="dot"/>
            <a:miter lim="800000"/>
            <a:headEnd type="none" w="sm" len="sm"/>
            <a:tailEnd type="triangle" w="lg" len="lg"/>
          </a:ln>
        </p:spPr>
      </p:cxnSp>
      <p:cxnSp>
        <p:nvCxnSpPr>
          <p:cNvPr id="2152" name="Google Shape;2152;p134"/>
          <p:cNvCxnSpPr/>
          <p:nvPr/>
        </p:nvCxnSpPr>
        <p:spPr>
          <a:xfrm rot="10800000" flipH="1">
            <a:off x="6556209" y="2317043"/>
            <a:ext cx="3079800" cy="3300"/>
          </a:xfrm>
          <a:prstGeom prst="straightConnector1">
            <a:avLst/>
          </a:prstGeom>
          <a:noFill/>
          <a:ln w="31750" cap="flat" cmpd="sng">
            <a:solidFill>
              <a:schemeClr val="accent1"/>
            </a:solidFill>
            <a:prstDash val="dot"/>
            <a:miter lim="800000"/>
            <a:headEnd type="none" w="sm" len="sm"/>
            <a:tailEnd type="triangle" w="lg" len="lg"/>
          </a:ln>
        </p:spPr>
      </p:cxnSp>
      <p:sp>
        <p:nvSpPr>
          <p:cNvPr id="2153" name="Google Shape;2153;p134"/>
          <p:cNvSpPr txBox="1"/>
          <p:nvPr/>
        </p:nvSpPr>
        <p:spPr>
          <a:xfrm>
            <a:off x="2811148" y="2024625"/>
            <a:ext cx="2028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Bơm code độc hại vào tệp có sẵn </a:t>
            </a:r>
            <a:endParaRPr sz="1600">
              <a:solidFill>
                <a:schemeClr val="dk1"/>
              </a:solidFill>
              <a:latin typeface="Times New Roman"/>
              <a:ea typeface="Times New Roman"/>
              <a:cs typeface="Times New Roman"/>
              <a:sym typeface="Times New Roman"/>
            </a:endParaRPr>
          </a:p>
        </p:txBody>
      </p:sp>
      <p:sp>
        <p:nvSpPr>
          <p:cNvPr id="2154" name="Google Shape;2154;p134"/>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72</a:t>
            </a:fld>
            <a:endParaRPr/>
          </a:p>
        </p:txBody>
      </p:sp>
      <p:sp>
        <p:nvSpPr>
          <p:cNvPr id="2155" name="Google Shape;2155;p134"/>
          <p:cNvSpPr txBox="1"/>
          <p:nvPr/>
        </p:nvSpPr>
        <p:spPr>
          <a:xfrm>
            <a:off x="3352573" y="105878"/>
            <a:ext cx="51795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F0000"/>
                </a:solidFill>
                <a:latin typeface="Arial"/>
                <a:ea typeface="Arial"/>
                <a:cs typeface="Arial"/>
                <a:sym typeface="Arial"/>
              </a:rPr>
              <a:t>Luồng dữ liệu NTFS</a:t>
            </a:r>
            <a:endParaRPr sz="4000">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grpSp>
        <p:nvGrpSpPr>
          <p:cNvPr id="2160" name="Google Shape;2160;p135"/>
          <p:cNvGrpSpPr/>
          <p:nvPr/>
        </p:nvGrpSpPr>
        <p:grpSpPr>
          <a:xfrm>
            <a:off x="838203" y="1827013"/>
            <a:ext cx="1713261" cy="956390"/>
            <a:chOff x="872359" y="1807780"/>
            <a:chExt cx="2049600" cy="1366272"/>
          </a:xfrm>
        </p:grpSpPr>
        <p:grpSp>
          <p:nvGrpSpPr>
            <p:cNvPr id="2161" name="Google Shape;2161;p135"/>
            <p:cNvGrpSpPr/>
            <p:nvPr/>
          </p:nvGrpSpPr>
          <p:grpSpPr>
            <a:xfrm>
              <a:off x="872359" y="1807780"/>
              <a:ext cx="2049600" cy="1366272"/>
              <a:chOff x="914400" y="2028497"/>
              <a:chExt cx="2049600" cy="1366272"/>
            </a:xfrm>
          </p:grpSpPr>
          <p:sp>
            <p:nvSpPr>
              <p:cNvPr id="2162" name="Google Shape;2162;p135"/>
              <p:cNvSpPr/>
              <p:nvPr/>
            </p:nvSpPr>
            <p:spPr>
              <a:xfrm>
                <a:off x="914400" y="2028497"/>
                <a:ext cx="2049600" cy="3783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3" name="Google Shape;2163;p135"/>
              <p:cNvSpPr/>
              <p:nvPr/>
            </p:nvSpPr>
            <p:spPr>
              <a:xfrm>
                <a:off x="914400" y="2406869"/>
                <a:ext cx="2049600" cy="9879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64" name="Google Shape;2164;p135"/>
            <p:cNvSpPr txBox="1"/>
            <p:nvPr/>
          </p:nvSpPr>
          <p:spPr>
            <a:xfrm>
              <a:off x="1349837" y="2300714"/>
              <a:ext cx="1081800" cy="52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Bước 1 </a:t>
              </a:r>
              <a:endParaRPr sz="1800" b="1">
                <a:solidFill>
                  <a:schemeClr val="dk1"/>
                </a:solidFill>
                <a:latin typeface="Times New Roman"/>
                <a:ea typeface="Times New Roman"/>
                <a:cs typeface="Times New Roman"/>
                <a:sym typeface="Times New Roman"/>
              </a:endParaRPr>
            </a:p>
          </p:txBody>
        </p:sp>
      </p:grpSp>
      <p:grpSp>
        <p:nvGrpSpPr>
          <p:cNvPr id="2165" name="Google Shape;2165;p135"/>
          <p:cNvGrpSpPr/>
          <p:nvPr/>
        </p:nvGrpSpPr>
        <p:grpSpPr>
          <a:xfrm>
            <a:off x="838203" y="3048314"/>
            <a:ext cx="1713261" cy="956390"/>
            <a:chOff x="872359" y="1807780"/>
            <a:chExt cx="2049600" cy="1366272"/>
          </a:xfrm>
        </p:grpSpPr>
        <p:grpSp>
          <p:nvGrpSpPr>
            <p:cNvPr id="2166" name="Google Shape;2166;p135"/>
            <p:cNvGrpSpPr/>
            <p:nvPr/>
          </p:nvGrpSpPr>
          <p:grpSpPr>
            <a:xfrm>
              <a:off x="872359" y="1807780"/>
              <a:ext cx="2049600" cy="1366272"/>
              <a:chOff x="914400" y="2028497"/>
              <a:chExt cx="2049600" cy="1366272"/>
            </a:xfrm>
          </p:grpSpPr>
          <p:sp>
            <p:nvSpPr>
              <p:cNvPr id="2167" name="Google Shape;2167;p135"/>
              <p:cNvSpPr/>
              <p:nvPr/>
            </p:nvSpPr>
            <p:spPr>
              <a:xfrm>
                <a:off x="914400" y="2028497"/>
                <a:ext cx="2049600" cy="3783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8" name="Google Shape;2168;p135"/>
              <p:cNvSpPr/>
              <p:nvPr/>
            </p:nvSpPr>
            <p:spPr>
              <a:xfrm>
                <a:off x="914400" y="2406869"/>
                <a:ext cx="2049600" cy="9879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69" name="Google Shape;2169;p135"/>
            <p:cNvSpPr txBox="1"/>
            <p:nvPr/>
          </p:nvSpPr>
          <p:spPr>
            <a:xfrm>
              <a:off x="1349837" y="2300714"/>
              <a:ext cx="1081800" cy="52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Bước 2 </a:t>
              </a:r>
              <a:endParaRPr sz="1800" b="1">
                <a:solidFill>
                  <a:schemeClr val="dk1"/>
                </a:solidFill>
                <a:latin typeface="Times New Roman"/>
                <a:ea typeface="Times New Roman"/>
                <a:cs typeface="Times New Roman"/>
                <a:sym typeface="Times New Roman"/>
              </a:endParaRPr>
            </a:p>
          </p:txBody>
        </p:sp>
      </p:grpSp>
      <p:grpSp>
        <p:nvGrpSpPr>
          <p:cNvPr id="2170" name="Google Shape;2170;p135"/>
          <p:cNvGrpSpPr/>
          <p:nvPr/>
        </p:nvGrpSpPr>
        <p:grpSpPr>
          <a:xfrm>
            <a:off x="838203" y="4259048"/>
            <a:ext cx="1713261" cy="956390"/>
            <a:chOff x="872359" y="1807780"/>
            <a:chExt cx="2049600" cy="1366272"/>
          </a:xfrm>
        </p:grpSpPr>
        <p:grpSp>
          <p:nvGrpSpPr>
            <p:cNvPr id="2171" name="Google Shape;2171;p135"/>
            <p:cNvGrpSpPr/>
            <p:nvPr/>
          </p:nvGrpSpPr>
          <p:grpSpPr>
            <a:xfrm>
              <a:off x="872359" y="1807780"/>
              <a:ext cx="2049600" cy="1366272"/>
              <a:chOff x="914400" y="2028497"/>
              <a:chExt cx="2049600" cy="1366272"/>
            </a:xfrm>
          </p:grpSpPr>
          <p:sp>
            <p:nvSpPr>
              <p:cNvPr id="2172" name="Google Shape;2172;p135"/>
              <p:cNvSpPr/>
              <p:nvPr/>
            </p:nvSpPr>
            <p:spPr>
              <a:xfrm>
                <a:off x="914400" y="2028497"/>
                <a:ext cx="2049600" cy="3783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3" name="Google Shape;2173;p135"/>
              <p:cNvSpPr/>
              <p:nvPr/>
            </p:nvSpPr>
            <p:spPr>
              <a:xfrm>
                <a:off x="914400" y="2406869"/>
                <a:ext cx="2049600" cy="9879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74" name="Google Shape;2174;p135"/>
            <p:cNvSpPr txBox="1"/>
            <p:nvPr/>
          </p:nvSpPr>
          <p:spPr>
            <a:xfrm>
              <a:off x="1349837" y="2300714"/>
              <a:ext cx="1081800" cy="52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Bước 3 </a:t>
              </a:r>
              <a:endParaRPr sz="1800" b="1">
                <a:solidFill>
                  <a:schemeClr val="dk1"/>
                </a:solidFill>
                <a:latin typeface="Times New Roman"/>
                <a:ea typeface="Times New Roman"/>
                <a:cs typeface="Times New Roman"/>
                <a:sym typeface="Times New Roman"/>
              </a:endParaRPr>
            </a:p>
          </p:txBody>
        </p:sp>
      </p:grpSp>
      <p:grpSp>
        <p:nvGrpSpPr>
          <p:cNvPr id="2175" name="Google Shape;2175;p135"/>
          <p:cNvGrpSpPr/>
          <p:nvPr/>
        </p:nvGrpSpPr>
        <p:grpSpPr>
          <a:xfrm>
            <a:off x="832812" y="5480349"/>
            <a:ext cx="1713261" cy="956390"/>
            <a:chOff x="872359" y="1807780"/>
            <a:chExt cx="2049600" cy="1366272"/>
          </a:xfrm>
        </p:grpSpPr>
        <p:grpSp>
          <p:nvGrpSpPr>
            <p:cNvPr id="2176" name="Google Shape;2176;p135"/>
            <p:cNvGrpSpPr/>
            <p:nvPr/>
          </p:nvGrpSpPr>
          <p:grpSpPr>
            <a:xfrm>
              <a:off x="872359" y="1807780"/>
              <a:ext cx="2049600" cy="1366272"/>
              <a:chOff x="914400" y="2028497"/>
              <a:chExt cx="2049600" cy="1366272"/>
            </a:xfrm>
          </p:grpSpPr>
          <p:sp>
            <p:nvSpPr>
              <p:cNvPr id="2177" name="Google Shape;2177;p135"/>
              <p:cNvSpPr/>
              <p:nvPr/>
            </p:nvSpPr>
            <p:spPr>
              <a:xfrm>
                <a:off x="914400" y="2028497"/>
                <a:ext cx="2049600" cy="3783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8" name="Google Shape;2178;p135"/>
              <p:cNvSpPr/>
              <p:nvPr/>
            </p:nvSpPr>
            <p:spPr>
              <a:xfrm>
                <a:off x="914400" y="2406869"/>
                <a:ext cx="2049600" cy="9879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79" name="Google Shape;2179;p135"/>
            <p:cNvSpPr txBox="1"/>
            <p:nvPr/>
          </p:nvSpPr>
          <p:spPr>
            <a:xfrm>
              <a:off x="1349837" y="2300714"/>
              <a:ext cx="1081800" cy="52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Bước 4 </a:t>
              </a:r>
              <a:endParaRPr sz="1800" b="1">
                <a:solidFill>
                  <a:schemeClr val="dk1"/>
                </a:solidFill>
                <a:latin typeface="Times New Roman"/>
                <a:ea typeface="Times New Roman"/>
                <a:cs typeface="Times New Roman"/>
                <a:sym typeface="Times New Roman"/>
              </a:endParaRPr>
            </a:p>
          </p:txBody>
        </p:sp>
      </p:grpSp>
      <p:grpSp>
        <p:nvGrpSpPr>
          <p:cNvPr id="2180" name="Google Shape;2180;p135"/>
          <p:cNvGrpSpPr/>
          <p:nvPr/>
        </p:nvGrpSpPr>
        <p:grpSpPr>
          <a:xfrm>
            <a:off x="3568247" y="3048314"/>
            <a:ext cx="7478376" cy="956390"/>
            <a:chOff x="872359" y="1807780"/>
            <a:chExt cx="2049600" cy="1366272"/>
          </a:xfrm>
        </p:grpSpPr>
        <p:grpSp>
          <p:nvGrpSpPr>
            <p:cNvPr id="2181" name="Google Shape;2181;p135"/>
            <p:cNvGrpSpPr/>
            <p:nvPr/>
          </p:nvGrpSpPr>
          <p:grpSpPr>
            <a:xfrm>
              <a:off x="872359" y="1807780"/>
              <a:ext cx="2049600" cy="1366272"/>
              <a:chOff x="914400" y="2028497"/>
              <a:chExt cx="2049600" cy="1366272"/>
            </a:xfrm>
          </p:grpSpPr>
          <p:sp>
            <p:nvSpPr>
              <p:cNvPr id="2182" name="Google Shape;2182;p135"/>
              <p:cNvSpPr/>
              <p:nvPr/>
            </p:nvSpPr>
            <p:spPr>
              <a:xfrm>
                <a:off x="914400" y="2028497"/>
                <a:ext cx="2049600" cy="3783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3" name="Google Shape;2183;p135"/>
              <p:cNvSpPr/>
              <p:nvPr/>
            </p:nvSpPr>
            <p:spPr>
              <a:xfrm>
                <a:off x="914400" y="2406869"/>
                <a:ext cx="2049600" cy="9879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84" name="Google Shape;2184;p135"/>
            <p:cNvSpPr txBox="1"/>
            <p:nvPr/>
          </p:nvSpPr>
          <p:spPr>
            <a:xfrm>
              <a:off x="872359" y="2300714"/>
              <a:ext cx="2049600" cy="835500"/>
            </a:xfrm>
            <a:prstGeom prst="rect">
              <a:avLst/>
            </a:prstGeom>
            <a:noFill/>
            <a:ln>
              <a:noFill/>
            </a:ln>
          </p:spPr>
          <p:txBody>
            <a:bodyPr spcFirstLastPara="1" wrap="square" lIns="91425" tIns="45700" rIns="91425" bIns="45700" anchor="t" anchorCtr="0">
              <a:spAutoFit/>
            </a:bodyPr>
            <a:lstStyle/>
            <a:p>
              <a:pPr marL="346075" marR="0" lvl="0" indent="-346075" algn="l" rtl="0">
                <a:spcBef>
                  <a:spcPts val="0"/>
                </a:spcBef>
                <a:spcAft>
                  <a:spcPts val="0"/>
                </a:spcAft>
                <a:buClr>
                  <a:srgbClr val="00B0F0"/>
                </a:buClr>
                <a:buSzPts val="1600"/>
                <a:buFont typeface="Courier New"/>
                <a:buChar char="o"/>
              </a:pPr>
              <a:r>
                <a:rPr lang="en-US" sz="1600">
                  <a:solidFill>
                    <a:schemeClr val="dk1"/>
                  </a:solidFill>
                  <a:latin typeface="Times New Roman"/>
                  <a:ea typeface="Times New Roman"/>
                  <a:cs typeface="Times New Roman"/>
                  <a:sym typeface="Times New Roman"/>
                </a:rPr>
                <a:t>Chạy c:\</a:t>
              </a:r>
              <a:r>
                <a:rPr lang="en-US" sz="1600" b="1">
                  <a:solidFill>
                    <a:srgbClr val="FF0000"/>
                  </a:solidFill>
                  <a:latin typeface="Times New Roman"/>
                  <a:ea typeface="Times New Roman"/>
                  <a:cs typeface="Times New Roman"/>
                  <a:sym typeface="Times New Roman"/>
                </a:rPr>
                <a:t>notepad myfile.txt:tiger.txt</a:t>
              </a:r>
              <a:endParaRPr/>
            </a:p>
            <a:p>
              <a:pPr marL="346075" marR="0" lvl="0" indent="-346075" algn="l" rtl="0">
                <a:spcBef>
                  <a:spcPts val="0"/>
                </a:spcBef>
                <a:spcAft>
                  <a:spcPts val="0"/>
                </a:spcAft>
                <a:buClr>
                  <a:srgbClr val="00B0F0"/>
                </a:buClr>
                <a:buSzPts val="1600"/>
                <a:buFont typeface="Courier New"/>
                <a:buChar char="o"/>
              </a:pPr>
              <a:r>
                <a:rPr lang="en-US" sz="1600">
                  <a:solidFill>
                    <a:schemeClr val="dk1"/>
                  </a:solidFill>
                  <a:latin typeface="Times New Roman"/>
                  <a:ea typeface="Times New Roman"/>
                  <a:cs typeface="Times New Roman"/>
                  <a:sym typeface="Times New Roman"/>
                </a:rPr>
                <a:t>Chọn “Yes” để tạp tệp mới, nhập vài dữ liệu và lưu tệp.</a:t>
              </a:r>
              <a:endParaRPr sz="1600">
                <a:solidFill>
                  <a:schemeClr val="dk1"/>
                </a:solidFill>
                <a:latin typeface="Times New Roman"/>
                <a:ea typeface="Times New Roman"/>
                <a:cs typeface="Times New Roman"/>
                <a:sym typeface="Times New Roman"/>
              </a:endParaRPr>
            </a:p>
          </p:txBody>
        </p:sp>
      </p:grpSp>
      <p:grpSp>
        <p:nvGrpSpPr>
          <p:cNvPr id="2185" name="Google Shape;2185;p135"/>
          <p:cNvGrpSpPr/>
          <p:nvPr/>
        </p:nvGrpSpPr>
        <p:grpSpPr>
          <a:xfrm>
            <a:off x="3568247" y="1792069"/>
            <a:ext cx="7478376" cy="956390"/>
            <a:chOff x="872359" y="1807780"/>
            <a:chExt cx="2049600" cy="1366272"/>
          </a:xfrm>
        </p:grpSpPr>
        <p:grpSp>
          <p:nvGrpSpPr>
            <p:cNvPr id="2186" name="Google Shape;2186;p135"/>
            <p:cNvGrpSpPr/>
            <p:nvPr/>
          </p:nvGrpSpPr>
          <p:grpSpPr>
            <a:xfrm>
              <a:off x="872359" y="1807780"/>
              <a:ext cx="2049600" cy="1366272"/>
              <a:chOff x="914400" y="2028497"/>
              <a:chExt cx="2049600" cy="1366272"/>
            </a:xfrm>
          </p:grpSpPr>
          <p:sp>
            <p:nvSpPr>
              <p:cNvPr id="2187" name="Google Shape;2187;p135"/>
              <p:cNvSpPr/>
              <p:nvPr/>
            </p:nvSpPr>
            <p:spPr>
              <a:xfrm>
                <a:off x="914400" y="2028497"/>
                <a:ext cx="2049600" cy="3783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8" name="Google Shape;2188;p135"/>
              <p:cNvSpPr/>
              <p:nvPr/>
            </p:nvSpPr>
            <p:spPr>
              <a:xfrm>
                <a:off x="914400" y="2406869"/>
                <a:ext cx="2049600" cy="9879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89" name="Google Shape;2189;p135"/>
            <p:cNvSpPr txBox="1"/>
            <p:nvPr/>
          </p:nvSpPr>
          <p:spPr>
            <a:xfrm>
              <a:off x="872359" y="2300714"/>
              <a:ext cx="2049600" cy="835500"/>
            </a:xfrm>
            <a:prstGeom prst="rect">
              <a:avLst/>
            </a:prstGeom>
            <a:noFill/>
            <a:ln>
              <a:noFill/>
            </a:ln>
          </p:spPr>
          <p:txBody>
            <a:bodyPr spcFirstLastPara="1" wrap="square" lIns="91425" tIns="45700" rIns="91425" bIns="45700" anchor="t" anchorCtr="0">
              <a:spAutoFit/>
            </a:bodyPr>
            <a:lstStyle/>
            <a:p>
              <a:pPr marL="346075" marR="0" lvl="0" indent="-346075" algn="l" rtl="0">
                <a:spcBef>
                  <a:spcPts val="0"/>
                </a:spcBef>
                <a:spcAft>
                  <a:spcPts val="0"/>
                </a:spcAft>
                <a:buClr>
                  <a:srgbClr val="00B0F0"/>
                </a:buClr>
                <a:buSzPts val="1600"/>
                <a:buFont typeface="Courier New"/>
                <a:buChar char="o"/>
              </a:pPr>
              <a:r>
                <a:rPr lang="en-US" sz="1600">
                  <a:solidFill>
                    <a:schemeClr val="dk1"/>
                  </a:solidFill>
                  <a:latin typeface="Times New Roman"/>
                  <a:ea typeface="Times New Roman"/>
                  <a:cs typeface="Times New Roman"/>
                  <a:sym typeface="Times New Roman"/>
                </a:rPr>
                <a:t>Chạy c:\</a:t>
              </a:r>
              <a:r>
                <a:rPr lang="en-US" sz="1600" b="1">
                  <a:solidFill>
                    <a:srgbClr val="FF0000"/>
                  </a:solidFill>
                  <a:latin typeface="Times New Roman"/>
                  <a:ea typeface="Times New Roman"/>
                  <a:cs typeface="Times New Roman"/>
                  <a:sym typeface="Times New Roman"/>
                </a:rPr>
                <a:t>notepad myfile.txt:lion.txt</a:t>
              </a:r>
              <a:endParaRPr/>
            </a:p>
            <a:p>
              <a:pPr marL="346075" marR="0" lvl="0" indent="-346075" algn="l" rtl="0">
                <a:spcBef>
                  <a:spcPts val="0"/>
                </a:spcBef>
                <a:spcAft>
                  <a:spcPts val="0"/>
                </a:spcAft>
                <a:buClr>
                  <a:srgbClr val="00B0F0"/>
                </a:buClr>
                <a:buSzPts val="1600"/>
                <a:buFont typeface="Courier New"/>
                <a:buChar char="o"/>
              </a:pPr>
              <a:r>
                <a:rPr lang="en-US" sz="1600">
                  <a:solidFill>
                    <a:schemeClr val="dk1"/>
                  </a:solidFill>
                  <a:latin typeface="Times New Roman"/>
                  <a:ea typeface="Times New Roman"/>
                  <a:cs typeface="Times New Roman"/>
                  <a:sym typeface="Times New Roman"/>
                </a:rPr>
                <a:t>Chọn “Yes” để tạp tệp mới, nhập vài dữ liệu và lưu tệp.</a:t>
              </a:r>
              <a:endParaRPr sz="1600">
                <a:solidFill>
                  <a:schemeClr val="dk1"/>
                </a:solidFill>
                <a:latin typeface="Times New Roman"/>
                <a:ea typeface="Times New Roman"/>
                <a:cs typeface="Times New Roman"/>
                <a:sym typeface="Times New Roman"/>
              </a:endParaRPr>
            </a:p>
          </p:txBody>
        </p:sp>
      </p:grpSp>
      <p:grpSp>
        <p:nvGrpSpPr>
          <p:cNvPr id="2190" name="Google Shape;2190;p135"/>
          <p:cNvGrpSpPr/>
          <p:nvPr/>
        </p:nvGrpSpPr>
        <p:grpSpPr>
          <a:xfrm>
            <a:off x="3568247" y="4257261"/>
            <a:ext cx="7478376" cy="956390"/>
            <a:chOff x="872359" y="1807780"/>
            <a:chExt cx="2049600" cy="1366272"/>
          </a:xfrm>
        </p:grpSpPr>
        <p:grpSp>
          <p:nvGrpSpPr>
            <p:cNvPr id="2191" name="Google Shape;2191;p135"/>
            <p:cNvGrpSpPr/>
            <p:nvPr/>
          </p:nvGrpSpPr>
          <p:grpSpPr>
            <a:xfrm>
              <a:off x="872359" y="1807780"/>
              <a:ext cx="2049600" cy="1366272"/>
              <a:chOff x="914400" y="2028497"/>
              <a:chExt cx="2049600" cy="1366272"/>
            </a:xfrm>
          </p:grpSpPr>
          <p:sp>
            <p:nvSpPr>
              <p:cNvPr id="2192" name="Google Shape;2192;p135"/>
              <p:cNvSpPr/>
              <p:nvPr/>
            </p:nvSpPr>
            <p:spPr>
              <a:xfrm>
                <a:off x="914400" y="2028497"/>
                <a:ext cx="2049600" cy="3783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3" name="Google Shape;2193;p135"/>
              <p:cNvSpPr/>
              <p:nvPr/>
            </p:nvSpPr>
            <p:spPr>
              <a:xfrm>
                <a:off x="914400" y="2406869"/>
                <a:ext cx="2049600" cy="9879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94" name="Google Shape;2194;p135"/>
            <p:cNvSpPr txBox="1"/>
            <p:nvPr/>
          </p:nvSpPr>
          <p:spPr>
            <a:xfrm>
              <a:off x="872359" y="2300714"/>
              <a:ext cx="2049600" cy="483600"/>
            </a:xfrm>
            <a:prstGeom prst="rect">
              <a:avLst/>
            </a:prstGeom>
            <a:noFill/>
            <a:ln>
              <a:noFill/>
            </a:ln>
          </p:spPr>
          <p:txBody>
            <a:bodyPr spcFirstLastPara="1" wrap="square" lIns="91425" tIns="45700" rIns="91425" bIns="45700" anchor="t" anchorCtr="0">
              <a:spAutoFit/>
            </a:bodyPr>
            <a:lstStyle/>
            <a:p>
              <a:pPr marL="346075" marR="0" lvl="0" indent="-346075" algn="l" rtl="0">
                <a:spcBef>
                  <a:spcPts val="0"/>
                </a:spcBef>
                <a:spcAft>
                  <a:spcPts val="0"/>
                </a:spcAft>
                <a:buClr>
                  <a:srgbClr val="00B0F0"/>
                </a:buClr>
                <a:buSzPts val="1600"/>
                <a:buFont typeface="Courier New"/>
                <a:buChar char="o"/>
              </a:pPr>
              <a:r>
                <a:rPr lang="en-US" sz="1600">
                  <a:solidFill>
                    <a:schemeClr val="dk1"/>
                  </a:solidFill>
                  <a:latin typeface="Times New Roman"/>
                  <a:ea typeface="Times New Roman"/>
                  <a:cs typeface="Times New Roman"/>
                  <a:sym typeface="Times New Roman"/>
                </a:rPr>
                <a:t>Kiểm tra kích thước của </a:t>
              </a:r>
              <a:r>
                <a:rPr lang="en-US" sz="1600" b="1">
                  <a:solidFill>
                    <a:srgbClr val="FF0000"/>
                  </a:solidFill>
                  <a:latin typeface="Times New Roman"/>
                  <a:ea typeface="Times New Roman"/>
                  <a:cs typeface="Times New Roman"/>
                  <a:sym typeface="Times New Roman"/>
                </a:rPr>
                <a:t>myfile.txt</a:t>
              </a:r>
              <a:r>
                <a:rPr lang="en-US" sz="1600">
                  <a:solidFill>
                    <a:schemeClr val="dk1"/>
                  </a:solidFill>
                  <a:latin typeface="Times New Roman"/>
                  <a:ea typeface="Times New Roman"/>
                  <a:cs typeface="Times New Roman"/>
                  <a:sym typeface="Times New Roman"/>
                </a:rPr>
                <a:t> (nếu đúng thì nó sẽ là không).</a:t>
              </a:r>
              <a:endParaRPr sz="1600">
                <a:solidFill>
                  <a:schemeClr val="dk1"/>
                </a:solidFill>
                <a:latin typeface="Times New Roman"/>
                <a:ea typeface="Times New Roman"/>
                <a:cs typeface="Times New Roman"/>
                <a:sym typeface="Times New Roman"/>
              </a:endParaRPr>
            </a:p>
          </p:txBody>
        </p:sp>
      </p:grpSp>
      <p:grpSp>
        <p:nvGrpSpPr>
          <p:cNvPr id="2195" name="Google Shape;2195;p135"/>
          <p:cNvGrpSpPr/>
          <p:nvPr/>
        </p:nvGrpSpPr>
        <p:grpSpPr>
          <a:xfrm>
            <a:off x="3568246" y="5445357"/>
            <a:ext cx="7478376" cy="1239072"/>
            <a:chOff x="872359" y="1807780"/>
            <a:chExt cx="2049600" cy="1366272"/>
          </a:xfrm>
        </p:grpSpPr>
        <p:grpSp>
          <p:nvGrpSpPr>
            <p:cNvPr id="2196" name="Google Shape;2196;p135"/>
            <p:cNvGrpSpPr/>
            <p:nvPr/>
          </p:nvGrpSpPr>
          <p:grpSpPr>
            <a:xfrm>
              <a:off x="872359" y="1807780"/>
              <a:ext cx="2049600" cy="1366272"/>
              <a:chOff x="914400" y="2028497"/>
              <a:chExt cx="2049600" cy="1366272"/>
            </a:xfrm>
          </p:grpSpPr>
          <p:sp>
            <p:nvSpPr>
              <p:cNvPr id="2197" name="Google Shape;2197;p135"/>
              <p:cNvSpPr/>
              <p:nvPr/>
            </p:nvSpPr>
            <p:spPr>
              <a:xfrm>
                <a:off x="914400" y="2028497"/>
                <a:ext cx="2049600" cy="3783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8" name="Google Shape;2198;p135"/>
              <p:cNvSpPr/>
              <p:nvPr/>
            </p:nvSpPr>
            <p:spPr>
              <a:xfrm>
                <a:off x="914400" y="2406869"/>
                <a:ext cx="2049600" cy="9879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99" name="Google Shape;2199;p135"/>
            <p:cNvSpPr txBox="1"/>
            <p:nvPr/>
          </p:nvSpPr>
          <p:spPr>
            <a:xfrm>
              <a:off x="872359" y="2236263"/>
              <a:ext cx="2022300" cy="916200"/>
            </a:xfrm>
            <a:prstGeom prst="rect">
              <a:avLst/>
            </a:prstGeom>
            <a:noFill/>
            <a:ln>
              <a:noFill/>
            </a:ln>
          </p:spPr>
          <p:txBody>
            <a:bodyPr spcFirstLastPara="1" wrap="square" lIns="91425" tIns="45700" rIns="91425" bIns="45700" anchor="t" anchorCtr="0">
              <a:spAutoFit/>
            </a:bodyPr>
            <a:lstStyle/>
            <a:p>
              <a:pPr marL="346075" marR="0" lvl="0" indent="-346075" algn="l" rtl="0">
                <a:spcBef>
                  <a:spcPts val="0"/>
                </a:spcBef>
                <a:spcAft>
                  <a:spcPts val="0"/>
                </a:spcAft>
                <a:buClr>
                  <a:srgbClr val="00B0F0"/>
                </a:buClr>
                <a:buSzPts val="1600"/>
                <a:buFont typeface="Courier New"/>
                <a:buChar char="o"/>
              </a:pPr>
              <a:r>
                <a:rPr lang="en-US" sz="1600">
                  <a:solidFill>
                    <a:schemeClr val="dk1"/>
                  </a:solidFill>
                  <a:latin typeface="Times New Roman"/>
                  <a:ea typeface="Times New Roman"/>
                  <a:cs typeface="Times New Roman"/>
                  <a:sym typeface="Times New Roman"/>
                </a:rPr>
                <a:t>Để xem hay chỉnh luồng dữ liệu ẩn trong bước 1 và 2, dùng câu lệnh tương ứng:</a:t>
              </a:r>
              <a:endParaRPr/>
            </a:p>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	notepad myfile.txt:lion.txt</a:t>
              </a:r>
              <a:endParaRPr/>
            </a:p>
            <a:p>
              <a:pPr marL="0" marR="0" lvl="0" indent="0" algn="l" rtl="0">
                <a:spcBef>
                  <a:spcPts val="0"/>
                </a:spcBef>
                <a:spcAft>
                  <a:spcPts val="0"/>
                </a:spcAft>
                <a:buNone/>
              </a:pPr>
              <a:r>
                <a:rPr lang="en-US" sz="1600" b="1">
                  <a:solidFill>
                    <a:srgbClr val="FF0000"/>
                  </a:solidFill>
                  <a:latin typeface="Times New Roman"/>
                  <a:ea typeface="Times New Roman"/>
                  <a:cs typeface="Times New Roman"/>
                  <a:sym typeface="Times New Roman"/>
                </a:rPr>
                <a:t>	notepad myfile.txt:tiger.txt</a:t>
              </a:r>
              <a:endParaRPr sz="1600">
                <a:solidFill>
                  <a:schemeClr val="dk1"/>
                </a:solidFill>
                <a:latin typeface="Times New Roman"/>
                <a:ea typeface="Times New Roman"/>
                <a:cs typeface="Times New Roman"/>
                <a:sym typeface="Times New Roman"/>
              </a:endParaRPr>
            </a:p>
          </p:txBody>
        </p:sp>
      </p:grpSp>
      <p:sp>
        <p:nvSpPr>
          <p:cNvPr id="2200" name="Google Shape;2200;p135"/>
          <p:cNvSpPr/>
          <p:nvPr/>
        </p:nvSpPr>
        <p:spPr>
          <a:xfrm>
            <a:off x="2723494" y="2006000"/>
            <a:ext cx="672600" cy="546300"/>
          </a:xfrm>
          <a:prstGeom prst="rightArrow">
            <a:avLst>
              <a:gd name="adj1" fmla="val 50000"/>
              <a:gd name="adj2" fmla="val 50000"/>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1" name="Google Shape;2201;p135"/>
          <p:cNvSpPr/>
          <p:nvPr/>
        </p:nvSpPr>
        <p:spPr>
          <a:xfrm>
            <a:off x="2723494" y="3216476"/>
            <a:ext cx="672600" cy="546300"/>
          </a:xfrm>
          <a:prstGeom prst="rightArrow">
            <a:avLst>
              <a:gd name="adj1" fmla="val 50000"/>
              <a:gd name="adj2" fmla="val 50000"/>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2" name="Google Shape;2202;p135"/>
          <p:cNvSpPr/>
          <p:nvPr/>
        </p:nvSpPr>
        <p:spPr>
          <a:xfrm>
            <a:off x="2723494" y="4514026"/>
            <a:ext cx="672600" cy="546300"/>
          </a:xfrm>
          <a:prstGeom prst="rightArrow">
            <a:avLst>
              <a:gd name="adj1" fmla="val 50000"/>
              <a:gd name="adj2" fmla="val 50000"/>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3" name="Google Shape;2203;p135"/>
          <p:cNvSpPr/>
          <p:nvPr/>
        </p:nvSpPr>
        <p:spPr>
          <a:xfrm>
            <a:off x="2723494" y="5736957"/>
            <a:ext cx="672600" cy="546300"/>
          </a:xfrm>
          <a:prstGeom prst="rightArrow">
            <a:avLst>
              <a:gd name="adj1" fmla="val 50000"/>
              <a:gd name="adj2" fmla="val 50000"/>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4" name="Google Shape;2204;p135"/>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sp>
        <p:nvSpPr>
          <p:cNvPr id="2205" name="Google Shape;2205;p135"/>
          <p:cNvSpPr txBox="1"/>
          <p:nvPr/>
        </p:nvSpPr>
        <p:spPr>
          <a:xfrm>
            <a:off x="2858704" y="88942"/>
            <a:ext cx="60582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F0000"/>
                </a:solidFill>
                <a:latin typeface="Arial"/>
                <a:ea typeface="Arial"/>
                <a:cs typeface="Arial"/>
                <a:sym typeface="Arial"/>
              </a:rPr>
              <a:t>Cách tạo ra luồng NTFS</a:t>
            </a:r>
            <a:endParaRPr sz="4000">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sp>
        <p:nvSpPr>
          <p:cNvPr id="2210" name="Google Shape;2210;p136"/>
          <p:cNvSpPr txBox="1">
            <a:spLocks noGrp="1"/>
          </p:cNvSpPr>
          <p:nvPr>
            <p:ph type="body" idx="1"/>
          </p:nvPr>
        </p:nvSpPr>
        <p:spPr>
          <a:xfrm>
            <a:off x="0" y="1770194"/>
            <a:ext cx="12179400" cy="1222500"/>
          </a:xfrm>
          <a:prstGeom prst="rect">
            <a:avLst/>
          </a:prstGeom>
          <a:solidFill>
            <a:schemeClr val="lt1"/>
          </a:solidFill>
          <a:ln>
            <a:noFill/>
          </a:ln>
          <a:effectLst>
            <a:outerShdw blurRad="508000" sx="86000" sy="86000" algn="ctr" rotWithShape="0">
              <a:srgbClr val="000000">
                <a:alpha val="3294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4"/>
              </a:buClr>
              <a:buSzPts val="1600"/>
              <a:buNone/>
            </a:pPr>
            <a:r>
              <a:rPr lang="en-US" sz="1600">
                <a:solidFill>
                  <a:schemeClr val="dk1"/>
                </a:solidFill>
                <a:latin typeface="Times New Roman"/>
                <a:ea typeface="Times New Roman"/>
                <a:cs typeface="Times New Roman"/>
                <a:sym typeface="Times New Roman"/>
              </a:rPr>
              <a:t>Trojan.exe	(kích cỡ: 2MB)			Readme.txt (kích cỡ: 0 KB)</a:t>
            </a:r>
            <a:endParaRPr/>
          </a:p>
        </p:txBody>
      </p:sp>
      <p:pic>
        <p:nvPicPr>
          <p:cNvPr id="2211" name="Google Shape;2211;p136" descr="Free File Icon, Symbol. PNG, SVG Download."/>
          <p:cNvPicPr preferRelativeResize="0"/>
          <p:nvPr/>
        </p:nvPicPr>
        <p:blipFill rotWithShape="1">
          <a:blip r:embed="rId3">
            <a:alphaModFix/>
          </a:blip>
          <a:srcRect/>
          <a:stretch/>
        </p:blipFill>
        <p:spPr>
          <a:xfrm>
            <a:off x="7513760" y="1910809"/>
            <a:ext cx="794954" cy="794954"/>
          </a:xfrm>
          <a:prstGeom prst="rect">
            <a:avLst/>
          </a:prstGeom>
          <a:noFill/>
          <a:ln>
            <a:noFill/>
          </a:ln>
        </p:spPr>
      </p:pic>
      <p:cxnSp>
        <p:nvCxnSpPr>
          <p:cNvPr id="2212" name="Google Shape;2212;p136"/>
          <p:cNvCxnSpPr>
            <a:stCxn id="2213" idx="3"/>
          </p:cNvCxnSpPr>
          <p:nvPr/>
        </p:nvCxnSpPr>
        <p:spPr>
          <a:xfrm rot="10800000" flipH="1">
            <a:off x="4539674" y="2316911"/>
            <a:ext cx="3087300" cy="19800"/>
          </a:xfrm>
          <a:prstGeom prst="straightConnector1">
            <a:avLst/>
          </a:prstGeom>
          <a:noFill/>
          <a:ln w="31750" cap="flat" cmpd="sng">
            <a:solidFill>
              <a:schemeClr val="accent1"/>
            </a:solidFill>
            <a:prstDash val="dot"/>
            <a:miter lim="800000"/>
            <a:headEnd type="none" w="sm" len="sm"/>
            <a:tailEnd type="triangle" w="lg" len="lg"/>
          </a:ln>
        </p:spPr>
      </p:cxnSp>
      <p:sp>
        <p:nvSpPr>
          <p:cNvPr id="2214" name="Google Shape;2214;p136"/>
          <p:cNvSpPr txBox="1"/>
          <p:nvPr/>
        </p:nvSpPr>
        <p:spPr>
          <a:xfrm>
            <a:off x="4732782" y="2015898"/>
            <a:ext cx="2575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strike="noStrike" cap="none">
                <a:solidFill>
                  <a:srgbClr val="000000"/>
                </a:solidFill>
                <a:latin typeface="Times New Roman"/>
                <a:ea typeface="Times New Roman"/>
                <a:cs typeface="Times New Roman"/>
                <a:sym typeface="Times New Roman"/>
              </a:rPr>
              <a:t>Chuyển nội dung từ </a:t>
            </a:r>
            <a:r>
              <a:rPr lang="en-US" sz="1600" b="1" i="0" u="none" strike="noStrike" cap="none">
                <a:solidFill>
                  <a:srgbClr val="FF0000"/>
                </a:solidFill>
                <a:latin typeface="Times New Roman"/>
                <a:ea typeface="Times New Roman"/>
                <a:cs typeface="Times New Roman"/>
                <a:sym typeface="Times New Roman"/>
              </a:rPr>
              <a:t>Trojan.exe</a:t>
            </a:r>
            <a:r>
              <a:rPr lang="en-US" sz="1600" b="0" i="0" u="none" strike="noStrike" cap="none">
                <a:solidFill>
                  <a:srgbClr val="000000"/>
                </a:solidFill>
                <a:latin typeface="Times New Roman"/>
                <a:ea typeface="Times New Roman"/>
                <a:cs typeface="Times New Roman"/>
                <a:sym typeface="Times New Roman"/>
              </a:rPr>
              <a:t> vào </a:t>
            </a:r>
            <a:r>
              <a:rPr lang="en-US" sz="1600" b="1" i="0" u="none" strike="noStrike" cap="none">
                <a:solidFill>
                  <a:srgbClr val="FF0000"/>
                </a:solidFill>
                <a:latin typeface="Times New Roman"/>
                <a:ea typeface="Times New Roman"/>
                <a:cs typeface="Times New Roman"/>
                <a:sym typeface="Times New Roman"/>
              </a:rPr>
              <a:t>Readme.txt</a:t>
            </a:r>
            <a:endParaRPr sz="1600" b="1" i="0" u="none" strike="noStrike" cap="none">
              <a:solidFill>
                <a:srgbClr val="FF0000"/>
              </a:solidFill>
              <a:latin typeface="Times New Roman"/>
              <a:ea typeface="Times New Roman"/>
              <a:cs typeface="Times New Roman"/>
              <a:sym typeface="Times New Roman"/>
            </a:endParaRPr>
          </a:p>
        </p:txBody>
      </p:sp>
      <p:pic>
        <p:nvPicPr>
          <p:cNvPr id="2213" name="Google Shape;2213;p136" descr="Trojan horse - Free computer icons"/>
          <p:cNvPicPr preferRelativeResize="0"/>
          <p:nvPr/>
        </p:nvPicPr>
        <p:blipFill rotWithShape="1">
          <a:blip r:embed="rId4">
            <a:alphaModFix/>
          </a:blip>
          <a:srcRect/>
          <a:stretch/>
        </p:blipFill>
        <p:spPr>
          <a:xfrm>
            <a:off x="3728297" y="1931023"/>
            <a:ext cx="811377" cy="811377"/>
          </a:xfrm>
          <a:prstGeom prst="rect">
            <a:avLst/>
          </a:prstGeom>
          <a:noFill/>
          <a:ln>
            <a:noFill/>
          </a:ln>
        </p:spPr>
      </p:pic>
      <p:sp>
        <p:nvSpPr>
          <p:cNvPr id="2215" name="Google Shape;2215;p136"/>
          <p:cNvSpPr txBox="1"/>
          <p:nvPr/>
        </p:nvSpPr>
        <p:spPr>
          <a:xfrm>
            <a:off x="8267971" y="2167434"/>
            <a:ext cx="13875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Vị trí: C:\</a:t>
            </a:r>
            <a:endParaRPr sz="1600">
              <a:solidFill>
                <a:schemeClr val="dk1"/>
              </a:solidFill>
              <a:latin typeface="Times New Roman"/>
              <a:ea typeface="Times New Roman"/>
              <a:cs typeface="Times New Roman"/>
              <a:sym typeface="Times New Roman"/>
            </a:endParaRPr>
          </a:p>
        </p:txBody>
      </p:sp>
      <p:sp>
        <p:nvSpPr>
          <p:cNvPr id="2216" name="Google Shape;2216;p136"/>
          <p:cNvSpPr txBox="1"/>
          <p:nvPr/>
        </p:nvSpPr>
        <p:spPr>
          <a:xfrm>
            <a:off x="2610953" y="2157585"/>
            <a:ext cx="13875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Vị trí: C:\</a:t>
            </a:r>
            <a:endParaRPr sz="1600">
              <a:solidFill>
                <a:schemeClr val="dk1"/>
              </a:solidFill>
              <a:latin typeface="Times New Roman"/>
              <a:ea typeface="Times New Roman"/>
              <a:cs typeface="Times New Roman"/>
              <a:sym typeface="Times New Roman"/>
            </a:endParaRPr>
          </a:p>
        </p:txBody>
      </p:sp>
      <p:grpSp>
        <p:nvGrpSpPr>
          <p:cNvPr id="2217" name="Google Shape;2217;p136"/>
          <p:cNvGrpSpPr/>
          <p:nvPr/>
        </p:nvGrpSpPr>
        <p:grpSpPr>
          <a:xfrm>
            <a:off x="1121984" y="3400110"/>
            <a:ext cx="9787747" cy="2736919"/>
            <a:chOff x="283783" y="1337"/>
            <a:chExt cx="9787747" cy="2736919"/>
          </a:xfrm>
        </p:grpSpPr>
        <p:sp>
          <p:nvSpPr>
            <p:cNvPr id="2218" name="Google Shape;2218;p136"/>
            <p:cNvSpPr/>
            <p:nvPr/>
          </p:nvSpPr>
          <p:spPr>
            <a:xfrm rot="5400000">
              <a:off x="5601380" y="-3674325"/>
              <a:ext cx="706200" cy="8234100"/>
            </a:xfrm>
            <a:prstGeom prst="round2SameRect">
              <a:avLst>
                <a:gd name="adj1" fmla="val 16667"/>
                <a:gd name="adj2" fmla="val 0"/>
              </a:avLst>
            </a:prstGeom>
            <a:solidFill>
              <a:srgbClr val="CDCFD3">
                <a:alpha val="89800"/>
              </a:srgbClr>
            </a:solidFill>
            <a:ln w="12700" cap="flat" cmpd="sng">
              <a:solidFill>
                <a:srgbClr val="CDCFD3">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6"/>
            <p:cNvSpPr txBox="1"/>
            <p:nvPr/>
          </p:nvSpPr>
          <p:spPr>
            <a:xfrm>
              <a:off x="1837316" y="124103"/>
              <a:ext cx="8199600" cy="637200"/>
            </a:xfrm>
            <a:prstGeom prst="rect">
              <a:avLst/>
            </a:prstGeom>
            <a:noFill/>
            <a:ln>
              <a:noFill/>
            </a:ln>
          </p:spPr>
          <p:txBody>
            <a:bodyPr spcFirstLastPara="1" wrap="square" lIns="72375" tIns="36175" rIns="72375" bIns="36175" anchor="ctr" anchorCtr="0">
              <a:noAutofit/>
            </a:bodyPr>
            <a:lstStyle/>
            <a:p>
              <a:pPr marL="171450" marR="0" lvl="1" indent="-171450" algn="l" rtl="0">
                <a:lnSpc>
                  <a:spcPct val="90000"/>
                </a:lnSpc>
                <a:spcBef>
                  <a:spcPts val="0"/>
                </a:spcBef>
                <a:spcAft>
                  <a:spcPts val="0"/>
                </a:spcAft>
                <a:buClr>
                  <a:schemeClr val="dk1"/>
                </a:buClr>
                <a:buSzPts val="1900"/>
                <a:buFont typeface="Times New Roman"/>
                <a:buChar char="•"/>
              </a:pPr>
              <a:r>
                <a:rPr lang="en-US" sz="1900" b="0" i="0" u="none" strike="noStrike" cap="none">
                  <a:solidFill>
                    <a:schemeClr val="dk1"/>
                  </a:solidFill>
                  <a:latin typeface="Times New Roman"/>
                  <a:ea typeface="Times New Roman"/>
                  <a:cs typeface="Times New Roman"/>
                  <a:sym typeface="Times New Roman"/>
                </a:rPr>
                <a:t>Để chuyển nội dung của Trojan.exe vào Readme.txt (luồng):</a:t>
              </a:r>
              <a:endParaRPr sz="1900" b="0" i="0" u="none" strike="noStrike" cap="none">
                <a:solidFill>
                  <a:schemeClr val="dk1"/>
                </a:solidFill>
                <a:latin typeface="Times New Roman"/>
                <a:ea typeface="Times New Roman"/>
                <a:cs typeface="Times New Roman"/>
                <a:sym typeface="Times New Roman"/>
              </a:endParaRPr>
            </a:p>
            <a:p>
              <a:pPr marL="171450" marR="0" lvl="1" indent="-171450" algn="l" rtl="0">
                <a:lnSpc>
                  <a:spcPct val="90000"/>
                </a:lnSpc>
                <a:spcBef>
                  <a:spcPts val="285"/>
                </a:spcBef>
                <a:spcAft>
                  <a:spcPts val="0"/>
                </a:spcAft>
                <a:buClr>
                  <a:schemeClr val="dk1"/>
                </a:buClr>
                <a:buSzPts val="1900"/>
                <a:buFont typeface="Times New Roman"/>
                <a:buChar char="•"/>
              </a:pPr>
              <a:r>
                <a:rPr lang="en-US" sz="1900" b="0" i="0" u="none" strike="noStrike" cap="none">
                  <a:solidFill>
                    <a:schemeClr val="dk1"/>
                  </a:solidFill>
                  <a:latin typeface="Times New Roman"/>
                  <a:ea typeface="Times New Roman"/>
                  <a:cs typeface="Times New Roman"/>
                  <a:sym typeface="Times New Roman"/>
                </a:rPr>
                <a:t>C:\&gt;type C:\Trojan.exe &gt;  C:\Readme.txt:Trojan.exe</a:t>
              </a:r>
              <a:endParaRPr sz="1900" b="0" i="0" u="none" strike="noStrike" cap="none">
                <a:solidFill>
                  <a:schemeClr val="dk1"/>
                </a:solidFill>
                <a:latin typeface="Times New Roman"/>
                <a:ea typeface="Times New Roman"/>
                <a:cs typeface="Times New Roman"/>
                <a:sym typeface="Times New Roman"/>
              </a:endParaRPr>
            </a:p>
          </p:txBody>
        </p:sp>
        <p:sp>
          <p:nvSpPr>
            <p:cNvPr id="2220" name="Google Shape;2220;p136"/>
            <p:cNvSpPr/>
            <p:nvPr/>
          </p:nvSpPr>
          <p:spPr>
            <a:xfrm>
              <a:off x="283783" y="1337"/>
              <a:ext cx="1553400" cy="882900"/>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36"/>
            <p:cNvSpPr txBox="1"/>
            <p:nvPr/>
          </p:nvSpPr>
          <p:spPr>
            <a:xfrm>
              <a:off x="326881" y="44435"/>
              <a:ext cx="1467300" cy="796800"/>
            </a:xfrm>
            <a:prstGeom prst="rect">
              <a:avLst/>
            </a:prstGeom>
            <a:noFill/>
            <a:ln>
              <a:noFill/>
            </a:ln>
          </p:spPr>
          <p:txBody>
            <a:bodyPr spcFirstLastPara="1" wrap="square" lIns="167625" tIns="83800" rIns="167625" bIns="83800" anchor="ctr" anchorCtr="0">
              <a:noAutofit/>
            </a:bodyPr>
            <a:lstStyle/>
            <a:p>
              <a:pPr marL="0" marR="0" lvl="0" indent="0" algn="ctr" rtl="0">
                <a:lnSpc>
                  <a:spcPct val="90000"/>
                </a:lnSpc>
                <a:spcBef>
                  <a:spcPts val="0"/>
                </a:spcBef>
                <a:spcAft>
                  <a:spcPts val="0"/>
                </a:spcAft>
                <a:buNone/>
              </a:pPr>
              <a:r>
                <a:rPr lang="en-US" sz="4400">
                  <a:solidFill>
                    <a:schemeClr val="lt1"/>
                  </a:solidFill>
                  <a:latin typeface="Calibri"/>
                  <a:ea typeface="Calibri"/>
                  <a:cs typeface="Calibri"/>
                  <a:sym typeface="Calibri"/>
                </a:rPr>
                <a:t>01</a:t>
              </a:r>
              <a:endParaRPr sz="4400">
                <a:solidFill>
                  <a:schemeClr val="lt1"/>
                </a:solidFill>
                <a:latin typeface="Calibri"/>
                <a:ea typeface="Calibri"/>
                <a:cs typeface="Calibri"/>
                <a:sym typeface="Calibri"/>
              </a:endParaRPr>
            </a:p>
          </p:txBody>
        </p:sp>
        <p:sp>
          <p:nvSpPr>
            <p:cNvPr id="2222" name="Google Shape;2222;p136"/>
            <p:cNvSpPr/>
            <p:nvPr/>
          </p:nvSpPr>
          <p:spPr>
            <a:xfrm rot="5400000">
              <a:off x="5601380" y="-2747315"/>
              <a:ext cx="706200" cy="8234100"/>
            </a:xfrm>
            <a:prstGeom prst="round2SameRect">
              <a:avLst>
                <a:gd name="adj1" fmla="val 16667"/>
                <a:gd name="adj2" fmla="val 0"/>
              </a:avLst>
            </a:prstGeom>
            <a:solidFill>
              <a:srgbClr val="CDCFD3">
                <a:alpha val="89800"/>
              </a:srgbClr>
            </a:solidFill>
            <a:ln w="12700" cap="flat" cmpd="sng">
              <a:solidFill>
                <a:srgbClr val="CDCFD3">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txBox="1"/>
            <p:nvPr/>
          </p:nvSpPr>
          <p:spPr>
            <a:xfrm>
              <a:off x="1837316" y="1051112"/>
              <a:ext cx="8199600" cy="637200"/>
            </a:xfrm>
            <a:prstGeom prst="rect">
              <a:avLst/>
            </a:prstGeom>
            <a:noFill/>
            <a:ln>
              <a:noFill/>
            </a:ln>
          </p:spPr>
          <p:txBody>
            <a:bodyPr spcFirstLastPara="1" wrap="square" lIns="0" tIns="36175" rIns="72375" bIns="36175" anchor="ctr" anchorCtr="0">
              <a:noAutofit/>
            </a:bodyPr>
            <a:lstStyle/>
            <a:p>
              <a:pPr marL="171450" marR="0" lvl="1" indent="-171450" algn="l" rtl="0">
                <a:lnSpc>
                  <a:spcPct val="90000"/>
                </a:lnSpc>
                <a:spcBef>
                  <a:spcPts val="0"/>
                </a:spcBef>
                <a:spcAft>
                  <a:spcPts val="0"/>
                </a:spcAft>
                <a:buClr>
                  <a:schemeClr val="dk1"/>
                </a:buClr>
                <a:buSzPts val="1900"/>
                <a:buFont typeface="Times New Roman"/>
                <a:buChar char="•"/>
              </a:pPr>
              <a:r>
                <a:rPr lang="en-US" sz="1900" b="0" i="0" u="none" strike="noStrike" cap="none">
                  <a:solidFill>
                    <a:schemeClr val="dk1"/>
                  </a:solidFill>
                  <a:latin typeface="Times New Roman"/>
                  <a:ea typeface="Times New Roman"/>
                  <a:cs typeface="Times New Roman"/>
                  <a:sym typeface="Times New Roman"/>
                </a:rPr>
                <a:t>Để tạo kết nối tới luồng Trojan.exe từ trong tệp Readme.txt:</a:t>
              </a:r>
              <a:endParaRPr sz="1900" b="0" i="0" u="none" strike="noStrike" cap="none">
                <a:solidFill>
                  <a:schemeClr val="dk1"/>
                </a:solidFill>
                <a:latin typeface="Calibri"/>
                <a:ea typeface="Calibri"/>
                <a:cs typeface="Calibri"/>
                <a:sym typeface="Calibri"/>
              </a:endParaRPr>
            </a:p>
            <a:p>
              <a:pPr marL="171450" marR="0" lvl="1" indent="-171450" algn="l" rtl="0">
                <a:lnSpc>
                  <a:spcPct val="90000"/>
                </a:lnSpc>
                <a:spcBef>
                  <a:spcPts val="285"/>
                </a:spcBef>
                <a:spcAft>
                  <a:spcPts val="0"/>
                </a:spcAft>
                <a:buClr>
                  <a:schemeClr val="dk1"/>
                </a:buClr>
                <a:buSzPts val="1900"/>
                <a:buFont typeface="Times New Roman"/>
                <a:buChar char="•"/>
              </a:pPr>
              <a:r>
                <a:rPr lang="en-US" sz="1900" b="0" i="0" u="none" strike="noStrike" cap="none">
                  <a:solidFill>
                    <a:schemeClr val="dk1"/>
                  </a:solidFill>
                  <a:latin typeface="Times New Roman"/>
                  <a:ea typeface="Times New Roman"/>
                  <a:cs typeface="Times New Roman"/>
                  <a:sym typeface="Times New Roman"/>
                </a:rPr>
                <a:t>C:\mklink backdoor.exe C:\Readme.txt:Trojan.exe</a:t>
              </a:r>
              <a:endParaRPr sz="1900" b="0" i="0" u="none" strike="noStrike" cap="none">
                <a:solidFill>
                  <a:schemeClr val="dk1"/>
                </a:solidFill>
                <a:latin typeface="Times New Roman"/>
                <a:ea typeface="Times New Roman"/>
                <a:cs typeface="Times New Roman"/>
                <a:sym typeface="Times New Roman"/>
              </a:endParaRPr>
            </a:p>
          </p:txBody>
        </p:sp>
        <p:sp>
          <p:nvSpPr>
            <p:cNvPr id="2224" name="Google Shape;2224;p136"/>
            <p:cNvSpPr/>
            <p:nvPr/>
          </p:nvSpPr>
          <p:spPr>
            <a:xfrm>
              <a:off x="283783" y="928346"/>
              <a:ext cx="1553400" cy="882900"/>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6"/>
            <p:cNvSpPr txBox="1"/>
            <p:nvPr/>
          </p:nvSpPr>
          <p:spPr>
            <a:xfrm>
              <a:off x="326881" y="971444"/>
              <a:ext cx="1467300" cy="796800"/>
            </a:xfrm>
            <a:prstGeom prst="rect">
              <a:avLst/>
            </a:prstGeom>
            <a:noFill/>
            <a:ln>
              <a:noFill/>
            </a:ln>
          </p:spPr>
          <p:txBody>
            <a:bodyPr spcFirstLastPara="1" wrap="square" lIns="167625" tIns="83800" rIns="167625" bIns="83800" anchor="ctr" anchorCtr="0">
              <a:noAutofit/>
            </a:bodyPr>
            <a:lstStyle/>
            <a:p>
              <a:pPr marL="0" marR="0" lvl="0" indent="0" algn="ctr" rtl="0">
                <a:lnSpc>
                  <a:spcPct val="90000"/>
                </a:lnSpc>
                <a:spcBef>
                  <a:spcPts val="0"/>
                </a:spcBef>
                <a:spcAft>
                  <a:spcPts val="0"/>
                </a:spcAft>
                <a:buNone/>
              </a:pPr>
              <a:r>
                <a:rPr lang="en-US" sz="4400">
                  <a:solidFill>
                    <a:schemeClr val="lt1"/>
                  </a:solidFill>
                  <a:latin typeface="Calibri"/>
                  <a:ea typeface="Calibri"/>
                  <a:cs typeface="Calibri"/>
                  <a:sym typeface="Calibri"/>
                </a:rPr>
                <a:t>02</a:t>
              </a:r>
              <a:endParaRPr sz="4400">
                <a:solidFill>
                  <a:schemeClr val="lt1"/>
                </a:solidFill>
                <a:latin typeface="Calibri"/>
                <a:ea typeface="Calibri"/>
                <a:cs typeface="Calibri"/>
                <a:sym typeface="Calibri"/>
              </a:endParaRPr>
            </a:p>
          </p:txBody>
        </p:sp>
        <p:sp>
          <p:nvSpPr>
            <p:cNvPr id="2226" name="Google Shape;2226;p136"/>
            <p:cNvSpPr/>
            <p:nvPr/>
          </p:nvSpPr>
          <p:spPr>
            <a:xfrm rot="5400000">
              <a:off x="5601380" y="-1820306"/>
              <a:ext cx="706200" cy="8234100"/>
            </a:xfrm>
            <a:prstGeom prst="round2SameRect">
              <a:avLst>
                <a:gd name="adj1" fmla="val 16667"/>
                <a:gd name="adj2" fmla="val 0"/>
              </a:avLst>
            </a:prstGeom>
            <a:solidFill>
              <a:srgbClr val="CDCFD3">
                <a:alpha val="89800"/>
              </a:srgbClr>
            </a:solidFill>
            <a:ln w="12700" cap="flat" cmpd="sng">
              <a:solidFill>
                <a:srgbClr val="CDCFD3">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6"/>
            <p:cNvSpPr txBox="1"/>
            <p:nvPr/>
          </p:nvSpPr>
          <p:spPr>
            <a:xfrm>
              <a:off x="1837316" y="1978121"/>
              <a:ext cx="8199600" cy="637200"/>
            </a:xfrm>
            <a:prstGeom prst="rect">
              <a:avLst/>
            </a:prstGeom>
            <a:noFill/>
            <a:ln>
              <a:noFill/>
            </a:ln>
          </p:spPr>
          <p:txBody>
            <a:bodyPr spcFirstLastPara="1" wrap="square" lIns="72375" tIns="36175" rIns="72375" bIns="36175" anchor="ctr" anchorCtr="0">
              <a:noAutofit/>
            </a:bodyPr>
            <a:lstStyle/>
            <a:p>
              <a:pPr marL="171450" marR="0" lvl="1" indent="-171450" algn="l" rtl="0">
                <a:lnSpc>
                  <a:spcPct val="90000"/>
                </a:lnSpc>
                <a:spcBef>
                  <a:spcPts val="0"/>
                </a:spcBef>
                <a:spcAft>
                  <a:spcPts val="0"/>
                </a:spcAft>
                <a:buClr>
                  <a:schemeClr val="dk1"/>
                </a:buClr>
                <a:buSzPts val="1900"/>
                <a:buFont typeface="Times New Roman"/>
                <a:buChar char="•"/>
              </a:pPr>
              <a:r>
                <a:rPr lang="en-US" sz="1900" b="0" i="0" u="none" strike="noStrike" cap="none">
                  <a:solidFill>
                    <a:schemeClr val="dk1"/>
                  </a:solidFill>
                  <a:latin typeface="Times New Roman"/>
                  <a:ea typeface="Times New Roman"/>
                  <a:cs typeface="Times New Roman"/>
                  <a:sym typeface="Times New Roman"/>
                </a:rPr>
                <a:t>Để chạy Trojan.exe từ trong Readme.txt (luồng):</a:t>
              </a:r>
              <a:endParaRPr sz="1900" b="0" i="0" u="none" strike="noStrike" cap="none">
                <a:solidFill>
                  <a:schemeClr val="dk1"/>
                </a:solidFill>
                <a:latin typeface="Calibri"/>
                <a:ea typeface="Calibri"/>
                <a:cs typeface="Calibri"/>
                <a:sym typeface="Calibri"/>
              </a:endParaRPr>
            </a:p>
            <a:p>
              <a:pPr marL="171450" marR="0" lvl="1" indent="-171450" algn="l" rtl="0">
                <a:lnSpc>
                  <a:spcPct val="90000"/>
                </a:lnSpc>
                <a:spcBef>
                  <a:spcPts val="285"/>
                </a:spcBef>
                <a:spcAft>
                  <a:spcPts val="0"/>
                </a:spcAft>
                <a:buClr>
                  <a:schemeClr val="dk1"/>
                </a:buClr>
                <a:buSzPts val="1900"/>
                <a:buFont typeface="Times New Roman"/>
                <a:buChar char="•"/>
              </a:pPr>
              <a:r>
                <a:rPr lang="en-US" sz="1900" b="0" i="0" u="none" strike="noStrike" cap="none">
                  <a:solidFill>
                    <a:schemeClr val="dk1"/>
                  </a:solidFill>
                  <a:latin typeface="Times New Roman"/>
                  <a:ea typeface="Times New Roman"/>
                  <a:cs typeface="Times New Roman"/>
                  <a:sym typeface="Times New Roman"/>
                </a:rPr>
                <a:t>C:\backdoor.exe</a:t>
              </a:r>
              <a:endParaRPr sz="1900" b="0" i="0" u="none" strike="noStrike" cap="none">
                <a:solidFill>
                  <a:schemeClr val="dk1"/>
                </a:solidFill>
                <a:latin typeface="Times New Roman"/>
                <a:ea typeface="Times New Roman"/>
                <a:cs typeface="Times New Roman"/>
                <a:sym typeface="Times New Roman"/>
              </a:endParaRPr>
            </a:p>
          </p:txBody>
        </p:sp>
        <p:sp>
          <p:nvSpPr>
            <p:cNvPr id="2228" name="Google Shape;2228;p136"/>
            <p:cNvSpPr/>
            <p:nvPr/>
          </p:nvSpPr>
          <p:spPr>
            <a:xfrm>
              <a:off x="283783" y="1855356"/>
              <a:ext cx="1553400" cy="882900"/>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txBox="1"/>
            <p:nvPr/>
          </p:nvSpPr>
          <p:spPr>
            <a:xfrm>
              <a:off x="326881" y="1898454"/>
              <a:ext cx="1467300" cy="796800"/>
            </a:xfrm>
            <a:prstGeom prst="rect">
              <a:avLst/>
            </a:prstGeom>
            <a:noFill/>
            <a:ln>
              <a:noFill/>
            </a:ln>
          </p:spPr>
          <p:txBody>
            <a:bodyPr spcFirstLastPara="1" wrap="square" lIns="167625" tIns="83800" rIns="167625" bIns="83800" anchor="ctr" anchorCtr="0">
              <a:noAutofit/>
            </a:bodyPr>
            <a:lstStyle/>
            <a:p>
              <a:pPr marL="0" marR="0" lvl="0" indent="0" algn="ctr" rtl="0">
                <a:lnSpc>
                  <a:spcPct val="90000"/>
                </a:lnSpc>
                <a:spcBef>
                  <a:spcPts val="0"/>
                </a:spcBef>
                <a:spcAft>
                  <a:spcPts val="0"/>
                </a:spcAft>
                <a:buNone/>
              </a:pPr>
              <a:r>
                <a:rPr lang="en-US" sz="4400">
                  <a:solidFill>
                    <a:schemeClr val="lt1"/>
                  </a:solidFill>
                  <a:latin typeface="Calibri"/>
                  <a:ea typeface="Calibri"/>
                  <a:cs typeface="Calibri"/>
                  <a:sym typeface="Calibri"/>
                </a:rPr>
                <a:t>03</a:t>
              </a:r>
              <a:endParaRPr sz="4400">
                <a:solidFill>
                  <a:schemeClr val="lt1"/>
                </a:solidFill>
                <a:latin typeface="Calibri"/>
                <a:ea typeface="Calibri"/>
                <a:cs typeface="Calibri"/>
                <a:sym typeface="Calibri"/>
              </a:endParaRPr>
            </a:p>
          </p:txBody>
        </p:sp>
      </p:grpSp>
      <p:sp>
        <p:nvSpPr>
          <p:cNvPr id="2230" name="Google Shape;2230;p136"/>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sp>
        <p:nvSpPr>
          <p:cNvPr id="2231" name="Google Shape;2231;p136"/>
          <p:cNvSpPr txBox="1"/>
          <p:nvPr/>
        </p:nvSpPr>
        <p:spPr>
          <a:xfrm>
            <a:off x="3498453" y="115503"/>
            <a:ext cx="51699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F0000"/>
                </a:solidFill>
                <a:latin typeface="Arial"/>
                <a:ea typeface="Arial"/>
                <a:cs typeface="Arial"/>
                <a:sym typeface="Arial"/>
              </a:rPr>
              <a:t>Luồng dữ liệu NTFS</a:t>
            </a:r>
            <a:endParaRPr sz="40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grpSp>
        <p:nvGrpSpPr>
          <p:cNvPr id="2236" name="Google Shape;2236;p137"/>
          <p:cNvGrpSpPr/>
          <p:nvPr/>
        </p:nvGrpSpPr>
        <p:grpSpPr>
          <a:xfrm>
            <a:off x="1289801" y="1782766"/>
            <a:ext cx="9227141" cy="4723815"/>
            <a:chOff x="548656" y="30968"/>
            <a:chExt cx="9227141" cy="4723815"/>
          </a:xfrm>
        </p:grpSpPr>
        <p:sp>
          <p:nvSpPr>
            <p:cNvPr id="2237" name="Google Shape;2237;p137"/>
            <p:cNvSpPr/>
            <p:nvPr/>
          </p:nvSpPr>
          <p:spPr>
            <a:xfrm rot="-5400000">
              <a:off x="4303156" y="-3651348"/>
              <a:ext cx="730800" cy="8239800"/>
            </a:xfrm>
            <a:prstGeom prst="round2SameRect">
              <a:avLst>
                <a:gd name="adj1" fmla="val 16667"/>
                <a:gd name="adj2" fmla="val 0"/>
              </a:avLst>
            </a:prstGeom>
            <a:solidFill>
              <a:schemeClr val="lt2">
                <a:alpha val="89800"/>
              </a:schemeClr>
            </a:solidFill>
            <a:ln w="12700" cap="flat" cmpd="sng">
              <a:solidFill>
                <a:schemeClr val="dk1">
                  <a:alpha val="898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7"/>
            <p:cNvSpPr txBox="1"/>
            <p:nvPr/>
          </p:nvSpPr>
          <p:spPr>
            <a:xfrm>
              <a:off x="584334" y="138753"/>
              <a:ext cx="8204100" cy="659400"/>
            </a:xfrm>
            <a:prstGeom prst="rect">
              <a:avLst/>
            </a:prstGeom>
            <a:noFill/>
            <a:ln>
              <a:noFill/>
            </a:ln>
          </p:spPr>
          <p:txBody>
            <a:bodyPr spcFirstLastPara="1" wrap="square" lIns="247650" tIns="123825" rIns="247650" bIns="123825" anchor="ctr"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Để xóa luồng NTFS, chuyển </a:t>
              </a:r>
              <a:r>
                <a:rPr lang="en-US" sz="1800" b="1" i="0" u="none" strike="noStrike" cap="none">
                  <a:solidFill>
                    <a:srgbClr val="FF0000"/>
                  </a:solidFill>
                  <a:latin typeface="Times New Roman"/>
                  <a:ea typeface="Times New Roman"/>
                  <a:cs typeface="Times New Roman"/>
                  <a:sym typeface="Times New Roman"/>
                </a:rPr>
                <a:t>các tệp đáng ngờ</a:t>
              </a:r>
              <a:r>
                <a:rPr lang="en-US" sz="1800" b="0" i="0" u="none" strike="noStrike" cap="none">
                  <a:solidFill>
                    <a:schemeClr val="dk1"/>
                  </a:solidFill>
                  <a:latin typeface="Times New Roman"/>
                  <a:ea typeface="Times New Roman"/>
                  <a:cs typeface="Times New Roman"/>
                  <a:sym typeface="Times New Roman"/>
                </a:rPr>
                <a:t> vào phân vùng FAT.</a:t>
              </a:r>
              <a:endParaRPr sz="1800" b="0" i="0" u="none" strike="noStrike" cap="none">
                <a:solidFill>
                  <a:schemeClr val="dk1"/>
                </a:solidFill>
                <a:latin typeface="Times New Roman"/>
                <a:ea typeface="Times New Roman"/>
                <a:cs typeface="Times New Roman"/>
                <a:sym typeface="Times New Roman"/>
              </a:endParaRPr>
            </a:p>
          </p:txBody>
        </p:sp>
        <p:sp>
          <p:nvSpPr>
            <p:cNvPr id="2239" name="Google Shape;2239;p137"/>
            <p:cNvSpPr/>
            <p:nvPr/>
          </p:nvSpPr>
          <p:spPr>
            <a:xfrm>
              <a:off x="8769297" y="30968"/>
              <a:ext cx="1006500" cy="913500"/>
            </a:xfrm>
            <a:prstGeom prst="roundRect">
              <a:avLst>
                <a:gd name="adj" fmla="val 16667"/>
              </a:avLst>
            </a:prstGeom>
            <a:solidFill>
              <a:srgbClr val="92D050"/>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7"/>
            <p:cNvSpPr txBox="1"/>
            <p:nvPr/>
          </p:nvSpPr>
          <p:spPr>
            <a:xfrm>
              <a:off x="8813895" y="75566"/>
              <a:ext cx="917400" cy="8244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400">
                <a:solidFill>
                  <a:schemeClr val="lt1"/>
                </a:solidFill>
                <a:latin typeface="Calibri"/>
                <a:ea typeface="Calibri"/>
                <a:cs typeface="Calibri"/>
                <a:sym typeface="Calibri"/>
              </a:endParaRPr>
            </a:p>
          </p:txBody>
        </p:sp>
        <p:sp>
          <p:nvSpPr>
            <p:cNvPr id="2241" name="Google Shape;2241;p137"/>
            <p:cNvSpPr/>
            <p:nvPr/>
          </p:nvSpPr>
          <p:spPr>
            <a:xfrm rot="-5400000">
              <a:off x="4303156" y="-2692072"/>
              <a:ext cx="730800" cy="8239800"/>
            </a:xfrm>
            <a:prstGeom prst="round2SameRect">
              <a:avLst>
                <a:gd name="adj1" fmla="val 16667"/>
                <a:gd name="adj2" fmla="val 0"/>
              </a:avLst>
            </a:prstGeom>
            <a:solidFill>
              <a:schemeClr val="lt2">
                <a:alpha val="89800"/>
              </a:schemeClr>
            </a:solidFill>
            <a:ln w="12700" cap="flat" cmpd="sng">
              <a:solidFill>
                <a:schemeClr val="dk1">
                  <a:alpha val="898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7"/>
            <p:cNvSpPr txBox="1"/>
            <p:nvPr/>
          </p:nvSpPr>
          <p:spPr>
            <a:xfrm>
              <a:off x="584334" y="1098029"/>
              <a:ext cx="8204100" cy="659400"/>
            </a:xfrm>
            <a:prstGeom prst="rect">
              <a:avLst/>
            </a:prstGeom>
            <a:noFill/>
            <a:ln>
              <a:noFill/>
            </a:ln>
          </p:spPr>
          <p:txBody>
            <a:bodyPr spcFirstLastPara="1" wrap="square" lIns="247650" tIns="123825" rIns="247650" bIns="123825" anchor="ctr"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Dùng </a:t>
              </a:r>
              <a:r>
                <a:rPr lang="en-US" sz="1800" b="1" i="0" u="none" strike="noStrike" cap="none">
                  <a:solidFill>
                    <a:srgbClr val="FF0000"/>
                  </a:solidFill>
                  <a:latin typeface="Times New Roman"/>
                  <a:ea typeface="Times New Roman"/>
                  <a:cs typeface="Times New Roman"/>
                  <a:sym typeface="Times New Roman"/>
                </a:rPr>
                <a:t>phần mềm kiểm tra tính toàn vẹn tệp </a:t>
              </a:r>
              <a:r>
                <a:rPr lang="en-US" sz="1800" b="0" i="0" u="none" strike="noStrike" cap="none">
                  <a:solidFill>
                    <a:schemeClr val="dk1"/>
                  </a:solidFill>
                  <a:latin typeface="Times New Roman"/>
                  <a:ea typeface="Times New Roman"/>
                  <a:cs typeface="Times New Roman"/>
                  <a:sym typeface="Times New Roman"/>
                </a:rPr>
                <a:t>của các bên thứ ba như Tripwire File Integrity Monitering để đảm bảo tính toàn vẹn của các tệp NTFS.</a:t>
              </a:r>
              <a:endParaRPr sz="1800" b="0" i="0" u="none" strike="noStrike" cap="none">
                <a:solidFill>
                  <a:schemeClr val="dk1"/>
                </a:solidFill>
                <a:latin typeface="Times New Roman"/>
                <a:ea typeface="Times New Roman"/>
                <a:cs typeface="Times New Roman"/>
                <a:sym typeface="Times New Roman"/>
              </a:endParaRPr>
            </a:p>
          </p:txBody>
        </p:sp>
        <p:sp>
          <p:nvSpPr>
            <p:cNvPr id="2243" name="Google Shape;2243;p137"/>
            <p:cNvSpPr/>
            <p:nvPr/>
          </p:nvSpPr>
          <p:spPr>
            <a:xfrm>
              <a:off x="8769297" y="990244"/>
              <a:ext cx="1006500" cy="913500"/>
            </a:xfrm>
            <a:prstGeom prst="roundRect">
              <a:avLst>
                <a:gd name="adj" fmla="val 16667"/>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txBox="1"/>
            <p:nvPr/>
          </p:nvSpPr>
          <p:spPr>
            <a:xfrm>
              <a:off x="8813895" y="1034842"/>
              <a:ext cx="917400" cy="8244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400">
                <a:solidFill>
                  <a:schemeClr val="lt1"/>
                </a:solidFill>
                <a:latin typeface="Calibri"/>
                <a:ea typeface="Calibri"/>
                <a:cs typeface="Calibri"/>
                <a:sym typeface="Calibri"/>
              </a:endParaRPr>
            </a:p>
          </p:txBody>
        </p:sp>
        <p:sp>
          <p:nvSpPr>
            <p:cNvPr id="2245" name="Google Shape;2245;p137"/>
            <p:cNvSpPr/>
            <p:nvPr/>
          </p:nvSpPr>
          <p:spPr>
            <a:xfrm rot="-5400000">
              <a:off x="4303156" y="-1732796"/>
              <a:ext cx="730800" cy="8239800"/>
            </a:xfrm>
            <a:prstGeom prst="round2SameRect">
              <a:avLst>
                <a:gd name="adj1" fmla="val 16667"/>
                <a:gd name="adj2" fmla="val 0"/>
              </a:avLst>
            </a:prstGeom>
            <a:solidFill>
              <a:schemeClr val="lt2">
                <a:alpha val="89800"/>
              </a:schemeClr>
            </a:solidFill>
            <a:ln w="12700" cap="flat" cmpd="sng">
              <a:solidFill>
                <a:schemeClr val="dk1">
                  <a:alpha val="898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7"/>
            <p:cNvSpPr txBox="1"/>
            <p:nvPr/>
          </p:nvSpPr>
          <p:spPr>
            <a:xfrm>
              <a:off x="584334" y="2057305"/>
              <a:ext cx="8204100" cy="659400"/>
            </a:xfrm>
            <a:prstGeom prst="rect">
              <a:avLst/>
            </a:prstGeom>
            <a:noFill/>
            <a:ln>
              <a:noFill/>
            </a:ln>
          </p:spPr>
          <p:txBody>
            <a:bodyPr spcFirstLastPara="1" wrap="square" lIns="247650" tIns="123825" rIns="247650" bIns="123825" anchor="ctr"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Dùng các phần mềm như </a:t>
              </a:r>
              <a:r>
                <a:rPr lang="en-US" sz="1800" b="1" i="0" u="none" strike="noStrike" cap="none">
                  <a:solidFill>
                    <a:srgbClr val="FF0000"/>
                  </a:solidFill>
                  <a:latin typeface="Times New Roman"/>
                  <a:ea typeface="Times New Roman"/>
                  <a:cs typeface="Times New Roman"/>
                  <a:sym typeface="Times New Roman"/>
                </a:rPr>
                <a:t>Stream Detector</a:t>
              </a:r>
              <a:r>
                <a:rPr lang="en-US" sz="1800" b="0" i="0" u="none" strike="noStrike" cap="none">
                  <a:solidFill>
                    <a:schemeClr val="dk1"/>
                  </a:solidFill>
                  <a:latin typeface="Times New Roman"/>
                  <a:ea typeface="Times New Roman"/>
                  <a:cs typeface="Times New Roman"/>
                  <a:sym typeface="Times New Roman"/>
                </a:rPr>
                <a:t>, </a:t>
              </a:r>
              <a:r>
                <a:rPr lang="en-US" sz="1800" b="1" i="0" u="none" strike="noStrike" cap="none">
                  <a:solidFill>
                    <a:srgbClr val="FF0000"/>
                  </a:solidFill>
                  <a:latin typeface="Times New Roman"/>
                  <a:ea typeface="Times New Roman"/>
                  <a:cs typeface="Times New Roman"/>
                  <a:sym typeface="Times New Roman"/>
                </a:rPr>
                <a:t>LADS</a:t>
              </a:r>
              <a:r>
                <a:rPr lang="en-US" sz="1800" b="0" i="0" u="none" strike="noStrike" cap="none">
                  <a:solidFill>
                    <a:schemeClr val="dk1"/>
                  </a:solidFill>
                  <a:latin typeface="Times New Roman"/>
                  <a:ea typeface="Times New Roman"/>
                  <a:cs typeface="Times New Roman"/>
                  <a:sym typeface="Times New Roman"/>
                </a:rPr>
                <a:t>, </a:t>
              </a:r>
              <a:r>
                <a:rPr lang="en-US" sz="1800" b="1" i="0" u="none" strike="noStrike" cap="none">
                  <a:solidFill>
                    <a:srgbClr val="FF0000"/>
                  </a:solidFill>
                  <a:latin typeface="Times New Roman"/>
                  <a:ea typeface="Times New Roman"/>
                  <a:cs typeface="Times New Roman"/>
                  <a:sym typeface="Times New Roman"/>
                </a:rPr>
                <a:t>ADS Detector</a:t>
              </a:r>
              <a:r>
                <a:rPr lang="en-US" sz="1800" b="0" i="0" u="none" strike="noStrike" cap="none">
                  <a:solidFill>
                    <a:schemeClr val="dk1"/>
                  </a:solidFill>
                  <a:latin typeface="Times New Roman"/>
                  <a:ea typeface="Times New Roman"/>
                  <a:cs typeface="Times New Roman"/>
                  <a:sym typeface="Times New Roman"/>
                </a:rPr>
                <a:t>,… để phát hiện luồng.</a:t>
              </a:r>
              <a:endParaRPr sz="1800" b="0" i="0" u="none" strike="noStrike" cap="none">
                <a:solidFill>
                  <a:schemeClr val="dk1"/>
                </a:solidFill>
                <a:latin typeface="Times New Roman"/>
                <a:ea typeface="Times New Roman"/>
                <a:cs typeface="Times New Roman"/>
                <a:sym typeface="Times New Roman"/>
              </a:endParaRPr>
            </a:p>
          </p:txBody>
        </p:sp>
        <p:sp>
          <p:nvSpPr>
            <p:cNvPr id="2247" name="Google Shape;2247;p137"/>
            <p:cNvSpPr/>
            <p:nvPr/>
          </p:nvSpPr>
          <p:spPr>
            <a:xfrm>
              <a:off x="8769297" y="1949520"/>
              <a:ext cx="1006500" cy="913500"/>
            </a:xfrm>
            <a:prstGeom prst="roundRect">
              <a:avLst>
                <a:gd name="adj" fmla="val 16667"/>
              </a:avLst>
            </a:prstGeom>
            <a:solidFill>
              <a:srgbClr val="92D050"/>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7"/>
            <p:cNvSpPr txBox="1"/>
            <p:nvPr/>
          </p:nvSpPr>
          <p:spPr>
            <a:xfrm>
              <a:off x="8813895" y="1994118"/>
              <a:ext cx="917400" cy="824400"/>
            </a:xfrm>
            <a:prstGeom prst="rect">
              <a:avLst/>
            </a:prstGeom>
            <a:noFill/>
            <a:ln>
              <a:noFill/>
            </a:ln>
          </p:spPr>
          <p:txBody>
            <a:bodyPr spcFirstLastPara="1" wrap="square" lIns="175250" tIns="87625" rIns="175250" bIns="87625" anchor="ctr" anchorCtr="0">
              <a:noAutofit/>
            </a:bodyPr>
            <a:lstStyle/>
            <a:p>
              <a:pPr marL="0" marR="0" lvl="0" indent="0" algn="ctr" rtl="0">
                <a:lnSpc>
                  <a:spcPct val="90000"/>
                </a:lnSpc>
                <a:spcBef>
                  <a:spcPts val="0"/>
                </a:spcBef>
                <a:spcAft>
                  <a:spcPts val="0"/>
                </a:spcAft>
                <a:buNone/>
              </a:pPr>
              <a:endParaRPr sz="4600">
                <a:solidFill>
                  <a:schemeClr val="lt1"/>
                </a:solidFill>
                <a:latin typeface="Calibri"/>
                <a:ea typeface="Calibri"/>
                <a:cs typeface="Calibri"/>
                <a:sym typeface="Calibri"/>
              </a:endParaRPr>
            </a:p>
          </p:txBody>
        </p:sp>
        <p:sp>
          <p:nvSpPr>
            <p:cNvPr id="2249" name="Google Shape;2249;p137"/>
            <p:cNvSpPr/>
            <p:nvPr/>
          </p:nvSpPr>
          <p:spPr>
            <a:xfrm rot="-5400000">
              <a:off x="4303156" y="-773519"/>
              <a:ext cx="730800" cy="8239800"/>
            </a:xfrm>
            <a:prstGeom prst="round2SameRect">
              <a:avLst>
                <a:gd name="adj1" fmla="val 16667"/>
                <a:gd name="adj2" fmla="val 0"/>
              </a:avLst>
            </a:prstGeom>
            <a:solidFill>
              <a:schemeClr val="lt2">
                <a:alpha val="89800"/>
              </a:schemeClr>
            </a:solidFill>
            <a:ln w="12700" cap="flat" cmpd="sng">
              <a:solidFill>
                <a:schemeClr val="dk1">
                  <a:alpha val="898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7"/>
            <p:cNvSpPr txBox="1"/>
            <p:nvPr/>
          </p:nvSpPr>
          <p:spPr>
            <a:xfrm>
              <a:off x="584334" y="3016582"/>
              <a:ext cx="8204100" cy="659400"/>
            </a:xfrm>
            <a:prstGeom prst="rect">
              <a:avLst/>
            </a:prstGeom>
            <a:noFill/>
            <a:ln>
              <a:noFill/>
            </a:ln>
          </p:spPr>
          <p:txBody>
            <a:bodyPr spcFirstLastPara="1" wrap="square" lIns="247650" tIns="123825" rIns="247650" bIns="123825" anchor="ctr"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Bật </a:t>
              </a:r>
              <a:r>
                <a:rPr lang="en-US" sz="1800" b="1" i="0" u="none" strike="noStrike" cap="none">
                  <a:solidFill>
                    <a:srgbClr val="FF0000"/>
                  </a:solidFill>
                  <a:latin typeface="Times New Roman"/>
                  <a:ea typeface="Times New Roman"/>
                  <a:cs typeface="Times New Roman"/>
                  <a:sym typeface="Times New Roman"/>
                </a:rPr>
                <a:t>quét chống virus thời gian thực</a:t>
              </a:r>
              <a:r>
                <a:rPr lang="en-US" sz="1800" b="0" i="0" u="none" strike="noStrike" cap="none">
                  <a:solidFill>
                    <a:schemeClr val="dk1"/>
                  </a:solidFill>
                  <a:latin typeface="Times New Roman"/>
                  <a:ea typeface="Times New Roman"/>
                  <a:cs typeface="Times New Roman"/>
                  <a:sym typeface="Times New Roman"/>
                </a:rPr>
                <a:t> để bảo vệ hệ thống khỏi các luồng nguy hiểm.</a:t>
              </a:r>
              <a:endParaRPr sz="1800" b="0" i="0" u="none" strike="noStrike" cap="none">
                <a:solidFill>
                  <a:schemeClr val="dk1"/>
                </a:solidFill>
                <a:latin typeface="Times New Roman"/>
                <a:ea typeface="Times New Roman"/>
                <a:cs typeface="Times New Roman"/>
                <a:sym typeface="Times New Roman"/>
              </a:endParaRPr>
            </a:p>
          </p:txBody>
        </p:sp>
        <p:sp>
          <p:nvSpPr>
            <p:cNvPr id="2251" name="Google Shape;2251;p137"/>
            <p:cNvSpPr/>
            <p:nvPr/>
          </p:nvSpPr>
          <p:spPr>
            <a:xfrm>
              <a:off x="8769297" y="2908796"/>
              <a:ext cx="1006500" cy="913500"/>
            </a:xfrm>
            <a:prstGeom prst="roundRect">
              <a:avLst>
                <a:gd name="adj" fmla="val 16667"/>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7"/>
            <p:cNvSpPr txBox="1"/>
            <p:nvPr/>
          </p:nvSpPr>
          <p:spPr>
            <a:xfrm>
              <a:off x="8813895" y="2953394"/>
              <a:ext cx="917400" cy="824400"/>
            </a:xfrm>
            <a:prstGeom prst="rect">
              <a:avLst/>
            </a:prstGeom>
            <a:noFill/>
            <a:ln>
              <a:noFill/>
            </a:ln>
          </p:spPr>
          <p:txBody>
            <a:bodyPr spcFirstLastPara="1" wrap="square" lIns="175250" tIns="87625" rIns="175250" bIns="87625" anchor="ctr" anchorCtr="0">
              <a:noAutofit/>
            </a:bodyPr>
            <a:lstStyle/>
            <a:p>
              <a:pPr marL="0" marR="0" lvl="0" indent="0" algn="ctr" rtl="0">
                <a:lnSpc>
                  <a:spcPct val="90000"/>
                </a:lnSpc>
                <a:spcBef>
                  <a:spcPts val="0"/>
                </a:spcBef>
                <a:spcAft>
                  <a:spcPts val="0"/>
                </a:spcAft>
                <a:buNone/>
              </a:pPr>
              <a:endParaRPr sz="4600">
                <a:solidFill>
                  <a:schemeClr val="lt1"/>
                </a:solidFill>
                <a:latin typeface="Calibri"/>
                <a:ea typeface="Calibri"/>
                <a:cs typeface="Calibri"/>
                <a:sym typeface="Calibri"/>
              </a:endParaRPr>
            </a:p>
          </p:txBody>
        </p:sp>
        <p:sp>
          <p:nvSpPr>
            <p:cNvPr id="2253" name="Google Shape;2253;p137"/>
            <p:cNvSpPr/>
            <p:nvPr/>
          </p:nvSpPr>
          <p:spPr>
            <a:xfrm rot="-5400000">
              <a:off x="4303156" y="185756"/>
              <a:ext cx="730800" cy="8239800"/>
            </a:xfrm>
            <a:prstGeom prst="round2SameRect">
              <a:avLst>
                <a:gd name="adj1" fmla="val 16667"/>
                <a:gd name="adj2" fmla="val 0"/>
              </a:avLst>
            </a:prstGeom>
            <a:solidFill>
              <a:schemeClr val="lt2">
                <a:alpha val="89800"/>
              </a:schemeClr>
            </a:solidFill>
            <a:ln w="12700" cap="flat" cmpd="sng">
              <a:solidFill>
                <a:schemeClr val="dk1">
                  <a:alpha val="898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7"/>
            <p:cNvSpPr txBox="1"/>
            <p:nvPr/>
          </p:nvSpPr>
          <p:spPr>
            <a:xfrm>
              <a:off x="584334" y="3975857"/>
              <a:ext cx="8204100" cy="659400"/>
            </a:xfrm>
            <a:prstGeom prst="rect">
              <a:avLst/>
            </a:prstGeom>
            <a:noFill/>
            <a:ln>
              <a:noFill/>
            </a:ln>
          </p:spPr>
          <p:txBody>
            <a:bodyPr spcFirstLastPara="1" wrap="square" lIns="247650" tIns="123825" rIns="247650" bIns="123825" anchor="ctr"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Luôn dùng </a:t>
              </a:r>
              <a:r>
                <a:rPr lang="en-US" sz="1800" b="1" i="0" u="none" strike="noStrike" cap="none">
                  <a:solidFill>
                    <a:srgbClr val="FF0000"/>
                  </a:solidFill>
                  <a:latin typeface="Times New Roman"/>
                  <a:ea typeface="Times New Roman"/>
                  <a:cs typeface="Times New Roman"/>
                  <a:sym typeface="Times New Roman"/>
                </a:rPr>
                <a:t>phần mềm chống virus mới nhất </a:t>
              </a:r>
              <a:r>
                <a:rPr lang="en-US" sz="1800" b="0" i="0" u="none" strike="noStrike" cap="none">
                  <a:solidFill>
                    <a:schemeClr val="dk1"/>
                  </a:solidFill>
                  <a:latin typeface="Times New Roman"/>
                  <a:ea typeface="Times New Roman"/>
                  <a:cs typeface="Times New Roman"/>
                  <a:sym typeface="Times New Roman"/>
                </a:rPr>
                <a:t>trên hệ thống.</a:t>
              </a:r>
              <a:endParaRPr sz="1800" b="0" i="0" u="none" strike="noStrike" cap="none">
                <a:solidFill>
                  <a:schemeClr val="dk1"/>
                </a:solidFill>
                <a:latin typeface="Times New Roman"/>
                <a:ea typeface="Times New Roman"/>
                <a:cs typeface="Times New Roman"/>
                <a:sym typeface="Times New Roman"/>
              </a:endParaRPr>
            </a:p>
          </p:txBody>
        </p:sp>
        <p:sp>
          <p:nvSpPr>
            <p:cNvPr id="2255" name="Google Shape;2255;p137"/>
            <p:cNvSpPr/>
            <p:nvPr/>
          </p:nvSpPr>
          <p:spPr>
            <a:xfrm>
              <a:off x="8769297" y="3841283"/>
              <a:ext cx="1006500" cy="913500"/>
            </a:xfrm>
            <a:prstGeom prst="roundRect">
              <a:avLst>
                <a:gd name="adj" fmla="val 16667"/>
              </a:avLst>
            </a:prstGeom>
            <a:solidFill>
              <a:srgbClr val="92D050"/>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7"/>
            <p:cNvSpPr txBox="1"/>
            <p:nvPr/>
          </p:nvSpPr>
          <p:spPr>
            <a:xfrm>
              <a:off x="8813895" y="3885881"/>
              <a:ext cx="917400" cy="824400"/>
            </a:xfrm>
            <a:prstGeom prst="rect">
              <a:avLst/>
            </a:prstGeom>
            <a:noFill/>
            <a:ln>
              <a:noFill/>
            </a:ln>
          </p:spPr>
          <p:txBody>
            <a:bodyPr spcFirstLastPara="1" wrap="square" lIns="175250" tIns="87625" rIns="175250" bIns="87625" anchor="ctr" anchorCtr="0">
              <a:noAutofit/>
            </a:bodyPr>
            <a:lstStyle/>
            <a:p>
              <a:pPr marL="0" marR="0" lvl="0" indent="0" algn="ctr" rtl="0">
                <a:lnSpc>
                  <a:spcPct val="90000"/>
                </a:lnSpc>
                <a:spcBef>
                  <a:spcPts val="0"/>
                </a:spcBef>
                <a:spcAft>
                  <a:spcPts val="0"/>
                </a:spcAft>
                <a:buNone/>
              </a:pPr>
              <a:endParaRPr sz="4600">
                <a:solidFill>
                  <a:schemeClr val="lt1"/>
                </a:solidFill>
                <a:latin typeface="Calibri"/>
                <a:ea typeface="Calibri"/>
                <a:cs typeface="Calibri"/>
                <a:sym typeface="Calibri"/>
              </a:endParaRPr>
            </a:p>
          </p:txBody>
        </p:sp>
      </p:grpSp>
      <p:pic>
        <p:nvPicPr>
          <p:cNvPr id="2257" name="Google Shape;2257;p137" descr="Checking - Free computer icons"/>
          <p:cNvPicPr preferRelativeResize="0"/>
          <p:nvPr/>
        </p:nvPicPr>
        <p:blipFill rotWithShape="1">
          <a:blip r:embed="rId3">
            <a:alphaModFix/>
          </a:blip>
          <a:srcRect/>
          <a:stretch/>
        </p:blipFill>
        <p:spPr>
          <a:xfrm>
            <a:off x="9694212" y="1906354"/>
            <a:ext cx="691448" cy="691448"/>
          </a:xfrm>
          <a:prstGeom prst="rect">
            <a:avLst/>
          </a:prstGeom>
          <a:noFill/>
          <a:ln>
            <a:noFill/>
          </a:ln>
        </p:spPr>
      </p:pic>
      <p:pic>
        <p:nvPicPr>
          <p:cNvPr id="2258" name="Google Shape;2258;p137" descr="Tripwire Logo [ Download - Logo - icon ] png svg"/>
          <p:cNvPicPr preferRelativeResize="0"/>
          <p:nvPr/>
        </p:nvPicPr>
        <p:blipFill rotWithShape="1">
          <a:blip r:embed="rId4">
            <a:alphaModFix/>
          </a:blip>
          <a:srcRect/>
          <a:stretch/>
        </p:blipFill>
        <p:spPr>
          <a:xfrm>
            <a:off x="9577443" y="3037975"/>
            <a:ext cx="909586" cy="378994"/>
          </a:xfrm>
          <a:prstGeom prst="rect">
            <a:avLst/>
          </a:prstGeom>
          <a:noFill/>
          <a:ln>
            <a:noFill/>
          </a:ln>
        </p:spPr>
      </p:pic>
      <p:pic>
        <p:nvPicPr>
          <p:cNvPr id="2259" name="Google Shape;2259;p137" descr="Ntfs icon - Free download on Iconfinder"/>
          <p:cNvPicPr preferRelativeResize="0"/>
          <p:nvPr/>
        </p:nvPicPr>
        <p:blipFill rotWithShape="1">
          <a:blip r:embed="rId5">
            <a:alphaModFix/>
          </a:blip>
          <a:srcRect/>
          <a:stretch/>
        </p:blipFill>
        <p:spPr>
          <a:xfrm>
            <a:off x="9734128" y="3831130"/>
            <a:ext cx="596215" cy="596215"/>
          </a:xfrm>
          <a:prstGeom prst="rect">
            <a:avLst/>
          </a:prstGeom>
          <a:noFill/>
          <a:ln>
            <a:noFill/>
          </a:ln>
        </p:spPr>
      </p:pic>
      <p:pic>
        <p:nvPicPr>
          <p:cNvPr id="2260" name="Google Shape;2260;p137" descr="Security-Realtime-Protection-icon - SafeBytes Software"/>
          <p:cNvPicPr preferRelativeResize="0"/>
          <p:nvPr/>
        </p:nvPicPr>
        <p:blipFill rotWithShape="1">
          <a:blip r:embed="rId6">
            <a:alphaModFix/>
          </a:blip>
          <a:srcRect/>
          <a:stretch/>
        </p:blipFill>
        <p:spPr>
          <a:xfrm>
            <a:off x="9796691" y="4841506"/>
            <a:ext cx="471087" cy="471087"/>
          </a:xfrm>
          <a:prstGeom prst="rect">
            <a:avLst/>
          </a:prstGeom>
          <a:noFill/>
          <a:ln>
            <a:noFill/>
          </a:ln>
        </p:spPr>
      </p:pic>
      <p:pic>
        <p:nvPicPr>
          <p:cNvPr id="2261" name="Google Shape;2261;p137" descr="Antivirus - Free security icons"/>
          <p:cNvPicPr preferRelativeResize="0"/>
          <p:nvPr/>
        </p:nvPicPr>
        <p:blipFill rotWithShape="1">
          <a:blip r:embed="rId7">
            <a:alphaModFix/>
          </a:blip>
          <a:srcRect/>
          <a:stretch/>
        </p:blipFill>
        <p:spPr>
          <a:xfrm>
            <a:off x="9717765" y="5726754"/>
            <a:ext cx="644342" cy="644342"/>
          </a:xfrm>
          <a:prstGeom prst="rect">
            <a:avLst/>
          </a:prstGeom>
          <a:noFill/>
          <a:ln>
            <a:noFill/>
          </a:ln>
        </p:spPr>
      </p:pic>
      <p:sp>
        <p:nvSpPr>
          <p:cNvPr id="2262" name="Google Shape;2262;p137"/>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sp>
        <p:nvSpPr>
          <p:cNvPr id="2263" name="Google Shape;2263;p137"/>
          <p:cNvSpPr txBox="1"/>
          <p:nvPr/>
        </p:nvSpPr>
        <p:spPr>
          <a:xfrm>
            <a:off x="2004635" y="82721"/>
            <a:ext cx="7778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F0000"/>
                </a:solidFill>
                <a:latin typeface="Arial"/>
                <a:ea typeface="Arial"/>
                <a:cs typeface="Arial"/>
                <a:sym typeface="Arial"/>
              </a:rPr>
              <a:t>Cách phòng chống luồng NTFS</a:t>
            </a:r>
            <a:endParaRPr sz="4000">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138"/>
          <p:cNvSpPr/>
          <p:nvPr/>
        </p:nvSpPr>
        <p:spPr>
          <a:xfrm>
            <a:off x="838200" y="1362776"/>
            <a:ext cx="5678100" cy="15207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accent1"/>
                </a:solidFill>
                <a:latin typeface="Times New Roman"/>
                <a:ea typeface="Times New Roman"/>
                <a:cs typeface="Times New Roman"/>
                <a:sym typeface="Times New Roman"/>
              </a:rPr>
              <a:t>Stream Armor</a:t>
            </a:r>
            <a:endParaRPr/>
          </a:p>
          <a:p>
            <a:pPr marL="346075" marR="0" lvl="0" indent="-346075" algn="l" rtl="0">
              <a:lnSpc>
                <a:spcPct val="100000"/>
              </a:lnSpc>
              <a:spcBef>
                <a:spcPts val="0"/>
              </a:spcBef>
              <a:spcAft>
                <a:spcPts val="0"/>
              </a:spcAft>
              <a:buClr>
                <a:srgbClr val="00B0F0"/>
              </a:buClr>
              <a:buSzPts val="1800"/>
              <a:buFont typeface="Courier New"/>
              <a:buChar char="o"/>
            </a:pPr>
            <a:r>
              <a:rPr lang="en-US" sz="1800">
                <a:solidFill>
                  <a:srgbClr val="000000"/>
                </a:solidFill>
                <a:latin typeface="Times New Roman"/>
                <a:ea typeface="Times New Roman"/>
                <a:cs typeface="Times New Roman"/>
                <a:sym typeface="Times New Roman"/>
              </a:rPr>
              <a:t>Stream Armor phát hiện các luồng dữ liệu phụ ẩn (ADS) và xóa sạch chúng khỏi hệ thống.</a:t>
            </a:r>
            <a:endParaRPr sz="1800" b="1">
              <a:solidFill>
                <a:schemeClr val="accent1"/>
              </a:solidFill>
              <a:latin typeface="Times New Roman"/>
              <a:ea typeface="Times New Roman"/>
              <a:cs typeface="Times New Roman"/>
              <a:sym typeface="Times New Roman"/>
            </a:endParaRPr>
          </a:p>
        </p:txBody>
      </p:sp>
      <p:sp>
        <p:nvSpPr>
          <p:cNvPr id="2269" name="Google Shape;2269;p138"/>
          <p:cNvSpPr/>
          <p:nvPr/>
        </p:nvSpPr>
        <p:spPr>
          <a:xfrm>
            <a:off x="7344077" y="1362776"/>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Stream Detector</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https://www.novirusthanks.org</a:t>
            </a:r>
            <a:endParaRPr sz="1800" b="0" i="1" u="none" strike="noStrike" cap="none">
              <a:solidFill>
                <a:schemeClr val="dk1"/>
              </a:solidFill>
              <a:latin typeface="Times New Roman"/>
              <a:ea typeface="Times New Roman"/>
              <a:cs typeface="Times New Roman"/>
              <a:sym typeface="Times New Roman"/>
            </a:endParaRPr>
          </a:p>
        </p:txBody>
      </p:sp>
      <p:sp>
        <p:nvSpPr>
          <p:cNvPr id="2270" name="Google Shape;2270;p138"/>
          <p:cNvSpPr/>
          <p:nvPr/>
        </p:nvSpPr>
        <p:spPr>
          <a:xfrm>
            <a:off x="7344078" y="2328659"/>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Forensic Toolkit</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https://www.mcafee.com</a:t>
            </a:r>
            <a:endParaRPr sz="1800" b="0" i="1" u="none" strike="noStrike" cap="none">
              <a:solidFill>
                <a:schemeClr val="dk1"/>
              </a:solidFill>
              <a:latin typeface="Times New Roman"/>
              <a:ea typeface="Times New Roman"/>
              <a:cs typeface="Times New Roman"/>
              <a:sym typeface="Times New Roman"/>
            </a:endParaRPr>
          </a:p>
        </p:txBody>
      </p:sp>
      <p:sp>
        <p:nvSpPr>
          <p:cNvPr id="2271" name="Google Shape;2271;p138"/>
          <p:cNvSpPr/>
          <p:nvPr/>
        </p:nvSpPr>
        <p:spPr>
          <a:xfrm>
            <a:off x="7344078" y="3294542"/>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ADS Manager</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https://dmitrybrant.com</a:t>
            </a:r>
            <a:endParaRPr sz="1800" b="0" i="1" u="none" strike="noStrike" cap="none">
              <a:solidFill>
                <a:schemeClr val="dk1"/>
              </a:solidFill>
              <a:latin typeface="Times New Roman"/>
              <a:ea typeface="Times New Roman"/>
              <a:cs typeface="Times New Roman"/>
              <a:sym typeface="Times New Roman"/>
            </a:endParaRPr>
          </a:p>
        </p:txBody>
      </p:sp>
      <p:sp>
        <p:nvSpPr>
          <p:cNvPr id="2272" name="Google Shape;2272;p138"/>
          <p:cNvSpPr/>
          <p:nvPr/>
        </p:nvSpPr>
        <p:spPr>
          <a:xfrm>
            <a:off x="7344077" y="4260425"/>
            <a:ext cx="40098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ADS Scanner</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https://www.pointstone.com</a:t>
            </a:r>
            <a:endParaRPr sz="1800" b="0" i="1" u="none" strike="noStrike" cap="none">
              <a:solidFill>
                <a:schemeClr val="dk1"/>
              </a:solidFill>
              <a:latin typeface="Times New Roman"/>
              <a:ea typeface="Times New Roman"/>
              <a:cs typeface="Times New Roman"/>
              <a:sym typeface="Times New Roman"/>
            </a:endParaRPr>
          </a:p>
        </p:txBody>
      </p:sp>
      <p:sp>
        <p:nvSpPr>
          <p:cNvPr id="2273" name="Google Shape;2273;p138"/>
          <p:cNvSpPr/>
          <p:nvPr/>
        </p:nvSpPr>
        <p:spPr>
          <a:xfrm>
            <a:off x="7344078" y="5226308"/>
            <a:ext cx="4009800" cy="8046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41362" marR="0" lvl="2" indent="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ADS Spy</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https://www.merijn.nu</a:t>
            </a:r>
            <a:endParaRPr sz="1800" b="0" i="1" u="none" strike="noStrike" cap="none">
              <a:solidFill>
                <a:schemeClr val="dk1"/>
              </a:solidFill>
              <a:latin typeface="Times New Roman"/>
              <a:ea typeface="Times New Roman"/>
              <a:cs typeface="Times New Roman"/>
              <a:sym typeface="Times New Roman"/>
            </a:endParaRPr>
          </a:p>
        </p:txBody>
      </p:sp>
      <p:pic>
        <p:nvPicPr>
          <p:cNvPr id="2274" name="Google Shape;2274;p138" descr="https://securityxploded.com/images/streamarmor_scanning_screenshot1_big.jpg"/>
          <p:cNvPicPr preferRelativeResize="0"/>
          <p:nvPr/>
        </p:nvPicPr>
        <p:blipFill rotWithShape="1">
          <a:blip r:embed="rId3">
            <a:alphaModFix/>
          </a:blip>
          <a:srcRect/>
          <a:stretch/>
        </p:blipFill>
        <p:spPr>
          <a:xfrm>
            <a:off x="1443613" y="3016081"/>
            <a:ext cx="4467275" cy="3211936"/>
          </a:xfrm>
          <a:prstGeom prst="rect">
            <a:avLst/>
          </a:prstGeom>
          <a:noFill/>
          <a:ln>
            <a:noFill/>
          </a:ln>
        </p:spPr>
      </p:pic>
      <p:pic>
        <p:nvPicPr>
          <p:cNvPr id="2275" name="Google Shape;2275;p138"/>
          <p:cNvPicPr preferRelativeResize="0"/>
          <p:nvPr/>
        </p:nvPicPr>
        <p:blipFill rotWithShape="1">
          <a:blip r:embed="rId4">
            <a:alphaModFix/>
          </a:blip>
          <a:srcRect/>
          <a:stretch/>
        </p:blipFill>
        <p:spPr>
          <a:xfrm>
            <a:off x="7495836" y="1495875"/>
            <a:ext cx="477722" cy="494197"/>
          </a:xfrm>
          <a:prstGeom prst="rect">
            <a:avLst/>
          </a:prstGeom>
          <a:noFill/>
          <a:ln>
            <a:noFill/>
          </a:ln>
        </p:spPr>
      </p:pic>
      <p:pic>
        <p:nvPicPr>
          <p:cNvPr id="2276" name="Google Shape;2276;p138" descr="Forensic Toolkit Interface Introduction - Exterro Academy"/>
          <p:cNvPicPr preferRelativeResize="0"/>
          <p:nvPr/>
        </p:nvPicPr>
        <p:blipFill rotWithShape="1">
          <a:blip r:embed="rId5">
            <a:alphaModFix/>
          </a:blip>
          <a:srcRect/>
          <a:stretch/>
        </p:blipFill>
        <p:spPr>
          <a:xfrm>
            <a:off x="7495836" y="2463412"/>
            <a:ext cx="490888" cy="490888"/>
          </a:xfrm>
          <a:prstGeom prst="rect">
            <a:avLst/>
          </a:prstGeom>
          <a:noFill/>
          <a:ln>
            <a:noFill/>
          </a:ln>
        </p:spPr>
      </p:pic>
      <p:pic>
        <p:nvPicPr>
          <p:cNvPr id="2277" name="Google Shape;2277;p138"/>
          <p:cNvPicPr preferRelativeResize="0"/>
          <p:nvPr/>
        </p:nvPicPr>
        <p:blipFill rotWithShape="1">
          <a:blip r:embed="rId6">
            <a:alphaModFix/>
          </a:blip>
          <a:srcRect/>
          <a:stretch/>
        </p:blipFill>
        <p:spPr>
          <a:xfrm>
            <a:off x="7495836" y="3433991"/>
            <a:ext cx="462978" cy="481496"/>
          </a:xfrm>
          <a:prstGeom prst="rect">
            <a:avLst/>
          </a:prstGeom>
          <a:noFill/>
          <a:ln>
            <a:noFill/>
          </a:ln>
        </p:spPr>
      </p:pic>
      <p:pic>
        <p:nvPicPr>
          <p:cNvPr id="2278" name="Google Shape;2278;p138"/>
          <p:cNvPicPr preferRelativeResize="0"/>
          <p:nvPr/>
        </p:nvPicPr>
        <p:blipFill rotWithShape="1">
          <a:blip r:embed="rId7">
            <a:alphaModFix/>
          </a:blip>
          <a:srcRect/>
          <a:stretch/>
        </p:blipFill>
        <p:spPr>
          <a:xfrm>
            <a:off x="7459163" y="3411765"/>
            <a:ext cx="499651" cy="525949"/>
          </a:xfrm>
          <a:prstGeom prst="rect">
            <a:avLst/>
          </a:prstGeom>
          <a:noFill/>
          <a:ln>
            <a:noFill/>
          </a:ln>
        </p:spPr>
      </p:pic>
      <p:pic>
        <p:nvPicPr>
          <p:cNvPr id="2279" name="Google Shape;2279;p138"/>
          <p:cNvPicPr preferRelativeResize="0"/>
          <p:nvPr/>
        </p:nvPicPr>
        <p:blipFill rotWithShape="1">
          <a:blip r:embed="rId8">
            <a:alphaModFix/>
          </a:blip>
          <a:srcRect/>
          <a:stretch/>
        </p:blipFill>
        <p:spPr>
          <a:xfrm>
            <a:off x="7461865" y="4329934"/>
            <a:ext cx="558829" cy="584230"/>
          </a:xfrm>
          <a:prstGeom prst="rect">
            <a:avLst/>
          </a:prstGeom>
          <a:noFill/>
          <a:ln>
            <a:noFill/>
          </a:ln>
        </p:spPr>
      </p:pic>
      <p:pic>
        <p:nvPicPr>
          <p:cNvPr id="2280" name="Google Shape;2280;p138"/>
          <p:cNvPicPr preferRelativeResize="0"/>
          <p:nvPr/>
        </p:nvPicPr>
        <p:blipFill rotWithShape="1">
          <a:blip r:embed="rId9">
            <a:alphaModFix/>
          </a:blip>
          <a:srcRect/>
          <a:stretch/>
        </p:blipFill>
        <p:spPr>
          <a:xfrm>
            <a:off x="7532924" y="5425563"/>
            <a:ext cx="440634" cy="406209"/>
          </a:xfrm>
          <a:prstGeom prst="rect">
            <a:avLst/>
          </a:prstGeom>
          <a:noFill/>
          <a:ln>
            <a:noFill/>
          </a:ln>
        </p:spPr>
      </p:pic>
      <p:sp>
        <p:nvSpPr>
          <p:cNvPr id="2281" name="Google Shape;2281;p138"/>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sp>
        <p:nvSpPr>
          <p:cNvPr id="2282" name="Google Shape;2282;p138"/>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Các công cụ phát hiện luồng NTFS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grpSp>
        <p:nvGrpSpPr>
          <p:cNvPr id="2287" name="Google Shape;2287;p139"/>
          <p:cNvGrpSpPr/>
          <p:nvPr/>
        </p:nvGrpSpPr>
        <p:grpSpPr>
          <a:xfrm>
            <a:off x="838173" y="1419315"/>
            <a:ext cx="10208199" cy="2413057"/>
            <a:chOff x="-28" y="2618"/>
            <a:chExt cx="10208199" cy="2413057"/>
          </a:xfrm>
        </p:grpSpPr>
        <p:sp>
          <p:nvSpPr>
            <p:cNvPr id="2288" name="Google Shape;2288;p139"/>
            <p:cNvSpPr/>
            <p:nvPr/>
          </p:nvSpPr>
          <p:spPr>
            <a:xfrm rot="5400000">
              <a:off x="-141628" y="144218"/>
              <a:ext cx="943800" cy="660600"/>
            </a:xfrm>
            <a:prstGeom prst="chevron">
              <a:avLst>
                <a:gd name="adj"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9"/>
            <p:cNvSpPr txBox="1"/>
            <p:nvPr/>
          </p:nvSpPr>
          <p:spPr>
            <a:xfrm>
              <a:off x="0" y="332904"/>
              <a:ext cx="660600" cy="28320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2800">
                  <a:solidFill>
                    <a:schemeClr val="lt1"/>
                  </a:solidFill>
                  <a:latin typeface="Times New Roman"/>
                  <a:ea typeface="Times New Roman"/>
                  <a:cs typeface="Times New Roman"/>
                  <a:sym typeface="Times New Roman"/>
                </a:rPr>
                <a:t>01</a:t>
              </a:r>
              <a:endParaRPr sz="2800">
                <a:solidFill>
                  <a:schemeClr val="lt1"/>
                </a:solidFill>
                <a:latin typeface="Times New Roman"/>
                <a:ea typeface="Times New Roman"/>
                <a:cs typeface="Times New Roman"/>
                <a:sym typeface="Times New Roman"/>
              </a:endParaRPr>
            </a:p>
          </p:txBody>
        </p:sp>
        <p:sp>
          <p:nvSpPr>
            <p:cNvPr id="2290" name="Google Shape;2290;p139"/>
            <p:cNvSpPr/>
            <p:nvPr/>
          </p:nvSpPr>
          <p:spPr>
            <a:xfrm rot="5400000">
              <a:off x="5127521" y="-4464231"/>
              <a:ext cx="613800" cy="9547500"/>
            </a:xfrm>
            <a:prstGeom prst="round2SameRect">
              <a:avLst>
                <a:gd name="adj1" fmla="val 16667"/>
                <a:gd name="adj2" fmla="val 0"/>
              </a:avLst>
            </a:prstGeom>
            <a:solidFill>
              <a:srgbClr val="CACACA">
                <a:alpha val="89800"/>
              </a:srgbClr>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39"/>
            <p:cNvSpPr txBox="1"/>
            <p:nvPr/>
          </p:nvSpPr>
          <p:spPr>
            <a:xfrm>
              <a:off x="660572" y="32577"/>
              <a:ext cx="9517500" cy="553800"/>
            </a:xfrm>
            <a:prstGeom prst="rect">
              <a:avLst/>
            </a:prstGeom>
            <a:noFill/>
            <a:ln>
              <a:noFill/>
            </a:ln>
          </p:spPr>
          <p:txBody>
            <a:bodyPr spcFirstLastPara="1" wrap="square" lIns="128000" tIns="11425" rIns="11425" bIns="11425" anchor="ctr"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Giấu tin là kỹ thuật </a:t>
              </a:r>
              <a:r>
                <a:rPr lang="en-US" sz="1800" b="1" i="0" u="none" strike="noStrike" cap="none">
                  <a:solidFill>
                    <a:srgbClr val="FF0000"/>
                  </a:solidFill>
                  <a:latin typeface="Times New Roman"/>
                  <a:ea typeface="Times New Roman"/>
                  <a:cs typeface="Times New Roman"/>
                  <a:sym typeface="Times New Roman"/>
                </a:rPr>
                <a:t>giấu thông điệp bí mật </a:t>
              </a:r>
              <a:r>
                <a:rPr lang="en-US" sz="1800" b="0" i="0" u="none" strike="noStrike" cap="none">
                  <a:solidFill>
                    <a:schemeClr val="dk1"/>
                  </a:solidFill>
                  <a:latin typeface="Times New Roman"/>
                  <a:ea typeface="Times New Roman"/>
                  <a:cs typeface="Times New Roman"/>
                  <a:sym typeface="Times New Roman"/>
                </a:rPr>
                <a:t>vào trong một thông điệp thông thường và </a:t>
              </a:r>
              <a:r>
                <a:rPr lang="en-US" sz="1800" b="1" i="0" u="none" strike="noStrike" cap="none">
                  <a:solidFill>
                    <a:srgbClr val="FF0000"/>
                  </a:solidFill>
                  <a:latin typeface="Times New Roman"/>
                  <a:ea typeface="Times New Roman"/>
                  <a:cs typeface="Times New Roman"/>
                  <a:sym typeface="Times New Roman"/>
                </a:rPr>
                <a:t>xuất nó ra ở đích đến</a:t>
              </a:r>
              <a:r>
                <a:rPr lang="en-US" sz="1800" b="0" i="0" u="none" strike="noStrike" cap="none">
                  <a:solidFill>
                    <a:schemeClr val="dk1"/>
                  </a:solidFill>
                  <a:latin typeface="Times New Roman"/>
                  <a:ea typeface="Times New Roman"/>
                  <a:cs typeface="Times New Roman"/>
                  <a:sym typeface="Times New Roman"/>
                </a:rPr>
                <a:t> để đảm bảo tính bí mật của thông tin.</a:t>
              </a:r>
              <a:endParaRPr sz="1800" b="0" i="0" u="none" strike="noStrike" cap="none">
                <a:solidFill>
                  <a:schemeClr val="dk1"/>
                </a:solidFill>
                <a:latin typeface="Times New Roman"/>
                <a:ea typeface="Times New Roman"/>
                <a:cs typeface="Times New Roman"/>
                <a:sym typeface="Times New Roman"/>
              </a:endParaRPr>
            </a:p>
          </p:txBody>
        </p:sp>
        <p:sp>
          <p:nvSpPr>
            <p:cNvPr id="2292" name="Google Shape;2292;p139"/>
            <p:cNvSpPr/>
            <p:nvPr/>
          </p:nvSpPr>
          <p:spPr>
            <a:xfrm rot="5400000">
              <a:off x="-141628" y="878846"/>
              <a:ext cx="943800" cy="660600"/>
            </a:xfrm>
            <a:prstGeom prst="chevron">
              <a:avLst>
                <a:gd name="adj"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39"/>
            <p:cNvSpPr txBox="1"/>
            <p:nvPr/>
          </p:nvSpPr>
          <p:spPr>
            <a:xfrm>
              <a:off x="0" y="1067532"/>
              <a:ext cx="660600" cy="28320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2800">
                  <a:solidFill>
                    <a:schemeClr val="lt1"/>
                  </a:solidFill>
                  <a:latin typeface="Times New Roman"/>
                  <a:ea typeface="Times New Roman"/>
                  <a:cs typeface="Times New Roman"/>
                  <a:sym typeface="Times New Roman"/>
                </a:rPr>
                <a:t>02</a:t>
              </a:r>
              <a:endParaRPr sz="2800">
                <a:solidFill>
                  <a:schemeClr val="lt1"/>
                </a:solidFill>
                <a:latin typeface="Times New Roman"/>
                <a:ea typeface="Times New Roman"/>
                <a:cs typeface="Times New Roman"/>
                <a:sym typeface="Times New Roman"/>
              </a:endParaRPr>
            </a:p>
          </p:txBody>
        </p:sp>
        <p:sp>
          <p:nvSpPr>
            <p:cNvPr id="2294" name="Google Shape;2294;p139"/>
            <p:cNvSpPr/>
            <p:nvPr/>
          </p:nvSpPr>
          <p:spPr>
            <a:xfrm rot="5400000">
              <a:off x="5127671" y="-3729752"/>
              <a:ext cx="613500" cy="9547500"/>
            </a:xfrm>
            <a:prstGeom prst="round2SameRect">
              <a:avLst>
                <a:gd name="adj1" fmla="val 16667"/>
                <a:gd name="adj2" fmla="val 0"/>
              </a:avLst>
            </a:prstGeom>
            <a:solidFill>
              <a:srgbClr val="CACACA">
                <a:alpha val="89800"/>
              </a:srgbClr>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39"/>
            <p:cNvSpPr txBox="1"/>
            <p:nvPr/>
          </p:nvSpPr>
          <p:spPr>
            <a:xfrm>
              <a:off x="660572" y="767190"/>
              <a:ext cx="9517800" cy="553500"/>
            </a:xfrm>
            <a:prstGeom prst="rect">
              <a:avLst/>
            </a:prstGeom>
            <a:noFill/>
            <a:ln>
              <a:noFill/>
            </a:ln>
          </p:spPr>
          <p:txBody>
            <a:bodyPr spcFirstLastPara="1" wrap="square" lIns="128000" tIns="11425" rIns="11425" bIns="11425" anchor="ctr" anchorCtr="0">
              <a:noAutofit/>
            </a:bodyPr>
            <a:lstStyle/>
            <a:p>
              <a:pPr marL="171450" marR="0" lvl="1" indent="-171450" algn="l" rtl="0">
                <a:lnSpc>
                  <a:spcPct val="90000"/>
                </a:lnSpc>
                <a:spcBef>
                  <a:spcPts val="0"/>
                </a:spcBef>
                <a:spcAft>
                  <a:spcPts val="0"/>
                </a:spcAft>
                <a:buClr>
                  <a:srgbClr val="FF0000"/>
                </a:buClr>
                <a:buSzPts val="1800"/>
                <a:buFont typeface="Times New Roman"/>
                <a:buChar char="•"/>
              </a:pPr>
              <a:r>
                <a:rPr lang="en-US" sz="1800" b="1" i="0" u="none" strike="noStrike" cap="none">
                  <a:solidFill>
                    <a:srgbClr val="FF0000"/>
                  </a:solidFill>
                  <a:latin typeface="Times New Roman"/>
                  <a:ea typeface="Times New Roman"/>
                  <a:cs typeface="Times New Roman"/>
                  <a:sym typeface="Times New Roman"/>
                </a:rPr>
                <a:t>Sử dụng các ảnh đồ họa làm ảnh bìa </a:t>
              </a:r>
              <a:r>
                <a:rPr lang="en-US" sz="1800" b="0" i="0" u="none" strike="noStrike" cap="none">
                  <a:solidFill>
                    <a:schemeClr val="dk1"/>
                  </a:solidFill>
                  <a:latin typeface="Times New Roman"/>
                  <a:ea typeface="Times New Roman"/>
                  <a:cs typeface="Times New Roman"/>
                  <a:sym typeface="Times New Roman"/>
                </a:rPr>
                <a:t>là cách giấu tin phổ biến nhất.</a:t>
              </a:r>
              <a:endParaRPr sz="1800" b="0" i="0" u="none" strike="noStrike" cap="none">
                <a:solidFill>
                  <a:schemeClr val="dk1"/>
                </a:solidFill>
                <a:latin typeface="Times New Roman"/>
                <a:ea typeface="Times New Roman"/>
                <a:cs typeface="Times New Roman"/>
                <a:sym typeface="Times New Roman"/>
              </a:endParaRPr>
            </a:p>
          </p:txBody>
        </p:sp>
        <p:sp>
          <p:nvSpPr>
            <p:cNvPr id="2296" name="Google Shape;2296;p139"/>
            <p:cNvSpPr/>
            <p:nvPr/>
          </p:nvSpPr>
          <p:spPr>
            <a:xfrm rot="5400000">
              <a:off x="-141628" y="1613475"/>
              <a:ext cx="943800" cy="660600"/>
            </a:xfrm>
            <a:prstGeom prst="chevron">
              <a:avLst>
                <a:gd name="adj"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9"/>
            <p:cNvSpPr txBox="1"/>
            <p:nvPr/>
          </p:nvSpPr>
          <p:spPr>
            <a:xfrm>
              <a:off x="0" y="1802161"/>
              <a:ext cx="660600" cy="28320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2800">
                  <a:solidFill>
                    <a:schemeClr val="lt1"/>
                  </a:solidFill>
                  <a:latin typeface="Times New Roman"/>
                  <a:ea typeface="Times New Roman"/>
                  <a:cs typeface="Times New Roman"/>
                  <a:sym typeface="Times New Roman"/>
                </a:rPr>
                <a:t>03</a:t>
              </a:r>
              <a:endParaRPr sz="2800">
                <a:solidFill>
                  <a:schemeClr val="lt1"/>
                </a:solidFill>
                <a:latin typeface="Times New Roman"/>
                <a:ea typeface="Times New Roman"/>
                <a:cs typeface="Times New Roman"/>
                <a:sym typeface="Times New Roman"/>
              </a:endParaRPr>
            </a:p>
          </p:txBody>
        </p:sp>
        <p:sp>
          <p:nvSpPr>
            <p:cNvPr id="2298" name="Google Shape;2298;p139"/>
            <p:cNvSpPr/>
            <p:nvPr/>
          </p:nvSpPr>
          <p:spPr>
            <a:xfrm rot="5400000">
              <a:off x="5127671" y="-2995125"/>
              <a:ext cx="613500" cy="9547500"/>
            </a:xfrm>
            <a:prstGeom prst="round2SameRect">
              <a:avLst>
                <a:gd name="adj1" fmla="val 16667"/>
                <a:gd name="adj2" fmla="val 0"/>
              </a:avLst>
            </a:prstGeom>
            <a:solidFill>
              <a:srgbClr val="CACACA">
                <a:alpha val="89800"/>
              </a:srgbClr>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9"/>
            <p:cNvSpPr txBox="1"/>
            <p:nvPr/>
          </p:nvSpPr>
          <p:spPr>
            <a:xfrm>
              <a:off x="660572" y="1501818"/>
              <a:ext cx="9517800" cy="553500"/>
            </a:xfrm>
            <a:prstGeom prst="rect">
              <a:avLst/>
            </a:prstGeom>
            <a:noFill/>
            <a:ln>
              <a:noFill/>
            </a:ln>
          </p:spPr>
          <p:txBody>
            <a:bodyPr spcFirstLastPara="1" wrap="square" lIns="128000" tIns="11425" rIns="11425" bIns="11425" anchor="ctr" anchorCtr="0">
              <a:noAutofit/>
            </a:bodyPr>
            <a:lstStyle/>
            <a:p>
              <a:pPr marL="171450" marR="0" lvl="1" indent="-171450" algn="l" rtl="0">
                <a:lnSpc>
                  <a:spcPct val="9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Kẻ tấn công có thể sử dụng kỹ thuật giấu tin để giấu các thông điệp như </a:t>
              </a:r>
              <a:r>
                <a:rPr lang="en-US" sz="1800" b="1" i="0" u="none" strike="noStrike" cap="none">
                  <a:solidFill>
                    <a:srgbClr val="FF0000"/>
                  </a:solidFill>
                  <a:latin typeface="Times New Roman"/>
                  <a:ea typeface="Times New Roman"/>
                  <a:cs typeface="Times New Roman"/>
                  <a:sym typeface="Times New Roman"/>
                </a:rPr>
                <a:t>danh sách các máy chủ bị xâm nhập</a:t>
              </a:r>
              <a:r>
                <a:rPr lang="en-US" sz="1800" b="0" i="0" u="none" strike="noStrike" cap="none">
                  <a:solidFill>
                    <a:schemeClr val="dk1"/>
                  </a:solidFill>
                  <a:latin typeface="Times New Roman"/>
                  <a:ea typeface="Times New Roman"/>
                  <a:cs typeface="Times New Roman"/>
                  <a:sym typeface="Times New Roman"/>
                </a:rPr>
                <a:t>, mã nguồn của công cụ tấn công, lịch tấn công trong tương lai,…</a:t>
              </a:r>
              <a:endParaRPr sz="1800" b="0" i="0" u="none" strike="noStrike" cap="none">
                <a:solidFill>
                  <a:schemeClr val="dk1"/>
                </a:solidFill>
                <a:latin typeface="Times New Roman"/>
                <a:ea typeface="Times New Roman"/>
                <a:cs typeface="Times New Roman"/>
                <a:sym typeface="Times New Roman"/>
              </a:endParaRPr>
            </a:p>
          </p:txBody>
        </p:sp>
      </p:grpSp>
      <p:pic>
        <p:nvPicPr>
          <p:cNvPr id="2300" name="Google Shape;2300;p139" descr="Understanding basic image file formats | PhotoLesa.com"/>
          <p:cNvPicPr preferRelativeResize="0"/>
          <p:nvPr/>
        </p:nvPicPr>
        <p:blipFill rotWithShape="1">
          <a:blip r:embed="rId3">
            <a:alphaModFix/>
          </a:blip>
          <a:srcRect/>
          <a:stretch/>
        </p:blipFill>
        <p:spPr>
          <a:xfrm>
            <a:off x="1945875" y="4215865"/>
            <a:ext cx="1297840" cy="903853"/>
          </a:xfrm>
          <a:prstGeom prst="rect">
            <a:avLst/>
          </a:prstGeom>
          <a:noFill/>
          <a:ln>
            <a:noFill/>
          </a:ln>
        </p:spPr>
      </p:pic>
      <p:pic>
        <p:nvPicPr>
          <p:cNvPr id="2301" name="Google Shape;2301;p139" descr="Understanding basic image file formats | PhotoLesa.com"/>
          <p:cNvPicPr preferRelativeResize="0"/>
          <p:nvPr/>
        </p:nvPicPr>
        <p:blipFill rotWithShape="1">
          <a:blip r:embed="rId3">
            <a:alphaModFix/>
          </a:blip>
          <a:srcRect/>
          <a:stretch/>
        </p:blipFill>
        <p:spPr>
          <a:xfrm>
            <a:off x="5293367" y="4880008"/>
            <a:ext cx="1297840" cy="903853"/>
          </a:xfrm>
          <a:prstGeom prst="rect">
            <a:avLst/>
          </a:prstGeom>
          <a:noFill/>
          <a:ln>
            <a:noFill/>
          </a:ln>
        </p:spPr>
      </p:pic>
      <p:pic>
        <p:nvPicPr>
          <p:cNvPr id="2302" name="Google Shape;2302;p139" descr="Understanding basic image file formats | PhotoLesa.com"/>
          <p:cNvPicPr preferRelativeResize="0"/>
          <p:nvPr/>
        </p:nvPicPr>
        <p:blipFill rotWithShape="1">
          <a:blip r:embed="rId3">
            <a:alphaModFix/>
          </a:blip>
          <a:srcRect/>
          <a:stretch/>
        </p:blipFill>
        <p:spPr>
          <a:xfrm>
            <a:off x="8987368" y="4215864"/>
            <a:ext cx="1297840" cy="903853"/>
          </a:xfrm>
          <a:prstGeom prst="rect">
            <a:avLst/>
          </a:prstGeom>
          <a:noFill/>
          <a:ln>
            <a:noFill/>
          </a:ln>
        </p:spPr>
      </p:pic>
      <p:sp>
        <p:nvSpPr>
          <p:cNvPr id="2303" name="Google Shape;2303;p139"/>
          <p:cNvSpPr/>
          <p:nvPr/>
        </p:nvSpPr>
        <p:spPr>
          <a:xfrm>
            <a:off x="3647975" y="5025467"/>
            <a:ext cx="1215000" cy="612900"/>
          </a:xfrm>
          <a:prstGeom prst="roundRect">
            <a:avLst>
              <a:gd name="adj" fmla="val 16667"/>
            </a:avLst>
          </a:prstGeom>
          <a:solidFill>
            <a:srgbClr val="00B050"/>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dk1"/>
                </a:solidFill>
                <a:latin typeface="Times New Roman"/>
                <a:ea typeface="Times New Roman"/>
                <a:cs typeface="Times New Roman"/>
                <a:sym typeface="Times New Roman"/>
              </a:rPr>
              <a:t>Chức năng nhúng</a:t>
            </a:r>
            <a:endParaRPr sz="1500">
              <a:solidFill>
                <a:schemeClr val="dk1"/>
              </a:solidFill>
              <a:latin typeface="Times New Roman"/>
              <a:ea typeface="Times New Roman"/>
              <a:cs typeface="Times New Roman"/>
              <a:sym typeface="Times New Roman"/>
            </a:endParaRPr>
          </a:p>
        </p:txBody>
      </p:sp>
      <p:sp>
        <p:nvSpPr>
          <p:cNvPr id="2304" name="Google Shape;2304;p139"/>
          <p:cNvSpPr/>
          <p:nvPr/>
        </p:nvSpPr>
        <p:spPr>
          <a:xfrm>
            <a:off x="7021716" y="5025467"/>
            <a:ext cx="1142700" cy="612900"/>
          </a:xfrm>
          <a:prstGeom prst="roundRect">
            <a:avLst>
              <a:gd name="adj" fmla="val 16667"/>
            </a:avLst>
          </a:prstGeom>
          <a:solidFill>
            <a:srgbClr val="00B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dk1"/>
                </a:solidFill>
                <a:latin typeface="Times New Roman"/>
                <a:ea typeface="Times New Roman"/>
                <a:cs typeface="Times New Roman"/>
                <a:sym typeface="Times New Roman"/>
              </a:rPr>
              <a:t>Chức năng triết xuất</a:t>
            </a:r>
            <a:endParaRPr sz="1500">
              <a:solidFill>
                <a:schemeClr val="dk1"/>
              </a:solidFill>
              <a:latin typeface="Times New Roman"/>
              <a:ea typeface="Times New Roman"/>
              <a:cs typeface="Times New Roman"/>
              <a:sym typeface="Times New Roman"/>
            </a:endParaRPr>
          </a:p>
        </p:txBody>
      </p:sp>
      <p:sp>
        <p:nvSpPr>
          <p:cNvPr id="2305" name="Google Shape;2305;p139"/>
          <p:cNvSpPr/>
          <p:nvPr/>
        </p:nvSpPr>
        <p:spPr>
          <a:xfrm>
            <a:off x="1709269" y="5891929"/>
            <a:ext cx="1771200" cy="612900"/>
          </a:xfrm>
          <a:prstGeom prst="roundRect">
            <a:avLst>
              <a:gd name="adj" fmla="val 16667"/>
            </a:avLst>
          </a:prstGeom>
          <a:solidFill>
            <a:srgbClr val="A8D08C"/>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dk1"/>
                </a:solidFill>
                <a:latin typeface="Times New Roman"/>
                <a:ea typeface="Times New Roman"/>
                <a:cs typeface="Times New Roman"/>
                <a:sym typeface="Times New Roman"/>
              </a:rPr>
              <a:t>EC-Council “Thoi dai moi da den”.</a:t>
            </a:r>
            <a:endParaRPr sz="1500">
              <a:solidFill>
                <a:schemeClr val="dk1"/>
              </a:solidFill>
              <a:latin typeface="Times New Roman"/>
              <a:ea typeface="Times New Roman"/>
              <a:cs typeface="Times New Roman"/>
              <a:sym typeface="Times New Roman"/>
            </a:endParaRPr>
          </a:p>
        </p:txBody>
      </p:sp>
      <p:sp>
        <p:nvSpPr>
          <p:cNvPr id="2306" name="Google Shape;2306;p139"/>
          <p:cNvSpPr/>
          <p:nvPr/>
        </p:nvSpPr>
        <p:spPr>
          <a:xfrm>
            <a:off x="8750762" y="5891928"/>
            <a:ext cx="1771200" cy="612900"/>
          </a:xfrm>
          <a:prstGeom prst="roundRect">
            <a:avLst>
              <a:gd name="adj" fmla="val 16667"/>
            </a:avLst>
          </a:prstGeom>
          <a:solidFill>
            <a:srgbClr val="A8D08C"/>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dk1"/>
                </a:solidFill>
                <a:latin typeface="Times New Roman"/>
                <a:ea typeface="Times New Roman"/>
                <a:cs typeface="Times New Roman"/>
                <a:sym typeface="Times New Roman"/>
              </a:rPr>
              <a:t>EC-Council “Thoi dai moi da den”.</a:t>
            </a:r>
            <a:endParaRPr sz="1500">
              <a:solidFill>
                <a:schemeClr val="dk1"/>
              </a:solidFill>
              <a:latin typeface="Times New Roman"/>
              <a:ea typeface="Times New Roman"/>
              <a:cs typeface="Times New Roman"/>
              <a:sym typeface="Times New Roman"/>
            </a:endParaRPr>
          </a:p>
        </p:txBody>
      </p:sp>
      <p:cxnSp>
        <p:nvCxnSpPr>
          <p:cNvPr id="2307" name="Google Shape;2307;p139"/>
          <p:cNvCxnSpPr/>
          <p:nvPr/>
        </p:nvCxnSpPr>
        <p:spPr>
          <a:xfrm>
            <a:off x="3243715" y="4664074"/>
            <a:ext cx="1011600" cy="389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08" name="Google Shape;2308;p139"/>
          <p:cNvCxnSpPr>
            <a:stCxn id="2305" idx="3"/>
            <a:endCxn id="2303" idx="2"/>
          </p:cNvCxnSpPr>
          <p:nvPr/>
        </p:nvCxnSpPr>
        <p:spPr>
          <a:xfrm rot="10800000" flipH="1">
            <a:off x="3480469" y="5638279"/>
            <a:ext cx="774900" cy="560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09" name="Google Shape;2309;p139"/>
          <p:cNvCxnSpPr>
            <a:stCxn id="2303" idx="3"/>
            <a:endCxn id="2301" idx="1"/>
          </p:cNvCxnSpPr>
          <p:nvPr/>
        </p:nvCxnSpPr>
        <p:spPr>
          <a:xfrm>
            <a:off x="4862975" y="5331917"/>
            <a:ext cx="4305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10" name="Google Shape;2310;p139"/>
          <p:cNvCxnSpPr>
            <a:stCxn id="2301" idx="3"/>
            <a:endCxn id="2304" idx="1"/>
          </p:cNvCxnSpPr>
          <p:nvPr/>
        </p:nvCxnSpPr>
        <p:spPr>
          <a:xfrm>
            <a:off x="6591207" y="5331934"/>
            <a:ext cx="4305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11" name="Google Shape;2311;p139"/>
          <p:cNvCxnSpPr>
            <a:stCxn id="2304" idx="0"/>
            <a:endCxn id="2302" idx="1"/>
          </p:cNvCxnSpPr>
          <p:nvPr/>
        </p:nvCxnSpPr>
        <p:spPr>
          <a:xfrm rot="10800000" flipH="1">
            <a:off x="7593066" y="4667867"/>
            <a:ext cx="1394400" cy="357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12" name="Google Shape;2312;p139"/>
          <p:cNvCxnSpPr>
            <a:stCxn id="2304" idx="2"/>
            <a:endCxn id="2306" idx="1"/>
          </p:cNvCxnSpPr>
          <p:nvPr/>
        </p:nvCxnSpPr>
        <p:spPr>
          <a:xfrm>
            <a:off x="7593066" y="5638367"/>
            <a:ext cx="1157700" cy="560100"/>
          </a:xfrm>
          <a:prstGeom prst="straightConnector1">
            <a:avLst/>
          </a:prstGeom>
          <a:noFill/>
          <a:ln w="9525" cap="flat" cmpd="sng">
            <a:solidFill>
              <a:schemeClr val="accent1"/>
            </a:solidFill>
            <a:prstDash val="solid"/>
            <a:miter lim="800000"/>
            <a:headEnd type="none" w="sm" len="sm"/>
            <a:tailEnd type="triangle" w="med" len="med"/>
          </a:ln>
        </p:spPr>
      </p:cxnSp>
      <p:sp>
        <p:nvSpPr>
          <p:cNvPr id="2313" name="Google Shape;2313;p139"/>
          <p:cNvSpPr txBox="1"/>
          <p:nvPr/>
        </p:nvSpPr>
        <p:spPr>
          <a:xfrm>
            <a:off x="2119478" y="3846531"/>
            <a:ext cx="950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Ảnh bìa</a:t>
            </a:r>
            <a:endParaRPr sz="1800">
              <a:solidFill>
                <a:schemeClr val="dk1"/>
              </a:solidFill>
              <a:latin typeface="Times New Roman"/>
              <a:ea typeface="Times New Roman"/>
              <a:cs typeface="Times New Roman"/>
              <a:sym typeface="Times New Roman"/>
            </a:endParaRPr>
          </a:p>
        </p:txBody>
      </p:sp>
      <p:sp>
        <p:nvSpPr>
          <p:cNvPr id="2314" name="Google Shape;2314;p139"/>
          <p:cNvSpPr txBox="1"/>
          <p:nvPr/>
        </p:nvSpPr>
        <p:spPr>
          <a:xfrm>
            <a:off x="5332372" y="5783861"/>
            <a:ext cx="1183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Đối tượng được giấu</a:t>
            </a:r>
            <a:endParaRPr sz="1800">
              <a:solidFill>
                <a:schemeClr val="dk1"/>
              </a:solidFill>
              <a:latin typeface="Times New Roman"/>
              <a:ea typeface="Times New Roman"/>
              <a:cs typeface="Times New Roman"/>
              <a:sym typeface="Times New Roman"/>
            </a:endParaRPr>
          </a:p>
        </p:txBody>
      </p:sp>
      <p:sp>
        <p:nvSpPr>
          <p:cNvPr id="2315" name="Google Shape;2315;p139"/>
          <p:cNvSpPr txBox="1"/>
          <p:nvPr/>
        </p:nvSpPr>
        <p:spPr>
          <a:xfrm>
            <a:off x="9164034" y="3846531"/>
            <a:ext cx="944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Ảnh bìa</a:t>
            </a:r>
            <a:endParaRPr sz="1800">
              <a:solidFill>
                <a:schemeClr val="dk1"/>
              </a:solidFill>
              <a:latin typeface="Times New Roman"/>
              <a:ea typeface="Times New Roman"/>
              <a:cs typeface="Times New Roman"/>
              <a:sym typeface="Times New Roman"/>
            </a:endParaRPr>
          </a:p>
        </p:txBody>
      </p:sp>
      <p:sp>
        <p:nvSpPr>
          <p:cNvPr id="2316" name="Google Shape;2316;p139"/>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sp>
        <p:nvSpPr>
          <p:cNvPr id="2317" name="Google Shape;2317;p139"/>
          <p:cNvSpPr txBox="1"/>
          <p:nvPr/>
        </p:nvSpPr>
        <p:spPr>
          <a:xfrm>
            <a:off x="2004635" y="82721"/>
            <a:ext cx="77781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0000"/>
                </a:solidFill>
                <a:latin typeface="Arial"/>
                <a:ea typeface="Arial"/>
                <a:cs typeface="Arial"/>
                <a:sym typeface="Arial"/>
              </a:rPr>
              <a:t>Giấu tin là gì?</a:t>
            </a:r>
            <a:endParaRPr sz="40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0"/>
                                        </p:tgtEl>
                                        <p:attrNameLst>
                                          <p:attrName>style.visibility</p:attrName>
                                        </p:attrNameLst>
                                      </p:cBhvr>
                                      <p:to>
                                        <p:strVal val="visible"/>
                                      </p:to>
                                    </p:set>
                                    <p:animEffect transition="in" filter="fade">
                                      <p:cBhvr>
                                        <p:cTn id="7" dur="1000"/>
                                        <p:tgtEl>
                                          <p:spTgt spid="2300"/>
                                        </p:tgtEl>
                                      </p:cBhvr>
                                    </p:animEffect>
                                  </p:childTnLst>
                                </p:cTn>
                              </p:par>
                              <p:par>
                                <p:cTn id="8" presetID="10" presetClass="entr" presetSubtype="0" fill="hold" nodeType="withEffect">
                                  <p:stCondLst>
                                    <p:cond delay="0"/>
                                  </p:stCondLst>
                                  <p:childTnLst>
                                    <p:set>
                                      <p:cBhvr>
                                        <p:cTn id="9" dur="1" fill="hold">
                                          <p:stCondLst>
                                            <p:cond delay="0"/>
                                          </p:stCondLst>
                                        </p:cTn>
                                        <p:tgtEl>
                                          <p:spTgt spid="2313"/>
                                        </p:tgtEl>
                                        <p:attrNameLst>
                                          <p:attrName>style.visibility</p:attrName>
                                        </p:attrNameLst>
                                      </p:cBhvr>
                                      <p:to>
                                        <p:strVal val="visible"/>
                                      </p:to>
                                    </p:set>
                                    <p:animEffect transition="in" filter="fade">
                                      <p:cBhvr>
                                        <p:cTn id="10" dur="1000"/>
                                        <p:tgtEl>
                                          <p:spTgt spid="23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05"/>
                                        </p:tgtEl>
                                        <p:attrNameLst>
                                          <p:attrName>style.visibility</p:attrName>
                                        </p:attrNameLst>
                                      </p:cBhvr>
                                      <p:to>
                                        <p:strVal val="visible"/>
                                      </p:to>
                                    </p:set>
                                    <p:animEffect transition="in" filter="fade">
                                      <p:cBhvr>
                                        <p:cTn id="15" dur="500"/>
                                        <p:tgtEl>
                                          <p:spTgt spid="230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07"/>
                                        </p:tgtEl>
                                        <p:attrNameLst>
                                          <p:attrName>style.visibility</p:attrName>
                                        </p:attrNameLst>
                                      </p:cBhvr>
                                      <p:to>
                                        <p:strVal val="visible"/>
                                      </p:to>
                                    </p:set>
                                    <p:animEffect transition="in" filter="fade">
                                      <p:cBhvr>
                                        <p:cTn id="20" dur="500"/>
                                        <p:tgtEl>
                                          <p:spTgt spid="2307"/>
                                        </p:tgtEl>
                                      </p:cBhvr>
                                    </p:animEffect>
                                  </p:childTnLst>
                                </p:cTn>
                              </p:par>
                              <p:par>
                                <p:cTn id="21" presetID="10" presetClass="entr" presetSubtype="0" fill="hold" nodeType="withEffect">
                                  <p:stCondLst>
                                    <p:cond delay="0"/>
                                  </p:stCondLst>
                                  <p:childTnLst>
                                    <p:set>
                                      <p:cBhvr>
                                        <p:cTn id="22" dur="1" fill="hold">
                                          <p:stCondLst>
                                            <p:cond delay="0"/>
                                          </p:stCondLst>
                                        </p:cTn>
                                        <p:tgtEl>
                                          <p:spTgt spid="2303"/>
                                        </p:tgtEl>
                                        <p:attrNameLst>
                                          <p:attrName>style.visibility</p:attrName>
                                        </p:attrNameLst>
                                      </p:cBhvr>
                                      <p:to>
                                        <p:strVal val="visible"/>
                                      </p:to>
                                    </p:set>
                                    <p:animEffect transition="in" filter="fade">
                                      <p:cBhvr>
                                        <p:cTn id="23" dur="500"/>
                                        <p:tgtEl>
                                          <p:spTgt spid="2303"/>
                                        </p:tgtEl>
                                      </p:cBhvr>
                                    </p:animEffect>
                                  </p:childTnLst>
                                </p:cTn>
                              </p:par>
                              <p:par>
                                <p:cTn id="24" presetID="10" presetClass="entr" presetSubtype="0" fill="hold" nodeType="withEffect">
                                  <p:stCondLst>
                                    <p:cond delay="0"/>
                                  </p:stCondLst>
                                  <p:childTnLst>
                                    <p:set>
                                      <p:cBhvr>
                                        <p:cTn id="25" dur="1" fill="hold">
                                          <p:stCondLst>
                                            <p:cond delay="0"/>
                                          </p:stCondLst>
                                        </p:cTn>
                                        <p:tgtEl>
                                          <p:spTgt spid="2308"/>
                                        </p:tgtEl>
                                        <p:attrNameLst>
                                          <p:attrName>style.visibility</p:attrName>
                                        </p:attrNameLst>
                                      </p:cBhvr>
                                      <p:to>
                                        <p:strVal val="visible"/>
                                      </p:to>
                                    </p:set>
                                    <p:animEffect transition="in" filter="fade">
                                      <p:cBhvr>
                                        <p:cTn id="26" dur="500"/>
                                        <p:tgtEl>
                                          <p:spTgt spid="230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09"/>
                                        </p:tgtEl>
                                        <p:attrNameLst>
                                          <p:attrName>style.visibility</p:attrName>
                                        </p:attrNameLst>
                                      </p:cBhvr>
                                      <p:to>
                                        <p:strVal val="visible"/>
                                      </p:to>
                                    </p:set>
                                    <p:animEffect transition="in" filter="fade">
                                      <p:cBhvr>
                                        <p:cTn id="31" dur="500"/>
                                        <p:tgtEl>
                                          <p:spTgt spid="2309"/>
                                        </p:tgtEl>
                                      </p:cBhvr>
                                    </p:animEffect>
                                  </p:childTnLst>
                                </p:cTn>
                              </p:par>
                              <p:par>
                                <p:cTn id="32" presetID="10" presetClass="entr" presetSubtype="0" fill="hold" nodeType="withEffect">
                                  <p:stCondLst>
                                    <p:cond delay="0"/>
                                  </p:stCondLst>
                                  <p:childTnLst>
                                    <p:set>
                                      <p:cBhvr>
                                        <p:cTn id="33" dur="1" fill="hold">
                                          <p:stCondLst>
                                            <p:cond delay="0"/>
                                          </p:stCondLst>
                                        </p:cTn>
                                        <p:tgtEl>
                                          <p:spTgt spid="2301"/>
                                        </p:tgtEl>
                                        <p:attrNameLst>
                                          <p:attrName>style.visibility</p:attrName>
                                        </p:attrNameLst>
                                      </p:cBhvr>
                                      <p:to>
                                        <p:strVal val="visible"/>
                                      </p:to>
                                    </p:set>
                                    <p:animEffect transition="in" filter="fade">
                                      <p:cBhvr>
                                        <p:cTn id="34" dur="500"/>
                                        <p:tgtEl>
                                          <p:spTgt spid="2301"/>
                                        </p:tgtEl>
                                      </p:cBhvr>
                                    </p:animEffect>
                                  </p:childTnLst>
                                </p:cTn>
                              </p:par>
                              <p:par>
                                <p:cTn id="35" presetID="10" presetClass="entr" presetSubtype="0" fill="hold" nodeType="withEffect">
                                  <p:stCondLst>
                                    <p:cond delay="0"/>
                                  </p:stCondLst>
                                  <p:childTnLst>
                                    <p:set>
                                      <p:cBhvr>
                                        <p:cTn id="36" dur="1" fill="hold">
                                          <p:stCondLst>
                                            <p:cond delay="0"/>
                                          </p:stCondLst>
                                        </p:cTn>
                                        <p:tgtEl>
                                          <p:spTgt spid="2314"/>
                                        </p:tgtEl>
                                        <p:attrNameLst>
                                          <p:attrName>style.visibility</p:attrName>
                                        </p:attrNameLst>
                                      </p:cBhvr>
                                      <p:to>
                                        <p:strVal val="visible"/>
                                      </p:to>
                                    </p:set>
                                    <p:animEffect transition="in" filter="fade">
                                      <p:cBhvr>
                                        <p:cTn id="37" dur="500"/>
                                        <p:tgtEl>
                                          <p:spTgt spid="23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10"/>
                                        </p:tgtEl>
                                        <p:attrNameLst>
                                          <p:attrName>style.visibility</p:attrName>
                                        </p:attrNameLst>
                                      </p:cBhvr>
                                      <p:to>
                                        <p:strVal val="visible"/>
                                      </p:to>
                                    </p:set>
                                    <p:animEffect transition="in" filter="fade">
                                      <p:cBhvr>
                                        <p:cTn id="42" dur="500"/>
                                        <p:tgtEl>
                                          <p:spTgt spid="2310"/>
                                        </p:tgtEl>
                                      </p:cBhvr>
                                    </p:animEffect>
                                  </p:childTnLst>
                                </p:cTn>
                              </p:par>
                              <p:par>
                                <p:cTn id="43" presetID="10" presetClass="entr" presetSubtype="0" fill="hold" nodeType="withEffect">
                                  <p:stCondLst>
                                    <p:cond delay="0"/>
                                  </p:stCondLst>
                                  <p:childTnLst>
                                    <p:set>
                                      <p:cBhvr>
                                        <p:cTn id="44" dur="1" fill="hold">
                                          <p:stCondLst>
                                            <p:cond delay="0"/>
                                          </p:stCondLst>
                                        </p:cTn>
                                        <p:tgtEl>
                                          <p:spTgt spid="2304"/>
                                        </p:tgtEl>
                                        <p:attrNameLst>
                                          <p:attrName>style.visibility</p:attrName>
                                        </p:attrNameLst>
                                      </p:cBhvr>
                                      <p:to>
                                        <p:strVal val="visible"/>
                                      </p:to>
                                    </p:set>
                                    <p:animEffect transition="in" filter="fade">
                                      <p:cBhvr>
                                        <p:cTn id="45" dur="500"/>
                                        <p:tgtEl>
                                          <p:spTgt spid="230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11"/>
                                        </p:tgtEl>
                                        <p:attrNameLst>
                                          <p:attrName>style.visibility</p:attrName>
                                        </p:attrNameLst>
                                      </p:cBhvr>
                                      <p:to>
                                        <p:strVal val="visible"/>
                                      </p:to>
                                    </p:set>
                                    <p:animEffect transition="in" filter="fade">
                                      <p:cBhvr>
                                        <p:cTn id="50" dur="500"/>
                                        <p:tgtEl>
                                          <p:spTgt spid="2311"/>
                                        </p:tgtEl>
                                      </p:cBhvr>
                                    </p:animEffect>
                                  </p:childTnLst>
                                </p:cTn>
                              </p:par>
                              <p:par>
                                <p:cTn id="51" presetID="10" presetClass="entr" presetSubtype="0" fill="hold" nodeType="withEffect">
                                  <p:stCondLst>
                                    <p:cond delay="0"/>
                                  </p:stCondLst>
                                  <p:childTnLst>
                                    <p:set>
                                      <p:cBhvr>
                                        <p:cTn id="52" dur="1" fill="hold">
                                          <p:stCondLst>
                                            <p:cond delay="0"/>
                                          </p:stCondLst>
                                        </p:cTn>
                                        <p:tgtEl>
                                          <p:spTgt spid="2302"/>
                                        </p:tgtEl>
                                        <p:attrNameLst>
                                          <p:attrName>style.visibility</p:attrName>
                                        </p:attrNameLst>
                                      </p:cBhvr>
                                      <p:to>
                                        <p:strVal val="visible"/>
                                      </p:to>
                                    </p:set>
                                    <p:animEffect transition="in" filter="fade">
                                      <p:cBhvr>
                                        <p:cTn id="53" dur="500"/>
                                        <p:tgtEl>
                                          <p:spTgt spid="2302"/>
                                        </p:tgtEl>
                                      </p:cBhvr>
                                    </p:animEffect>
                                  </p:childTnLst>
                                </p:cTn>
                              </p:par>
                              <p:par>
                                <p:cTn id="54" presetID="10" presetClass="entr" presetSubtype="0" fill="hold" nodeType="withEffect">
                                  <p:stCondLst>
                                    <p:cond delay="0"/>
                                  </p:stCondLst>
                                  <p:childTnLst>
                                    <p:set>
                                      <p:cBhvr>
                                        <p:cTn id="55" dur="1" fill="hold">
                                          <p:stCondLst>
                                            <p:cond delay="0"/>
                                          </p:stCondLst>
                                        </p:cTn>
                                        <p:tgtEl>
                                          <p:spTgt spid="2312"/>
                                        </p:tgtEl>
                                        <p:attrNameLst>
                                          <p:attrName>style.visibility</p:attrName>
                                        </p:attrNameLst>
                                      </p:cBhvr>
                                      <p:to>
                                        <p:strVal val="visible"/>
                                      </p:to>
                                    </p:set>
                                    <p:animEffect transition="in" filter="fade">
                                      <p:cBhvr>
                                        <p:cTn id="56" dur="500"/>
                                        <p:tgtEl>
                                          <p:spTgt spid="2312"/>
                                        </p:tgtEl>
                                      </p:cBhvr>
                                    </p:animEffect>
                                  </p:childTnLst>
                                </p:cTn>
                              </p:par>
                              <p:par>
                                <p:cTn id="57" presetID="10" presetClass="entr" presetSubtype="0" fill="hold" nodeType="withEffect">
                                  <p:stCondLst>
                                    <p:cond delay="0"/>
                                  </p:stCondLst>
                                  <p:childTnLst>
                                    <p:set>
                                      <p:cBhvr>
                                        <p:cTn id="58" dur="1" fill="hold">
                                          <p:stCondLst>
                                            <p:cond delay="0"/>
                                          </p:stCondLst>
                                        </p:cTn>
                                        <p:tgtEl>
                                          <p:spTgt spid="2306"/>
                                        </p:tgtEl>
                                        <p:attrNameLst>
                                          <p:attrName>style.visibility</p:attrName>
                                        </p:attrNameLst>
                                      </p:cBhvr>
                                      <p:to>
                                        <p:strVal val="visible"/>
                                      </p:to>
                                    </p:set>
                                    <p:animEffect transition="in" filter="fade">
                                      <p:cBhvr>
                                        <p:cTn id="59" dur="500"/>
                                        <p:tgtEl>
                                          <p:spTgt spid="2306"/>
                                        </p:tgtEl>
                                      </p:cBhvr>
                                    </p:animEffect>
                                  </p:childTnLst>
                                </p:cTn>
                              </p:par>
                              <p:par>
                                <p:cTn id="60" presetID="10" presetClass="entr" presetSubtype="0" fill="hold" nodeType="withEffect">
                                  <p:stCondLst>
                                    <p:cond delay="0"/>
                                  </p:stCondLst>
                                  <p:childTnLst>
                                    <p:set>
                                      <p:cBhvr>
                                        <p:cTn id="61" dur="1" fill="hold">
                                          <p:stCondLst>
                                            <p:cond delay="0"/>
                                          </p:stCondLst>
                                        </p:cTn>
                                        <p:tgtEl>
                                          <p:spTgt spid="2315"/>
                                        </p:tgtEl>
                                        <p:attrNameLst>
                                          <p:attrName>style.visibility</p:attrName>
                                        </p:attrNameLst>
                                      </p:cBhvr>
                                      <p:to>
                                        <p:strVal val="visible"/>
                                      </p:to>
                                    </p:set>
                                    <p:animEffect transition="in" filter="fade">
                                      <p:cBhvr>
                                        <p:cTn id="62" dur="500"/>
                                        <p:tgtEl>
                                          <p:spTgt spid="2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2" name="Google Shape;2322;p140"/>
          <p:cNvSpPr/>
          <p:nvPr/>
        </p:nvSpPr>
        <p:spPr>
          <a:xfrm>
            <a:off x="2531444" y="1992429"/>
            <a:ext cx="2281200" cy="558300"/>
          </a:xfrm>
          <a:prstGeom prst="roundRect">
            <a:avLst>
              <a:gd name="adj" fmla="val 16667"/>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Giấu tin</a:t>
            </a:r>
            <a:endParaRPr sz="1500" b="1">
              <a:solidFill>
                <a:schemeClr val="dk1"/>
              </a:solidFill>
              <a:latin typeface="Times New Roman"/>
              <a:ea typeface="Times New Roman"/>
              <a:cs typeface="Times New Roman"/>
              <a:sym typeface="Times New Roman"/>
            </a:endParaRPr>
          </a:p>
        </p:txBody>
      </p:sp>
      <p:sp>
        <p:nvSpPr>
          <p:cNvPr id="2323" name="Google Shape;2323;p140"/>
          <p:cNvSpPr/>
          <p:nvPr/>
        </p:nvSpPr>
        <p:spPr>
          <a:xfrm>
            <a:off x="2531444" y="2910189"/>
            <a:ext cx="2281176" cy="558252"/>
          </a:xfrm>
          <a:prstGeom prst="flowChartTerminator">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Giấu tin</a:t>
            </a:r>
            <a:endParaRPr/>
          </a:p>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 ngôn ngữ</a:t>
            </a:r>
            <a:endParaRPr sz="1500" b="1">
              <a:solidFill>
                <a:schemeClr val="dk1"/>
              </a:solidFill>
              <a:latin typeface="Times New Roman"/>
              <a:ea typeface="Times New Roman"/>
              <a:cs typeface="Times New Roman"/>
              <a:sym typeface="Times New Roman"/>
            </a:endParaRPr>
          </a:p>
        </p:txBody>
      </p:sp>
      <p:sp>
        <p:nvSpPr>
          <p:cNvPr id="2324" name="Google Shape;2324;p140"/>
          <p:cNvSpPr/>
          <p:nvPr/>
        </p:nvSpPr>
        <p:spPr>
          <a:xfrm>
            <a:off x="838201" y="3919237"/>
            <a:ext cx="2281176" cy="558252"/>
          </a:xfrm>
          <a:prstGeom prst="flowChartTerminator">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Giấu tin kỹ thuật</a:t>
            </a:r>
            <a:endParaRPr sz="1500" b="1">
              <a:solidFill>
                <a:schemeClr val="dk1"/>
              </a:solidFill>
              <a:latin typeface="Times New Roman"/>
              <a:ea typeface="Times New Roman"/>
              <a:cs typeface="Times New Roman"/>
              <a:sym typeface="Times New Roman"/>
            </a:endParaRPr>
          </a:p>
        </p:txBody>
      </p:sp>
      <p:sp>
        <p:nvSpPr>
          <p:cNvPr id="2325" name="Google Shape;2325;p140"/>
          <p:cNvSpPr/>
          <p:nvPr/>
        </p:nvSpPr>
        <p:spPr>
          <a:xfrm>
            <a:off x="3675537" y="3919237"/>
            <a:ext cx="1626696" cy="423522"/>
          </a:xfrm>
          <a:prstGeom prst="flowChartTerminator">
            <a:avLst/>
          </a:prstGeom>
          <a:solidFill>
            <a:srgbClr val="9CC2E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Từ hạn</a:t>
            </a:r>
            <a:endParaRPr/>
          </a:p>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 định</a:t>
            </a:r>
            <a:endParaRPr sz="1500" b="1">
              <a:solidFill>
                <a:schemeClr val="dk1"/>
              </a:solidFill>
              <a:latin typeface="Times New Roman"/>
              <a:ea typeface="Times New Roman"/>
              <a:cs typeface="Times New Roman"/>
              <a:sym typeface="Times New Roman"/>
            </a:endParaRPr>
          </a:p>
        </p:txBody>
      </p:sp>
      <p:sp>
        <p:nvSpPr>
          <p:cNvPr id="2326" name="Google Shape;2326;p140"/>
          <p:cNvSpPr/>
          <p:nvPr/>
        </p:nvSpPr>
        <p:spPr>
          <a:xfrm>
            <a:off x="3675536" y="4649152"/>
            <a:ext cx="1626696" cy="423522"/>
          </a:xfrm>
          <a:prstGeom prst="flowChartTerminator">
            <a:avLst/>
          </a:prstGeom>
          <a:solidFill>
            <a:srgbClr val="FEE5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Ảnh hoạt </a:t>
            </a:r>
            <a:endParaRPr/>
          </a:p>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định</a:t>
            </a:r>
            <a:endParaRPr sz="1500" b="1">
              <a:solidFill>
                <a:schemeClr val="dk1"/>
              </a:solidFill>
              <a:latin typeface="Times New Roman"/>
              <a:ea typeface="Times New Roman"/>
              <a:cs typeface="Times New Roman"/>
              <a:sym typeface="Times New Roman"/>
            </a:endParaRPr>
          </a:p>
        </p:txBody>
      </p:sp>
      <p:sp>
        <p:nvSpPr>
          <p:cNvPr id="2327" name="Google Shape;2327;p140"/>
          <p:cNvSpPr/>
          <p:nvPr/>
        </p:nvSpPr>
        <p:spPr>
          <a:xfrm>
            <a:off x="3675536" y="5377613"/>
            <a:ext cx="1626696" cy="423522"/>
          </a:xfrm>
          <a:prstGeom prst="flowChartTerminator">
            <a:avLst/>
          </a:prstGeom>
          <a:solidFill>
            <a:srgbClr val="FEE5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Văn bản </a:t>
            </a:r>
            <a:endParaRPr/>
          </a:p>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hoạt định</a:t>
            </a:r>
            <a:endParaRPr sz="1500" b="1">
              <a:solidFill>
                <a:schemeClr val="dk1"/>
              </a:solidFill>
              <a:latin typeface="Times New Roman"/>
              <a:ea typeface="Times New Roman"/>
              <a:cs typeface="Times New Roman"/>
              <a:sym typeface="Times New Roman"/>
            </a:endParaRPr>
          </a:p>
        </p:txBody>
      </p:sp>
      <p:sp>
        <p:nvSpPr>
          <p:cNvPr id="2328" name="Google Shape;2328;p140"/>
          <p:cNvSpPr/>
          <p:nvPr/>
        </p:nvSpPr>
        <p:spPr>
          <a:xfrm>
            <a:off x="5858353" y="3919237"/>
            <a:ext cx="1626696" cy="423522"/>
          </a:xfrm>
          <a:prstGeom prst="flowChartTerminator">
            <a:avLst/>
          </a:prstGeom>
          <a:solidFill>
            <a:srgbClr val="9CC2E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Mã mở</a:t>
            </a:r>
            <a:endParaRPr sz="1500" b="1">
              <a:solidFill>
                <a:schemeClr val="dk1"/>
              </a:solidFill>
              <a:latin typeface="Times New Roman"/>
              <a:ea typeface="Times New Roman"/>
              <a:cs typeface="Times New Roman"/>
              <a:sym typeface="Times New Roman"/>
            </a:endParaRPr>
          </a:p>
        </p:txBody>
      </p:sp>
      <p:sp>
        <p:nvSpPr>
          <p:cNvPr id="2329" name="Google Shape;2329;p140"/>
          <p:cNvSpPr/>
          <p:nvPr/>
        </p:nvSpPr>
        <p:spPr>
          <a:xfrm>
            <a:off x="5858352" y="4649152"/>
            <a:ext cx="1626696" cy="423522"/>
          </a:xfrm>
          <a:prstGeom prst="flowChartTerminator">
            <a:avLst/>
          </a:prstGeom>
          <a:solidFill>
            <a:srgbClr val="FEE5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Mã phủ</a:t>
            </a:r>
            <a:endParaRPr sz="1500" b="1">
              <a:solidFill>
                <a:schemeClr val="dk1"/>
              </a:solidFill>
              <a:latin typeface="Times New Roman"/>
              <a:ea typeface="Times New Roman"/>
              <a:cs typeface="Times New Roman"/>
              <a:sym typeface="Times New Roman"/>
            </a:endParaRPr>
          </a:p>
        </p:txBody>
      </p:sp>
      <p:sp>
        <p:nvSpPr>
          <p:cNvPr id="2330" name="Google Shape;2330;p140"/>
          <p:cNvSpPr/>
          <p:nvPr/>
        </p:nvSpPr>
        <p:spPr>
          <a:xfrm>
            <a:off x="5858352" y="5377613"/>
            <a:ext cx="1626696" cy="423522"/>
          </a:xfrm>
          <a:prstGeom prst="flowChartTerminator">
            <a:avLst/>
          </a:prstGeom>
          <a:solidFill>
            <a:srgbClr val="FEE5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Mật danh</a:t>
            </a:r>
            <a:endParaRPr sz="1500" b="1">
              <a:solidFill>
                <a:schemeClr val="dk1"/>
              </a:solidFill>
              <a:latin typeface="Times New Roman"/>
              <a:ea typeface="Times New Roman"/>
              <a:cs typeface="Times New Roman"/>
              <a:sym typeface="Times New Roman"/>
            </a:endParaRPr>
          </a:p>
        </p:txBody>
      </p:sp>
      <p:sp>
        <p:nvSpPr>
          <p:cNvPr id="2331" name="Google Shape;2331;p140"/>
          <p:cNvSpPr/>
          <p:nvPr/>
        </p:nvSpPr>
        <p:spPr>
          <a:xfrm>
            <a:off x="8679068" y="4339249"/>
            <a:ext cx="1531710" cy="423522"/>
          </a:xfrm>
          <a:prstGeom prst="flowChartTerminator">
            <a:avLst/>
          </a:prstGeom>
          <a:solidFill>
            <a:srgbClr val="A8D08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Mã Null</a:t>
            </a:r>
            <a:endParaRPr sz="1500" b="1">
              <a:solidFill>
                <a:schemeClr val="dk1"/>
              </a:solidFill>
              <a:latin typeface="Times New Roman"/>
              <a:ea typeface="Times New Roman"/>
              <a:cs typeface="Times New Roman"/>
              <a:sym typeface="Times New Roman"/>
            </a:endParaRPr>
          </a:p>
        </p:txBody>
      </p:sp>
      <p:sp>
        <p:nvSpPr>
          <p:cNvPr id="2332" name="Google Shape;2332;p140"/>
          <p:cNvSpPr/>
          <p:nvPr/>
        </p:nvSpPr>
        <p:spPr>
          <a:xfrm>
            <a:off x="8679067" y="4954101"/>
            <a:ext cx="1531710" cy="423522"/>
          </a:xfrm>
          <a:prstGeom prst="flowChartTerminator">
            <a:avLst/>
          </a:prstGeom>
          <a:solidFill>
            <a:srgbClr val="A8D08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Mã Grille</a:t>
            </a:r>
            <a:endParaRPr sz="1500" b="1">
              <a:solidFill>
                <a:schemeClr val="dk1"/>
              </a:solidFill>
              <a:latin typeface="Times New Roman"/>
              <a:ea typeface="Times New Roman"/>
              <a:cs typeface="Times New Roman"/>
              <a:sym typeface="Times New Roman"/>
            </a:endParaRPr>
          </a:p>
        </p:txBody>
      </p:sp>
      <p:grpSp>
        <p:nvGrpSpPr>
          <p:cNvPr id="2333" name="Google Shape;2333;p140"/>
          <p:cNvGrpSpPr/>
          <p:nvPr/>
        </p:nvGrpSpPr>
        <p:grpSpPr>
          <a:xfrm>
            <a:off x="2646947" y="2084021"/>
            <a:ext cx="375300" cy="375300"/>
            <a:chOff x="2646947" y="2084021"/>
            <a:chExt cx="375300" cy="375300"/>
          </a:xfrm>
        </p:grpSpPr>
        <p:sp>
          <p:nvSpPr>
            <p:cNvPr id="2334" name="Google Shape;2334;p140"/>
            <p:cNvSpPr/>
            <p:nvPr/>
          </p:nvSpPr>
          <p:spPr>
            <a:xfrm>
              <a:off x="2646947" y="2084021"/>
              <a:ext cx="375300" cy="3753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sp>
          <p:nvSpPr>
            <p:cNvPr id="2335" name="Google Shape;2335;p140"/>
            <p:cNvSpPr/>
            <p:nvPr/>
          </p:nvSpPr>
          <p:spPr>
            <a:xfrm>
              <a:off x="2728762" y="2165684"/>
              <a:ext cx="211800" cy="211800"/>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grpSp>
      <p:grpSp>
        <p:nvGrpSpPr>
          <p:cNvPr id="2336" name="Google Shape;2336;p140"/>
          <p:cNvGrpSpPr/>
          <p:nvPr/>
        </p:nvGrpSpPr>
        <p:grpSpPr>
          <a:xfrm>
            <a:off x="2647751" y="6057651"/>
            <a:ext cx="375300" cy="375300"/>
            <a:chOff x="2646947" y="2084021"/>
            <a:chExt cx="375300" cy="375300"/>
          </a:xfrm>
        </p:grpSpPr>
        <p:sp>
          <p:nvSpPr>
            <p:cNvPr id="2337" name="Google Shape;2337;p140"/>
            <p:cNvSpPr/>
            <p:nvPr/>
          </p:nvSpPr>
          <p:spPr>
            <a:xfrm>
              <a:off x="2646947" y="2084021"/>
              <a:ext cx="375300" cy="3753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sp>
          <p:nvSpPr>
            <p:cNvPr id="2338" name="Google Shape;2338;p140"/>
            <p:cNvSpPr/>
            <p:nvPr/>
          </p:nvSpPr>
          <p:spPr>
            <a:xfrm>
              <a:off x="2728762" y="2165684"/>
              <a:ext cx="211800" cy="211800"/>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grpSp>
      <p:grpSp>
        <p:nvGrpSpPr>
          <p:cNvPr id="2339" name="Google Shape;2339;p140"/>
          <p:cNvGrpSpPr/>
          <p:nvPr/>
        </p:nvGrpSpPr>
        <p:grpSpPr>
          <a:xfrm>
            <a:off x="4889722" y="3987133"/>
            <a:ext cx="298326" cy="298326"/>
            <a:chOff x="2646947" y="2084021"/>
            <a:chExt cx="375300" cy="375300"/>
          </a:xfrm>
        </p:grpSpPr>
        <p:sp>
          <p:nvSpPr>
            <p:cNvPr id="2340" name="Google Shape;2340;p140"/>
            <p:cNvSpPr/>
            <p:nvPr/>
          </p:nvSpPr>
          <p:spPr>
            <a:xfrm>
              <a:off x="2646947" y="2084021"/>
              <a:ext cx="375300" cy="375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sp>
          <p:nvSpPr>
            <p:cNvPr id="2341" name="Google Shape;2341;p140"/>
            <p:cNvSpPr/>
            <p:nvPr/>
          </p:nvSpPr>
          <p:spPr>
            <a:xfrm>
              <a:off x="2728762" y="2165684"/>
              <a:ext cx="211800" cy="2118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grpSp>
      <p:grpSp>
        <p:nvGrpSpPr>
          <p:cNvPr id="2342" name="Google Shape;2342;p140"/>
          <p:cNvGrpSpPr/>
          <p:nvPr/>
        </p:nvGrpSpPr>
        <p:grpSpPr>
          <a:xfrm>
            <a:off x="5960310" y="3987133"/>
            <a:ext cx="298326" cy="298326"/>
            <a:chOff x="2646947" y="2084021"/>
            <a:chExt cx="375300" cy="375300"/>
          </a:xfrm>
        </p:grpSpPr>
        <p:sp>
          <p:nvSpPr>
            <p:cNvPr id="2343" name="Google Shape;2343;p140"/>
            <p:cNvSpPr/>
            <p:nvPr/>
          </p:nvSpPr>
          <p:spPr>
            <a:xfrm>
              <a:off x="2646947" y="2084021"/>
              <a:ext cx="375300" cy="375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sp>
          <p:nvSpPr>
            <p:cNvPr id="2344" name="Google Shape;2344;p140"/>
            <p:cNvSpPr/>
            <p:nvPr/>
          </p:nvSpPr>
          <p:spPr>
            <a:xfrm>
              <a:off x="2728762" y="2165684"/>
              <a:ext cx="211800" cy="2118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grpSp>
      <p:grpSp>
        <p:nvGrpSpPr>
          <p:cNvPr id="2345" name="Google Shape;2345;p140"/>
          <p:cNvGrpSpPr/>
          <p:nvPr/>
        </p:nvGrpSpPr>
        <p:grpSpPr>
          <a:xfrm>
            <a:off x="4889722" y="6052756"/>
            <a:ext cx="298326" cy="298326"/>
            <a:chOff x="2646947" y="2084021"/>
            <a:chExt cx="375300" cy="375300"/>
          </a:xfrm>
        </p:grpSpPr>
        <p:sp>
          <p:nvSpPr>
            <p:cNvPr id="2346" name="Google Shape;2346;p140"/>
            <p:cNvSpPr/>
            <p:nvPr/>
          </p:nvSpPr>
          <p:spPr>
            <a:xfrm>
              <a:off x="2646947" y="2084021"/>
              <a:ext cx="375300" cy="375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sp>
          <p:nvSpPr>
            <p:cNvPr id="2347" name="Google Shape;2347;p140"/>
            <p:cNvSpPr/>
            <p:nvPr/>
          </p:nvSpPr>
          <p:spPr>
            <a:xfrm>
              <a:off x="2728762" y="2165684"/>
              <a:ext cx="211800" cy="2118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grpSp>
      <p:grpSp>
        <p:nvGrpSpPr>
          <p:cNvPr id="2348" name="Google Shape;2348;p140"/>
          <p:cNvGrpSpPr/>
          <p:nvPr/>
        </p:nvGrpSpPr>
        <p:grpSpPr>
          <a:xfrm>
            <a:off x="5963153" y="6050802"/>
            <a:ext cx="298326" cy="298326"/>
            <a:chOff x="2646947" y="2084021"/>
            <a:chExt cx="375300" cy="375300"/>
          </a:xfrm>
        </p:grpSpPr>
        <p:sp>
          <p:nvSpPr>
            <p:cNvPr id="2349" name="Google Shape;2349;p140"/>
            <p:cNvSpPr/>
            <p:nvPr/>
          </p:nvSpPr>
          <p:spPr>
            <a:xfrm>
              <a:off x="2646947" y="2084021"/>
              <a:ext cx="375300" cy="375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sp>
          <p:nvSpPr>
            <p:cNvPr id="2350" name="Google Shape;2350;p140"/>
            <p:cNvSpPr/>
            <p:nvPr/>
          </p:nvSpPr>
          <p:spPr>
            <a:xfrm>
              <a:off x="2728762" y="2165684"/>
              <a:ext cx="211800" cy="2118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grpSp>
      <p:grpSp>
        <p:nvGrpSpPr>
          <p:cNvPr id="2351" name="Google Shape;2351;p140"/>
          <p:cNvGrpSpPr/>
          <p:nvPr/>
        </p:nvGrpSpPr>
        <p:grpSpPr>
          <a:xfrm>
            <a:off x="8767098" y="3976024"/>
            <a:ext cx="298326" cy="298326"/>
            <a:chOff x="2646947" y="2084021"/>
            <a:chExt cx="375300" cy="375300"/>
          </a:xfrm>
        </p:grpSpPr>
        <p:sp>
          <p:nvSpPr>
            <p:cNvPr id="2352" name="Google Shape;2352;p140"/>
            <p:cNvSpPr/>
            <p:nvPr/>
          </p:nvSpPr>
          <p:spPr>
            <a:xfrm>
              <a:off x="2646947" y="2084021"/>
              <a:ext cx="375300" cy="375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sp>
          <p:nvSpPr>
            <p:cNvPr id="2353" name="Google Shape;2353;p140"/>
            <p:cNvSpPr/>
            <p:nvPr/>
          </p:nvSpPr>
          <p:spPr>
            <a:xfrm>
              <a:off x="2728762" y="2165684"/>
              <a:ext cx="211800" cy="2118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grpSp>
      <p:grpSp>
        <p:nvGrpSpPr>
          <p:cNvPr id="2354" name="Google Shape;2354;p140"/>
          <p:cNvGrpSpPr/>
          <p:nvPr/>
        </p:nvGrpSpPr>
        <p:grpSpPr>
          <a:xfrm>
            <a:off x="8767098" y="5527612"/>
            <a:ext cx="298326" cy="298326"/>
            <a:chOff x="2646947" y="2084021"/>
            <a:chExt cx="375300" cy="375300"/>
          </a:xfrm>
        </p:grpSpPr>
        <p:sp>
          <p:nvSpPr>
            <p:cNvPr id="2355" name="Google Shape;2355;p140"/>
            <p:cNvSpPr/>
            <p:nvPr/>
          </p:nvSpPr>
          <p:spPr>
            <a:xfrm>
              <a:off x="2646947" y="2084021"/>
              <a:ext cx="375300" cy="375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sp>
          <p:nvSpPr>
            <p:cNvPr id="2356" name="Google Shape;2356;p140"/>
            <p:cNvSpPr/>
            <p:nvPr/>
          </p:nvSpPr>
          <p:spPr>
            <a:xfrm>
              <a:off x="2728762" y="2165684"/>
              <a:ext cx="211800" cy="2118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a:solidFill>
                  <a:schemeClr val="dk1"/>
                </a:solidFill>
                <a:latin typeface="Times New Roman"/>
                <a:ea typeface="Times New Roman"/>
                <a:cs typeface="Times New Roman"/>
                <a:sym typeface="Times New Roman"/>
              </a:endParaRPr>
            </a:p>
          </p:txBody>
        </p:sp>
      </p:grpSp>
      <p:cxnSp>
        <p:nvCxnSpPr>
          <p:cNvPr id="2357" name="Google Shape;2357;p140"/>
          <p:cNvCxnSpPr>
            <a:stCxn id="2334" idx="4"/>
            <a:endCxn id="2337" idx="0"/>
          </p:cNvCxnSpPr>
          <p:nvPr/>
        </p:nvCxnSpPr>
        <p:spPr>
          <a:xfrm>
            <a:off x="2834597" y="2459321"/>
            <a:ext cx="900" cy="3598200"/>
          </a:xfrm>
          <a:prstGeom prst="straightConnector1">
            <a:avLst/>
          </a:prstGeom>
          <a:noFill/>
          <a:ln w="101600" cap="sq" cmpd="sng">
            <a:solidFill>
              <a:schemeClr val="dk1"/>
            </a:solidFill>
            <a:prstDash val="solid"/>
            <a:miter lim="800000"/>
            <a:headEnd type="none" w="sm" len="sm"/>
            <a:tailEnd type="none" w="sm" len="sm"/>
          </a:ln>
        </p:spPr>
      </p:cxnSp>
      <p:cxnSp>
        <p:nvCxnSpPr>
          <p:cNvPr id="2358" name="Google Shape;2358;p140"/>
          <p:cNvCxnSpPr>
            <a:stCxn id="2340" idx="4"/>
            <a:endCxn id="2346" idx="0"/>
          </p:cNvCxnSpPr>
          <p:nvPr/>
        </p:nvCxnSpPr>
        <p:spPr>
          <a:xfrm>
            <a:off x="5038885" y="4285459"/>
            <a:ext cx="0" cy="1767300"/>
          </a:xfrm>
          <a:prstGeom prst="straightConnector1">
            <a:avLst/>
          </a:prstGeom>
          <a:noFill/>
          <a:ln w="76200" cap="flat" cmpd="sng">
            <a:solidFill>
              <a:schemeClr val="accent4"/>
            </a:solidFill>
            <a:prstDash val="solid"/>
            <a:miter lim="800000"/>
            <a:headEnd type="none" w="sm" len="sm"/>
            <a:tailEnd type="none" w="sm" len="sm"/>
          </a:ln>
        </p:spPr>
      </p:cxnSp>
      <p:cxnSp>
        <p:nvCxnSpPr>
          <p:cNvPr id="2359" name="Google Shape;2359;p140"/>
          <p:cNvCxnSpPr/>
          <p:nvPr/>
        </p:nvCxnSpPr>
        <p:spPr>
          <a:xfrm>
            <a:off x="6109414" y="4285447"/>
            <a:ext cx="0" cy="1767300"/>
          </a:xfrm>
          <a:prstGeom prst="straightConnector1">
            <a:avLst/>
          </a:prstGeom>
          <a:noFill/>
          <a:ln w="76200" cap="flat" cmpd="sng">
            <a:solidFill>
              <a:schemeClr val="accent4"/>
            </a:solidFill>
            <a:prstDash val="solid"/>
            <a:miter lim="800000"/>
            <a:headEnd type="none" w="sm" len="sm"/>
            <a:tailEnd type="none" w="sm" len="sm"/>
          </a:ln>
        </p:spPr>
      </p:cxnSp>
      <p:cxnSp>
        <p:nvCxnSpPr>
          <p:cNvPr id="2360" name="Google Shape;2360;p140"/>
          <p:cNvCxnSpPr>
            <a:stCxn id="2352" idx="4"/>
            <a:endCxn id="2355" idx="0"/>
          </p:cNvCxnSpPr>
          <p:nvPr/>
        </p:nvCxnSpPr>
        <p:spPr>
          <a:xfrm>
            <a:off x="8916261" y="4274350"/>
            <a:ext cx="0" cy="1253400"/>
          </a:xfrm>
          <a:prstGeom prst="straightConnector1">
            <a:avLst/>
          </a:prstGeom>
          <a:noFill/>
          <a:ln w="76200" cap="flat" cmpd="sng">
            <a:solidFill>
              <a:srgbClr val="00B050"/>
            </a:solidFill>
            <a:prstDash val="solid"/>
            <a:miter lim="800000"/>
            <a:headEnd type="none" w="sm" len="sm"/>
            <a:tailEnd type="none" w="sm" len="sm"/>
          </a:ln>
        </p:spPr>
      </p:cxnSp>
      <p:cxnSp>
        <p:nvCxnSpPr>
          <p:cNvPr id="2361" name="Google Shape;2361;p140"/>
          <p:cNvCxnSpPr>
            <a:stCxn id="2340" idx="6"/>
            <a:endCxn id="2343" idx="2"/>
          </p:cNvCxnSpPr>
          <p:nvPr/>
        </p:nvCxnSpPr>
        <p:spPr>
          <a:xfrm>
            <a:off x="5188048" y="4136296"/>
            <a:ext cx="772200" cy="0"/>
          </a:xfrm>
          <a:prstGeom prst="straightConnector1">
            <a:avLst/>
          </a:prstGeom>
          <a:noFill/>
          <a:ln w="76200" cap="flat" cmpd="sng">
            <a:solidFill>
              <a:schemeClr val="accent1"/>
            </a:solidFill>
            <a:prstDash val="solid"/>
            <a:miter lim="800000"/>
            <a:headEnd type="none" w="sm" len="sm"/>
            <a:tailEnd type="none" w="sm" len="sm"/>
          </a:ln>
        </p:spPr>
      </p:cxnSp>
      <p:pic>
        <p:nvPicPr>
          <p:cNvPr id="2362" name="Google Shape;2362;p140" descr="Tập tin:Light green check.svg – Wikipedia tiếng Việt"/>
          <p:cNvPicPr preferRelativeResize="0"/>
          <p:nvPr/>
        </p:nvPicPr>
        <p:blipFill rotWithShape="1">
          <a:blip r:embed="rId3">
            <a:alphaModFix/>
          </a:blip>
          <a:srcRect/>
          <a:stretch/>
        </p:blipFill>
        <p:spPr>
          <a:xfrm>
            <a:off x="2728762" y="3101941"/>
            <a:ext cx="299823" cy="299823"/>
          </a:xfrm>
          <a:prstGeom prst="rect">
            <a:avLst/>
          </a:prstGeom>
          <a:noFill/>
          <a:ln>
            <a:noFill/>
          </a:ln>
        </p:spPr>
      </p:pic>
      <p:pic>
        <p:nvPicPr>
          <p:cNvPr id="2363" name="Google Shape;2363;p140" descr="Tập tin:Light green check.svg – Wikipedia tiếng Việt"/>
          <p:cNvPicPr preferRelativeResize="0"/>
          <p:nvPr/>
        </p:nvPicPr>
        <p:blipFill rotWithShape="1">
          <a:blip r:embed="rId3">
            <a:alphaModFix/>
          </a:blip>
          <a:srcRect/>
          <a:stretch/>
        </p:blipFill>
        <p:spPr>
          <a:xfrm>
            <a:off x="2722510" y="4039426"/>
            <a:ext cx="299823" cy="299823"/>
          </a:xfrm>
          <a:prstGeom prst="rect">
            <a:avLst/>
          </a:prstGeom>
          <a:noFill/>
          <a:ln>
            <a:noFill/>
          </a:ln>
        </p:spPr>
      </p:pic>
      <p:pic>
        <p:nvPicPr>
          <p:cNvPr id="2364" name="Google Shape;2364;p140" descr="Tập tin:Light green check.svg – Wikipedia tiếng Việt"/>
          <p:cNvPicPr preferRelativeResize="0"/>
          <p:nvPr/>
        </p:nvPicPr>
        <p:blipFill rotWithShape="1">
          <a:blip r:embed="rId3">
            <a:alphaModFix/>
          </a:blip>
          <a:srcRect/>
          <a:stretch/>
        </p:blipFill>
        <p:spPr>
          <a:xfrm>
            <a:off x="4927066" y="4740525"/>
            <a:ext cx="299823" cy="299823"/>
          </a:xfrm>
          <a:prstGeom prst="rect">
            <a:avLst/>
          </a:prstGeom>
          <a:noFill/>
          <a:ln>
            <a:noFill/>
          </a:ln>
        </p:spPr>
      </p:pic>
      <p:pic>
        <p:nvPicPr>
          <p:cNvPr id="2365" name="Google Shape;2365;p140" descr="Tập tin:Light green check.svg – Wikipedia tiếng Việt"/>
          <p:cNvPicPr preferRelativeResize="0"/>
          <p:nvPr/>
        </p:nvPicPr>
        <p:blipFill rotWithShape="1">
          <a:blip r:embed="rId3">
            <a:alphaModFix/>
          </a:blip>
          <a:srcRect/>
          <a:stretch/>
        </p:blipFill>
        <p:spPr>
          <a:xfrm>
            <a:off x="5959502" y="4756213"/>
            <a:ext cx="299823" cy="299823"/>
          </a:xfrm>
          <a:prstGeom prst="rect">
            <a:avLst/>
          </a:prstGeom>
          <a:noFill/>
          <a:ln>
            <a:noFill/>
          </a:ln>
        </p:spPr>
      </p:pic>
      <p:pic>
        <p:nvPicPr>
          <p:cNvPr id="2366" name="Google Shape;2366;p140" descr="Tập tin:Light green check.svg – Wikipedia tiếng Việt"/>
          <p:cNvPicPr preferRelativeResize="0"/>
          <p:nvPr/>
        </p:nvPicPr>
        <p:blipFill rotWithShape="1">
          <a:blip r:embed="rId3">
            <a:alphaModFix/>
          </a:blip>
          <a:srcRect/>
          <a:stretch/>
        </p:blipFill>
        <p:spPr>
          <a:xfrm>
            <a:off x="4893791" y="5439457"/>
            <a:ext cx="299823" cy="299823"/>
          </a:xfrm>
          <a:prstGeom prst="rect">
            <a:avLst/>
          </a:prstGeom>
          <a:noFill/>
          <a:ln>
            <a:noFill/>
          </a:ln>
        </p:spPr>
      </p:pic>
      <p:pic>
        <p:nvPicPr>
          <p:cNvPr id="2367" name="Google Shape;2367;p140" descr="Tập tin:Light green check.svg – Wikipedia tiếng Việt"/>
          <p:cNvPicPr preferRelativeResize="0"/>
          <p:nvPr/>
        </p:nvPicPr>
        <p:blipFill rotWithShape="1">
          <a:blip r:embed="rId3">
            <a:alphaModFix/>
          </a:blip>
          <a:srcRect/>
          <a:stretch/>
        </p:blipFill>
        <p:spPr>
          <a:xfrm>
            <a:off x="5991419" y="5442543"/>
            <a:ext cx="299823" cy="299823"/>
          </a:xfrm>
          <a:prstGeom prst="rect">
            <a:avLst/>
          </a:prstGeom>
          <a:noFill/>
          <a:ln>
            <a:noFill/>
          </a:ln>
        </p:spPr>
      </p:pic>
      <p:pic>
        <p:nvPicPr>
          <p:cNvPr id="2368" name="Google Shape;2368;p140" descr="Tập tin:Light green check.svg – Wikipedia tiếng Việt"/>
          <p:cNvPicPr preferRelativeResize="0"/>
          <p:nvPr/>
        </p:nvPicPr>
        <p:blipFill rotWithShape="1">
          <a:blip r:embed="rId3">
            <a:alphaModFix/>
          </a:blip>
          <a:srcRect/>
          <a:stretch/>
        </p:blipFill>
        <p:spPr>
          <a:xfrm>
            <a:off x="8832043" y="4429401"/>
            <a:ext cx="299823" cy="299823"/>
          </a:xfrm>
          <a:prstGeom prst="rect">
            <a:avLst/>
          </a:prstGeom>
          <a:noFill/>
          <a:ln>
            <a:noFill/>
          </a:ln>
        </p:spPr>
      </p:pic>
      <p:pic>
        <p:nvPicPr>
          <p:cNvPr id="2369" name="Google Shape;2369;p140" descr="Tập tin:Light green check.svg – Wikipedia tiếng Việt"/>
          <p:cNvPicPr preferRelativeResize="0"/>
          <p:nvPr/>
        </p:nvPicPr>
        <p:blipFill rotWithShape="1">
          <a:blip r:embed="rId3">
            <a:alphaModFix/>
          </a:blip>
          <a:srcRect/>
          <a:stretch/>
        </p:blipFill>
        <p:spPr>
          <a:xfrm>
            <a:off x="8828977" y="5015945"/>
            <a:ext cx="299823" cy="299823"/>
          </a:xfrm>
          <a:prstGeom prst="rect">
            <a:avLst/>
          </a:prstGeom>
          <a:noFill/>
          <a:ln>
            <a:noFill/>
          </a:ln>
        </p:spPr>
      </p:pic>
      <p:cxnSp>
        <p:nvCxnSpPr>
          <p:cNvPr id="2370" name="Google Shape;2370;p140"/>
          <p:cNvCxnSpPr>
            <a:stCxn id="2323" idx="3"/>
          </p:cNvCxnSpPr>
          <p:nvPr/>
        </p:nvCxnSpPr>
        <p:spPr>
          <a:xfrm>
            <a:off x="4812620" y="3189315"/>
            <a:ext cx="761400" cy="0"/>
          </a:xfrm>
          <a:prstGeom prst="straightConnector1">
            <a:avLst/>
          </a:prstGeom>
          <a:noFill/>
          <a:ln w="25400" cap="flat" cmpd="sng">
            <a:solidFill>
              <a:schemeClr val="accent1"/>
            </a:solidFill>
            <a:prstDash val="dash"/>
            <a:miter lim="800000"/>
            <a:headEnd type="none" w="sm" len="sm"/>
            <a:tailEnd type="none" w="sm" len="sm"/>
          </a:ln>
        </p:spPr>
      </p:cxnSp>
      <p:cxnSp>
        <p:nvCxnSpPr>
          <p:cNvPr id="2371" name="Google Shape;2371;p140"/>
          <p:cNvCxnSpPr/>
          <p:nvPr/>
        </p:nvCxnSpPr>
        <p:spPr>
          <a:xfrm>
            <a:off x="5574120" y="3189322"/>
            <a:ext cx="0" cy="935700"/>
          </a:xfrm>
          <a:prstGeom prst="straightConnector1">
            <a:avLst/>
          </a:prstGeom>
          <a:noFill/>
          <a:ln w="25400" cap="flat" cmpd="sng">
            <a:solidFill>
              <a:schemeClr val="accent1"/>
            </a:solidFill>
            <a:prstDash val="dash"/>
            <a:miter lim="800000"/>
            <a:headEnd type="none" w="sm" len="sm"/>
            <a:tailEnd type="triangle" w="med" len="med"/>
          </a:ln>
        </p:spPr>
      </p:cxnSp>
      <p:cxnSp>
        <p:nvCxnSpPr>
          <p:cNvPr id="2372" name="Google Shape;2372;p140"/>
          <p:cNvCxnSpPr/>
          <p:nvPr/>
        </p:nvCxnSpPr>
        <p:spPr>
          <a:xfrm>
            <a:off x="7485021" y="4838309"/>
            <a:ext cx="1344000" cy="0"/>
          </a:xfrm>
          <a:prstGeom prst="straightConnector1">
            <a:avLst/>
          </a:prstGeom>
          <a:noFill/>
          <a:ln w="25400" cap="flat" cmpd="sng">
            <a:solidFill>
              <a:schemeClr val="accent1"/>
            </a:solidFill>
            <a:prstDash val="dash"/>
            <a:miter lim="800000"/>
            <a:headEnd type="none" w="sm" len="sm"/>
            <a:tailEnd type="triangle" w="med" len="med"/>
          </a:ln>
        </p:spPr>
      </p:cxnSp>
      <p:pic>
        <p:nvPicPr>
          <p:cNvPr id="2373" name="Google Shape;2373;p140"/>
          <p:cNvPicPr preferRelativeResize="0"/>
          <p:nvPr/>
        </p:nvPicPr>
        <p:blipFill rotWithShape="1">
          <a:blip r:embed="rId4">
            <a:alphaModFix/>
          </a:blip>
          <a:srcRect/>
          <a:stretch/>
        </p:blipFill>
        <p:spPr>
          <a:xfrm>
            <a:off x="716929" y="5196744"/>
            <a:ext cx="1272449" cy="1258363"/>
          </a:xfrm>
          <a:prstGeom prst="rect">
            <a:avLst/>
          </a:prstGeom>
          <a:noFill/>
          <a:ln>
            <a:noFill/>
          </a:ln>
        </p:spPr>
      </p:pic>
      <p:pic>
        <p:nvPicPr>
          <p:cNvPr id="2374" name="Google Shape;2374;p140" descr="About: Mobile Phone Gallery for Videos, images &amp; Data (Google Play version)  | | Apptopia"/>
          <p:cNvPicPr preferRelativeResize="0"/>
          <p:nvPr/>
        </p:nvPicPr>
        <p:blipFill rotWithShape="1">
          <a:blip r:embed="rId5">
            <a:alphaModFix/>
          </a:blip>
          <a:srcRect/>
          <a:stretch/>
        </p:blipFill>
        <p:spPr>
          <a:xfrm>
            <a:off x="9683652" y="1869335"/>
            <a:ext cx="1362721" cy="1362721"/>
          </a:xfrm>
          <a:prstGeom prst="rect">
            <a:avLst/>
          </a:prstGeom>
          <a:noFill/>
          <a:ln>
            <a:noFill/>
          </a:ln>
        </p:spPr>
      </p:pic>
      <p:sp>
        <p:nvSpPr>
          <p:cNvPr id="2375" name="Google Shape;2375;p140"/>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78</a:t>
            </a:fld>
            <a:endParaRPr/>
          </a:p>
        </p:txBody>
      </p:sp>
      <p:sp>
        <p:nvSpPr>
          <p:cNvPr id="2376" name="Google Shape;2376;p140"/>
          <p:cNvSpPr txBox="1"/>
          <p:nvPr/>
        </p:nvSpPr>
        <p:spPr>
          <a:xfrm>
            <a:off x="2004635" y="82721"/>
            <a:ext cx="77781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0000"/>
                </a:solidFill>
                <a:latin typeface="Arial"/>
                <a:ea typeface="Arial"/>
                <a:cs typeface="Arial"/>
                <a:sym typeface="Arial"/>
              </a:rPr>
              <a:t>Phân loại giấu tin</a:t>
            </a:r>
            <a:endParaRPr sz="40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33"/>
                                        </p:tgtEl>
                                        <p:attrNameLst>
                                          <p:attrName>style.visibility</p:attrName>
                                        </p:attrNameLst>
                                      </p:cBhvr>
                                      <p:to>
                                        <p:strVal val="visible"/>
                                      </p:to>
                                    </p:set>
                                    <p:animEffect transition="in" filter="fade">
                                      <p:cBhvr>
                                        <p:cTn id="11" dur="500"/>
                                        <p:tgtEl>
                                          <p:spTgt spid="2333"/>
                                        </p:tgtEl>
                                      </p:cBhvr>
                                    </p:animEffect>
                                  </p:childTnLst>
                                </p:cTn>
                              </p:par>
                              <p:par>
                                <p:cTn id="12" presetID="10" presetClass="entr" presetSubtype="0" fill="hold" nodeType="withEffect">
                                  <p:stCondLst>
                                    <p:cond delay="0"/>
                                  </p:stCondLst>
                                  <p:childTnLst>
                                    <p:set>
                                      <p:cBhvr>
                                        <p:cTn id="13" dur="1" fill="hold">
                                          <p:stCondLst>
                                            <p:cond delay="0"/>
                                          </p:stCondLst>
                                        </p:cTn>
                                        <p:tgtEl>
                                          <p:spTgt spid="2357"/>
                                        </p:tgtEl>
                                        <p:attrNameLst>
                                          <p:attrName>style.visibility</p:attrName>
                                        </p:attrNameLst>
                                      </p:cBhvr>
                                      <p:to>
                                        <p:strVal val="visible"/>
                                      </p:to>
                                    </p:set>
                                    <p:animEffect transition="in" filter="fade">
                                      <p:cBhvr>
                                        <p:cTn id="14" dur="500"/>
                                        <p:tgtEl>
                                          <p:spTgt spid="2357"/>
                                        </p:tgtEl>
                                      </p:cBhvr>
                                    </p:animEffect>
                                  </p:childTnLst>
                                </p:cTn>
                              </p:par>
                              <p:par>
                                <p:cTn id="15" presetID="10" presetClass="entr" presetSubtype="0" fill="hold" nodeType="withEffect">
                                  <p:stCondLst>
                                    <p:cond delay="0"/>
                                  </p:stCondLst>
                                  <p:childTnLst>
                                    <p:set>
                                      <p:cBhvr>
                                        <p:cTn id="16" dur="1" fill="hold">
                                          <p:stCondLst>
                                            <p:cond delay="0"/>
                                          </p:stCondLst>
                                        </p:cTn>
                                        <p:tgtEl>
                                          <p:spTgt spid="2336"/>
                                        </p:tgtEl>
                                        <p:attrNameLst>
                                          <p:attrName>style.visibility</p:attrName>
                                        </p:attrNameLst>
                                      </p:cBhvr>
                                      <p:to>
                                        <p:strVal val="visible"/>
                                      </p:to>
                                    </p:set>
                                    <p:animEffect transition="in" filter="fade">
                                      <p:cBhvr>
                                        <p:cTn id="17" dur="500"/>
                                        <p:tgtEl>
                                          <p:spTgt spid="2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23"/>
                                        </p:tgtEl>
                                        <p:attrNameLst>
                                          <p:attrName>style.visibility</p:attrName>
                                        </p:attrNameLst>
                                      </p:cBhvr>
                                      <p:to>
                                        <p:strVal val="visible"/>
                                      </p:to>
                                    </p:set>
                                    <p:animEffect transition="in" filter="fade">
                                      <p:cBhvr>
                                        <p:cTn id="22" dur="500"/>
                                        <p:tgtEl>
                                          <p:spTgt spid="2323"/>
                                        </p:tgtEl>
                                      </p:cBhvr>
                                    </p:animEffect>
                                  </p:childTnLst>
                                </p:cTn>
                              </p:par>
                              <p:par>
                                <p:cTn id="23" presetID="10" presetClass="entr" presetSubtype="0" fill="hold" nodeType="withEffect">
                                  <p:stCondLst>
                                    <p:cond delay="0"/>
                                  </p:stCondLst>
                                  <p:childTnLst>
                                    <p:set>
                                      <p:cBhvr>
                                        <p:cTn id="24" dur="1" fill="hold">
                                          <p:stCondLst>
                                            <p:cond delay="0"/>
                                          </p:stCondLst>
                                        </p:cTn>
                                        <p:tgtEl>
                                          <p:spTgt spid="2362"/>
                                        </p:tgtEl>
                                        <p:attrNameLst>
                                          <p:attrName>style.visibility</p:attrName>
                                        </p:attrNameLst>
                                      </p:cBhvr>
                                      <p:to>
                                        <p:strVal val="visible"/>
                                      </p:to>
                                    </p:set>
                                    <p:animEffect transition="in" filter="fade">
                                      <p:cBhvr>
                                        <p:cTn id="25" dur="500"/>
                                        <p:tgtEl>
                                          <p:spTgt spid="236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24"/>
                                        </p:tgtEl>
                                        <p:attrNameLst>
                                          <p:attrName>style.visibility</p:attrName>
                                        </p:attrNameLst>
                                      </p:cBhvr>
                                      <p:to>
                                        <p:strVal val="visible"/>
                                      </p:to>
                                    </p:set>
                                    <p:animEffect transition="in" filter="fade">
                                      <p:cBhvr>
                                        <p:cTn id="30" dur="500"/>
                                        <p:tgtEl>
                                          <p:spTgt spid="2324"/>
                                        </p:tgtEl>
                                      </p:cBhvr>
                                    </p:animEffect>
                                  </p:childTnLst>
                                </p:cTn>
                              </p:par>
                              <p:par>
                                <p:cTn id="31" presetID="10" presetClass="entr" presetSubtype="0" fill="hold" nodeType="withEffect">
                                  <p:stCondLst>
                                    <p:cond delay="0"/>
                                  </p:stCondLst>
                                  <p:childTnLst>
                                    <p:set>
                                      <p:cBhvr>
                                        <p:cTn id="32" dur="1" fill="hold">
                                          <p:stCondLst>
                                            <p:cond delay="0"/>
                                          </p:stCondLst>
                                        </p:cTn>
                                        <p:tgtEl>
                                          <p:spTgt spid="2363"/>
                                        </p:tgtEl>
                                        <p:attrNameLst>
                                          <p:attrName>style.visibility</p:attrName>
                                        </p:attrNameLst>
                                      </p:cBhvr>
                                      <p:to>
                                        <p:strVal val="visible"/>
                                      </p:to>
                                    </p:set>
                                    <p:animEffect transition="in" filter="fade">
                                      <p:cBhvr>
                                        <p:cTn id="33" dur="500"/>
                                        <p:tgtEl>
                                          <p:spTgt spid="236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370"/>
                                        </p:tgtEl>
                                        <p:attrNameLst>
                                          <p:attrName>style.visibility</p:attrName>
                                        </p:attrNameLst>
                                      </p:cBhvr>
                                      <p:to>
                                        <p:strVal val="visible"/>
                                      </p:to>
                                    </p:set>
                                    <p:animEffect transition="in" filter="fade">
                                      <p:cBhvr>
                                        <p:cTn id="38" dur="500"/>
                                        <p:tgtEl>
                                          <p:spTgt spid="237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71"/>
                                        </p:tgtEl>
                                        <p:attrNameLst>
                                          <p:attrName>style.visibility</p:attrName>
                                        </p:attrNameLst>
                                      </p:cBhvr>
                                      <p:to>
                                        <p:strVal val="visible"/>
                                      </p:to>
                                    </p:set>
                                    <p:animEffect transition="in" filter="fade">
                                      <p:cBhvr>
                                        <p:cTn id="43" dur="500"/>
                                        <p:tgtEl>
                                          <p:spTgt spid="237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61"/>
                                        </p:tgtEl>
                                        <p:attrNameLst>
                                          <p:attrName>style.visibility</p:attrName>
                                        </p:attrNameLst>
                                      </p:cBhvr>
                                      <p:to>
                                        <p:strVal val="visible"/>
                                      </p:to>
                                    </p:set>
                                    <p:animEffect transition="in" filter="fade">
                                      <p:cBhvr>
                                        <p:cTn id="48" dur="500"/>
                                        <p:tgtEl>
                                          <p:spTgt spid="2361"/>
                                        </p:tgtEl>
                                      </p:cBhvr>
                                    </p:animEffect>
                                  </p:childTnLst>
                                </p:cTn>
                              </p:par>
                              <p:par>
                                <p:cTn id="49" presetID="10" presetClass="entr" presetSubtype="0" fill="hold" nodeType="withEffect">
                                  <p:stCondLst>
                                    <p:cond delay="0"/>
                                  </p:stCondLst>
                                  <p:childTnLst>
                                    <p:set>
                                      <p:cBhvr>
                                        <p:cTn id="50" dur="1" fill="hold">
                                          <p:stCondLst>
                                            <p:cond delay="0"/>
                                          </p:stCondLst>
                                        </p:cTn>
                                        <p:tgtEl>
                                          <p:spTgt spid="2339"/>
                                        </p:tgtEl>
                                        <p:attrNameLst>
                                          <p:attrName>style.visibility</p:attrName>
                                        </p:attrNameLst>
                                      </p:cBhvr>
                                      <p:to>
                                        <p:strVal val="visible"/>
                                      </p:to>
                                    </p:set>
                                    <p:animEffect transition="in" filter="fade">
                                      <p:cBhvr>
                                        <p:cTn id="51" dur="500"/>
                                        <p:tgtEl>
                                          <p:spTgt spid="2339"/>
                                        </p:tgtEl>
                                      </p:cBhvr>
                                    </p:animEffect>
                                  </p:childTnLst>
                                </p:cTn>
                              </p:par>
                              <p:par>
                                <p:cTn id="52" presetID="10" presetClass="entr" presetSubtype="0" fill="hold" nodeType="withEffect">
                                  <p:stCondLst>
                                    <p:cond delay="0"/>
                                  </p:stCondLst>
                                  <p:childTnLst>
                                    <p:set>
                                      <p:cBhvr>
                                        <p:cTn id="53" dur="1" fill="hold">
                                          <p:stCondLst>
                                            <p:cond delay="0"/>
                                          </p:stCondLst>
                                        </p:cTn>
                                        <p:tgtEl>
                                          <p:spTgt spid="2342"/>
                                        </p:tgtEl>
                                        <p:attrNameLst>
                                          <p:attrName>style.visibility</p:attrName>
                                        </p:attrNameLst>
                                      </p:cBhvr>
                                      <p:to>
                                        <p:strVal val="visible"/>
                                      </p:to>
                                    </p:set>
                                    <p:animEffect transition="in" filter="fade">
                                      <p:cBhvr>
                                        <p:cTn id="54" dur="500"/>
                                        <p:tgtEl>
                                          <p:spTgt spid="23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325"/>
                                        </p:tgtEl>
                                        <p:attrNameLst>
                                          <p:attrName>style.visibility</p:attrName>
                                        </p:attrNameLst>
                                      </p:cBhvr>
                                      <p:to>
                                        <p:strVal val="visible"/>
                                      </p:to>
                                    </p:set>
                                    <p:animEffect transition="in" filter="fade">
                                      <p:cBhvr>
                                        <p:cTn id="59" dur="2000"/>
                                        <p:tgtEl>
                                          <p:spTgt spid="2325"/>
                                        </p:tgtEl>
                                      </p:cBhvr>
                                    </p:animEffect>
                                  </p:childTnLst>
                                </p:cTn>
                              </p:par>
                              <p:par>
                                <p:cTn id="60" presetID="10" presetClass="entr" presetSubtype="0" fill="hold" nodeType="withEffect">
                                  <p:stCondLst>
                                    <p:cond delay="0"/>
                                  </p:stCondLst>
                                  <p:childTnLst>
                                    <p:set>
                                      <p:cBhvr>
                                        <p:cTn id="61" dur="1" fill="hold">
                                          <p:stCondLst>
                                            <p:cond delay="0"/>
                                          </p:stCondLst>
                                        </p:cTn>
                                        <p:tgtEl>
                                          <p:spTgt spid="2328"/>
                                        </p:tgtEl>
                                        <p:attrNameLst>
                                          <p:attrName>style.visibility</p:attrName>
                                        </p:attrNameLst>
                                      </p:cBhvr>
                                      <p:to>
                                        <p:strVal val="visible"/>
                                      </p:to>
                                    </p:set>
                                    <p:animEffect transition="in" filter="fade">
                                      <p:cBhvr>
                                        <p:cTn id="62" dur="2000"/>
                                        <p:tgtEl>
                                          <p:spTgt spid="23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58"/>
                                        </p:tgtEl>
                                        <p:attrNameLst>
                                          <p:attrName>style.visibility</p:attrName>
                                        </p:attrNameLst>
                                      </p:cBhvr>
                                      <p:to>
                                        <p:strVal val="visible"/>
                                      </p:to>
                                    </p:set>
                                    <p:animEffect transition="in" filter="fade">
                                      <p:cBhvr>
                                        <p:cTn id="67" dur="500"/>
                                        <p:tgtEl>
                                          <p:spTgt spid="2358"/>
                                        </p:tgtEl>
                                      </p:cBhvr>
                                    </p:animEffect>
                                  </p:childTnLst>
                                </p:cTn>
                              </p:par>
                              <p:par>
                                <p:cTn id="68" presetID="10" presetClass="entr" presetSubtype="0" fill="hold" nodeType="withEffect">
                                  <p:stCondLst>
                                    <p:cond delay="0"/>
                                  </p:stCondLst>
                                  <p:childTnLst>
                                    <p:set>
                                      <p:cBhvr>
                                        <p:cTn id="69" dur="1" fill="hold">
                                          <p:stCondLst>
                                            <p:cond delay="0"/>
                                          </p:stCondLst>
                                        </p:cTn>
                                        <p:tgtEl>
                                          <p:spTgt spid="2359"/>
                                        </p:tgtEl>
                                        <p:attrNameLst>
                                          <p:attrName>style.visibility</p:attrName>
                                        </p:attrNameLst>
                                      </p:cBhvr>
                                      <p:to>
                                        <p:strVal val="visible"/>
                                      </p:to>
                                    </p:set>
                                    <p:animEffect transition="in" filter="fade">
                                      <p:cBhvr>
                                        <p:cTn id="70" dur="500"/>
                                        <p:tgtEl>
                                          <p:spTgt spid="235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345"/>
                                        </p:tgtEl>
                                        <p:attrNameLst>
                                          <p:attrName>style.visibility</p:attrName>
                                        </p:attrNameLst>
                                      </p:cBhvr>
                                      <p:to>
                                        <p:strVal val="visible"/>
                                      </p:to>
                                    </p:set>
                                    <p:animEffect transition="in" filter="fade">
                                      <p:cBhvr>
                                        <p:cTn id="75" dur="500"/>
                                        <p:tgtEl>
                                          <p:spTgt spid="2345"/>
                                        </p:tgtEl>
                                      </p:cBhvr>
                                    </p:animEffect>
                                  </p:childTnLst>
                                </p:cTn>
                              </p:par>
                              <p:par>
                                <p:cTn id="76" presetID="10" presetClass="entr" presetSubtype="0" fill="hold" nodeType="withEffect">
                                  <p:stCondLst>
                                    <p:cond delay="0"/>
                                  </p:stCondLst>
                                  <p:childTnLst>
                                    <p:set>
                                      <p:cBhvr>
                                        <p:cTn id="77" dur="1" fill="hold">
                                          <p:stCondLst>
                                            <p:cond delay="0"/>
                                          </p:stCondLst>
                                        </p:cTn>
                                        <p:tgtEl>
                                          <p:spTgt spid="2348"/>
                                        </p:tgtEl>
                                        <p:attrNameLst>
                                          <p:attrName>style.visibility</p:attrName>
                                        </p:attrNameLst>
                                      </p:cBhvr>
                                      <p:to>
                                        <p:strVal val="visible"/>
                                      </p:to>
                                    </p:set>
                                    <p:animEffect transition="in" filter="fade">
                                      <p:cBhvr>
                                        <p:cTn id="78" dur="500"/>
                                        <p:tgtEl>
                                          <p:spTgt spid="234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27"/>
                                        </p:tgtEl>
                                        <p:attrNameLst>
                                          <p:attrName>style.visibility</p:attrName>
                                        </p:attrNameLst>
                                      </p:cBhvr>
                                      <p:to>
                                        <p:strVal val="visible"/>
                                      </p:to>
                                    </p:set>
                                    <p:animEffect transition="in" filter="fade">
                                      <p:cBhvr>
                                        <p:cTn id="83" dur="1000"/>
                                        <p:tgtEl>
                                          <p:spTgt spid="2327"/>
                                        </p:tgtEl>
                                      </p:cBhvr>
                                    </p:animEffect>
                                  </p:childTnLst>
                                </p:cTn>
                              </p:par>
                              <p:par>
                                <p:cTn id="84" presetID="10" presetClass="entr" presetSubtype="0" fill="hold" nodeType="withEffect">
                                  <p:stCondLst>
                                    <p:cond delay="0"/>
                                  </p:stCondLst>
                                  <p:childTnLst>
                                    <p:set>
                                      <p:cBhvr>
                                        <p:cTn id="85" dur="1" fill="hold">
                                          <p:stCondLst>
                                            <p:cond delay="0"/>
                                          </p:stCondLst>
                                        </p:cTn>
                                        <p:tgtEl>
                                          <p:spTgt spid="2330"/>
                                        </p:tgtEl>
                                        <p:attrNameLst>
                                          <p:attrName>style.visibility</p:attrName>
                                        </p:attrNameLst>
                                      </p:cBhvr>
                                      <p:to>
                                        <p:strVal val="visible"/>
                                      </p:to>
                                    </p:set>
                                    <p:animEffect transition="in" filter="fade">
                                      <p:cBhvr>
                                        <p:cTn id="86" dur="1000"/>
                                        <p:tgtEl>
                                          <p:spTgt spid="2330"/>
                                        </p:tgtEl>
                                      </p:cBhvr>
                                    </p:animEffect>
                                  </p:childTnLst>
                                </p:cTn>
                              </p:par>
                              <p:par>
                                <p:cTn id="87" presetID="10" presetClass="entr" presetSubtype="0" fill="hold" nodeType="withEffect">
                                  <p:stCondLst>
                                    <p:cond delay="0"/>
                                  </p:stCondLst>
                                  <p:childTnLst>
                                    <p:set>
                                      <p:cBhvr>
                                        <p:cTn id="88" dur="1" fill="hold">
                                          <p:stCondLst>
                                            <p:cond delay="0"/>
                                          </p:stCondLst>
                                        </p:cTn>
                                        <p:tgtEl>
                                          <p:spTgt spid="2329"/>
                                        </p:tgtEl>
                                        <p:attrNameLst>
                                          <p:attrName>style.visibility</p:attrName>
                                        </p:attrNameLst>
                                      </p:cBhvr>
                                      <p:to>
                                        <p:strVal val="visible"/>
                                      </p:to>
                                    </p:set>
                                    <p:animEffect transition="in" filter="fade">
                                      <p:cBhvr>
                                        <p:cTn id="89" dur="1000"/>
                                        <p:tgtEl>
                                          <p:spTgt spid="2329"/>
                                        </p:tgtEl>
                                      </p:cBhvr>
                                    </p:animEffect>
                                  </p:childTnLst>
                                </p:cTn>
                              </p:par>
                              <p:par>
                                <p:cTn id="90" presetID="10" presetClass="entr" presetSubtype="0" fill="hold" nodeType="withEffect">
                                  <p:stCondLst>
                                    <p:cond delay="0"/>
                                  </p:stCondLst>
                                  <p:childTnLst>
                                    <p:set>
                                      <p:cBhvr>
                                        <p:cTn id="91" dur="1" fill="hold">
                                          <p:stCondLst>
                                            <p:cond delay="0"/>
                                          </p:stCondLst>
                                        </p:cTn>
                                        <p:tgtEl>
                                          <p:spTgt spid="2326"/>
                                        </p:tgtEl>
                                        <p:attrNameLst>
                                          <p:attrName>style.visibility</p:attrName>
                                        </p:attrNameLst>
                                      </p:cBhvr>
                                      <p:to>
                                        <p:strVal val="visible"/>
                                      </p:to>
                                    </p:set>
                                    <p:animEffect transition="in" filter="fade">
                                      <p:cBhvr>
                                        <p:cTn id="92" dur="1000"/>
                                        <p:tgtEl>
                                          <p:spTgt spid="2326"/>
                                        </p:tgtEl>
                                      </p:cBhvr>
                                    </p:animEffect>
                                  </p:childTnLst>
                                </p:cTn>
                              </p:par>
                              <p:par>
                                <p:cTn id="93" presetID="10" presetClass="entr" presetSubtype="0" fill="hold" nodeType="withEffect">
                                  <p:stCondLst>
                                    <p:cond delay="0"/>
                                  </p:stCondLst>
                                  <p:childTnLst>
                                    <p:set>
                                      <p:cBhvr>
                                        <p:cTn id="94" dur="1" fill="hold">
                                          <p:stCondLst>
                                            <p:cond delay="0"/>
                                          </p:stCondLst>
                                        </p:cTn>
                                        <p:tgtEl>
                                          <p:spTgt spid="2364"/>
                                        </p:tgtEl>
                                        <p:attrNameLst>
                                          <p:attrName>style.visibility</p:attrName>
                                        </p:attrNameLst>
                                      </p:cBhvr>
                                      <p:to>
                                        <p:strVal val="visible"/>
                                      </p:to>
                                    </p:set>
                                    <p:animEffect transition="in" filter="fade">
                                      <p:cBhvr>
                                        <p:cTn id="95" dur="1000"/>
                                        <p:tgtEl>
                                          <p:spTgt spid="2364"/>
                                        </p:tgtEl>
                                      </p:cBhvr>
                                    </p:animEffect>
                                  </p:childTnLst>
                                </p:cTn>
                              </p:par>
                              <p:par>
                                <p:cTn id="96" presetID="10" presetClass="entr" presetSubtype="0" fill="hold" nodeType="withEffect">
                                  <p:stCondLst>
                                    <p:cond delay="0"/>
                                  </p:stCondLst>
                                  <p:childTnLst>
                                    <p:set>
                                      <p:cBhvr>
                                        <p:cTn id="97" dur="1" fill="hold">
                                          <p:stCondLst>
                                            <p:cond delay="0"/>
                                          </p:stCondLst>
                                        </p:cTn>
                                        <p:tgtEl>
                                          <p:spTgt spid="2366"/>
                                        </p:tgtEl>
                                        <p:attrNameLst>
                                          <p:attrName>style.visibility</p:attrName>
                                        </p:attrNameLst>
                                      </p:cBhvr>
                                      <p:to>
                                        <p:strVal val="visible"/>
                                      </p:to>
                                    </p:set>
                                    <p:animEffect transition="in" filter="fade">
                                      <p:cBhvr>
                                        <p:cTn id="98" dur="1000"/>
                                        <p:tgtEl>
                                          <p:spTgt spid="2366"/>
                                        </p:tgtEl>
                                      </p:cBhvr>
                                    </p:animEffect>
                                  </p:childTnLst>
                                </p:cTn>
                              </p:par>
                              <p:par>
                                <p:cTn id="99" presetID="10" presetClass="entr" presetSubtype="0" fill="hold" nodeType="withEffect">
                                  <p:stCondLst>
                                    <p:cond delay="0"/>
                                  </p:stCondLst>
                                  <p:childTnLst>
                                    <p:set>
                                      <p:cBhvr>
                                        <p:cTn id="100" dur="1" fill="hold">
                                          <p:stCondLst>
                                            <p:cond delay="0"/>
                                          </p:stCondLst>
                                        </p:cTn>
                                        <p:tgtEl>
                                          <p:spTgt spid="2365"/>
                                        </p:tgtEl>
                                        <p:attrNameLst>
                                          <p:attrName>style.visibility</p:attrName>
                                        </p:attrNameLst>
                                      </p:cBhvr>
                                      <p:to>
                                        <p:strVal val="visible"/>
                                      </p:to>
                                    </p:set>
                                    <p:animEffect transition="in" filter="fade">
                                      <p:cBhvr>
                                        <p:cTn id="101" dur="1000"/>
                                        <p:tgtEl>
                                          <p:spTgt spid="2365"/>
                                        </p:tgtEl>
                                      </p:cBhvr>
                                    </p:animEffect>
                                  </p:childTnLst>
                                </p:cTn>
                              </p:par>
                              <p:par>
                                <p:cTn id="102" presetID="10" presetClass="entr" presetSubtype="0" fill="hold" nodeType="withEffect">
                                  <p:stCondLst>
                                    <p:cond delay="0"/>
                                  </p:stCondLst>
                                  <p:childTnLst>
                                    <p:set>
                                      <p:cBhvr>
                                        <p:cTn id="103" dur="1" fill="hold">
                                          <p:stCondLst>
                                            <p:cond delay="0"/>
                                          </p:stCondLst>
                                        </p:cTn>
                                        <p:tgtEl>
                                          <p:spTgt spid="2367"/>
                                        </p:tgtEl>
                                        <p:attrNameLst>
                                          <p:attrName>style.visibility</p:attrName>
                                        </p:attrNameLst>
                                      </p:cBhvr>
                                      <p:to>
                                        <p:strVal val="visible"/>
                                      </p:to>
                                    </p:set>
                                    <p:animEffect transition="in" filter="fade">
                                      <p:cBhvr>
                                        <p:cTn id="104" dur="1000"/>
                                        <p:tgtEl>
                                          <p:spTgt spid="236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372"/>
                                        </p:tgtEl>
                                        <p:attrNameLst>
                                          <p:attrName>style.visibility</p:attrName>
                                        </p:attrNameLst>
                                      </p:cBhvr>
                                      <p:to>
                                        <p:strVal val="visible"/>
                                      </p:to>
                                    </p:set>
                                    <p:animEffect transition="in" filter="fade">
                                      <p:cBhvr>
                                        <p:cTn id="109" dur="500"/>
                                        <p:tgtEl>
                                          <p:spTgt spid="2372"/>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2351"/>
                                        </p:tgtEl>
                                        <p:attrNameLst>
                                          <p:attrName>style.visibility</p:attrName>
                                        </p:attrNameLst>
                                      </p:cBhvr>
                                      <p:to>
                                        <p:strVal val="visible"/>
                                      </p:to>
                                    </p:set>
                                    <p:animEffect transition="in" filter="fade">
                                      <p:cBhvr>
                                        <p:cTn id="114" dur="2000"/>
                                        <p:tgtEl>
                                          <p:spTgt spid="2351"/>
                                        </p:tgtEl>
                                      </p:cBhvr>
                                    </p:animEffect>
                                  </p:childTnLst>
                                </p:cTn>
                              </p:par>
                              <p:par>
                                <p:cTn id="115" presetID="10" presetClass="entr" presetSubtype="0" fill="hold" nodeType="withEffect">
                                  <p:stCondLst>
                                    <p:cond delay="0"/>
                                  </p:stCondLst>
                                  <p:childTnLst>
                                    <p:set>
                                      <p:cBhvr>
                                        <p:cTn id="116" dur="1" fill="hold">
                                          <p:stCondLst>
                                            <p:cond delay="0"/>
                                          </p:stCondLst>
                                        </p:cTn>
                                        <p:tgtEl>
                                          <p:spTgt spid="2354"/>
                                        </p:tgtEl>
                                        <p:attrNameLst>
                                          <p:attrName>style.visibility</p:attrName>
                                        </p:attrNameLst>
                                      </p:cBhvr>
                                      <p:to>
                                        <p:strVal val="visible"/>
                                      </p:to>
                                    </p:set>
                                    <p:animEffect transition="in" filter="fade">
                                      <p:cBhvr>
                                        <p:cTn id="117" dur="2000"/>
                                        <p:tgtEl>
                                          <p:spTgt spid="2354"/>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2331"/>
                                        </p:tgtEl>
                                        <p:attrNameLst>
                                          <p:attrName>style.visibility</p:attrName>
                                        </p:attrNameLst>
                                      </p:cBhvr>
                                      <p:to>
                                        <p:strVal val="visible"/>
                                      </p:to>
                                    </p:set>
                                    <p:anim calcmode="lin" valueType="num">
                                      <p:cBhvr additive="base">
                                        <p:cTn id="122" dur="500"/>
                                        <p:tgtEl>
                                          <p:spTgt spid="2331"/>
                                        </p:tgtEl>
                                        <p:attrNameLst>
                                          <p:attrName>ppt_y</p:attrName>
                                        </p:attrNameLst>
                                      </p:cBhvr>
                                      <p:tavLst>
                                        <p:tav tm="0">
                                          <p:val>
                                            <p:strVal val="#ppt_y+1"/>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2332"/>
                                        </p:tgtEl>
                                        <p:attrNameLst>
                                          <p:attrName>style.visibility</p:attrName>
                                        </p:attrNameLst>
                                      </p:cBhvr>
                                      <p:to>
                                        <p:strVal val="visible"/>
                                      </p:to>
                                    </p:set>
                                    <p:anim calcmode="lin" valueType="num">
                                      <p:cBhvr additive="base">
                                        <p:cTn id="125" dur="500"/>
                                        <p:tgtEl>
                                          <p:spTgt spid="2332"/>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368"/>
                                        </p:tgtEl>
                                        <p:attrNameLst>
                                          <p:attrName>style.visibility</p:attrName>
                                        </p:attrNameLst>
                                      </p:cBhvr>
                                      <p:to>
                                        <p:strVal val="visible"/>
                                      </p:to>
                                    </p:set>
                                    <p:animEffect transition="in" filter="fade">
                                      <p:cBhvr>
                                        <p:cTn id="130" dur="500"/>
                                        <p:tgtEl>
                                          <p:spTgt spid="2368"/>
                                        </p:tgtEl>
                                      </p:cBhvr>
                                    </p:animEffect>
                                  </p:childTnLst>
                                </p:cTn>
                              </p:par>
                              <p:par>
                                <p:cTn id="131" presetID="10" presetClass="entr" presetSubtype="0" fill="hold" nodeType="withEffect">
                                  <p:stCondLst>
                                    <p:cond delay="0"/>
                                  </p:stCondLst>
                                  <p:childTnLst>
                                    <p:set>
                                      <p:cBhvr>
                                        <p:cTn id="132" dur="1" fill="hold">
                                          <p:stCondLst>
                                            <p:cond delay="0"/>
                                          </p:stCondLst>
                                        </p:cTn>
                                        <p:tgtEl>
                                          <p:spTgt spid="2369"/>
                                        </p:tgtEl>
                                        <p:attrNameLst>
                                          <p:attrName>style.visibility</p:attrName>
                                        </p:attrNameLst>
                                      </p:cBhvr>
                                      <p:to>
                                        <p:strVal val="visible"/>
                                      </p:to>
                                    </p:set>
                                    <p:animEffect transition="in" filter="fade">
                                      <p:cBhvr>
                                        <p:cTn id="133" dur="500"/>
                                        <p:tgtEl>
                                          <p:spTgt spid="2369"/>
                                        </p:tgtEl>
                                      </p:cBhvr>
                                    </p:animEffect>
                                  </p:childTnLst>
                                </p:cTn>
                              </p:par>
                              <p:par>
                                <p:cTn id="134" presetID="10" presetClass="entr" presetSubtype="0" fill="hold" nodeType="withEffect">
                                  <p:stCondLst>
                                    <p:cond delay="0"/>
                                  </p:stCondLst>
                                  <p:childTnLst>
                                    <p:set>
                                      <p:cBhvr>
                                        <p:cTn id="135" dur="1" fill="hold">
                                          <p:stCondLst>
                                            <p:cond delay="0"/>
                                          </p:stCondLst>
                                        </p:cTn>
                                        <p:tgtEl>
                                          <p:spTgt spid="2360"/>
                                        </p:tgtEl>
                                        <p:attrNameLst>
                                          <p:attrName>style.visibility</p:attrName>
                                        </p:attrNameLst>
                                      </p:cBhvr>
                                      <p:to>
                                        <p:strVal val="visible"/>
                                      </p:to>
                                    </p:set>
                                    <p:animEffect transition="in" filter="fade">
                                      <p:cBhvr>
                                        <p:cTn id="136" dur="500"/>
                                        <p:tgtEl>
                                          <p:spTgt spid="2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141"/>
          <p:cNvSpPr txBox="1">
            <a:spLocks noGrp="1"/>
          </p:cNvSpPr>
          <p:nvPr>
            <p:ph type="body" idx="1"/>
          </p:nvPr>
        </p:nvSpPr>
        <p:spPr>
          <a:xfrm>
            <a:off x="1867303" y="1713359"/>
            <a:ext cx="2897100" cy="49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Times New Roman"/>
                <a:ea typeface="Times New Roman"/>
                <a:cs typeface="Times New Roman"/>
                <a:sym typeface="Times New Roman"/>
              </a:rPr>
              <a:t>Giấu tin ảnh</a:t>
            </a:r>
            <a:endParaRPr sz="2600">
              <a:latin typeface="Times New Roman"/>
              <a:ea typeface="Times New Roman"/>
              <a:cs typeface="Times New Roman"/>
              <a:sym typeface="Times New Roman"/>
            </a:endParaRPr>
          </a:p>
        </p:txBody>
      </p:sp>
      <p:sp>
        <p:nvSpPr>
          <p:cNvPr id="2382" name="Google Shape;2382;p141"/>
          <p:cNvSpPr/>
          <p:nvPr/>
        </p:nvSpPr>
        <p:spPr>
          <a:xfrm>
            <a:off x="1097280" y="1590211"/>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83" name="Google Shape;2383;p141"/>
          <p:cNvSpPr txBox="1"/>
          <p:nvPr/>
        </p:nvSpPr>
        <p:spPr>
          <a:xfrm>
            <a:off x="1251286" y="1782716"/>
            <a:ext cx="4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2384" name="Google Shape;2384;p141"/>
          <p:cNvSpPr/>
          <p:nvPr/>
        </p:nvSpPr>
        <p:spPr>
          <a:xfrm>
            <a:off x="1097280" y="2341164"/>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85" name="Google Shape;2385;p141"/>
          <p:cNvSpPr txBox="1"/>
          <p:nvPr/>
        </p:nvSpPr>
        <p:spPr>
          <a:xfrm>
            <a:off x="1251286" y="2562545"/>
            <a:ext cx="4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2386" name="Google Shape;2386;p141"/>
          <p:cNvSpPr/>
          <p:nvPr/>
        </p:nvSpPr>
        <p:spPr>
          <a:xfrm>
            <a:off x="1097280" y="3092117"/>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87" name="Google Shape;2387;p141"/>
          <p:cNvSpPr txBox="1"/>
          <p:nvPr/>
        </p:nvSpPr>
        <p:spPr>
          <a:xfrm>
            <a:off x="1251286" y="3283228"/>
            <a:ext cx="4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sp>
        <p:nvSpPr>
          <p:cNvPr id="2388" name="Google Shape;2388;p141"/>
          <p:cNvSpPr/>
          <p:nvPr/>
        </p:nvSpPr>
        <p:spPr>
          <a:xfrm>
            <a:off x="1097280" y="3837221"/>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89" name="Google Shape;2389;p141"/>
          <p:cNvSpPr txBox="1"/>
          <p:nvPr/>
        </p:nvSpPr>
        <p:spPr>
          <a:xfrm>
            <a:off x="1251286" y="4029726"/>
            <a:ext cx="4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sp>
        <p:nvSpPr>
          <p:cNvPr id="2390" name="Google Shape;2390;p141"/>
          <p:cNvSpPr/>
          <p:nvPr/>
        </p:nvSpPr>
        <p:spPr>
          <a:xfrm>
            <a:off x="1097280" y="4591563"/>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91" name="Google Shape;2391;p141"/>
          <p:cNvSpPr txBox="1"/>
          <p:nvPr/>
        </p:nvSpPr>
        <p:spPr>
          <a:xfrm>
            <a:off x="1251286" y="4784068"/>
            <a:ext cx="4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5</a:t>
            </a:r>
            <a:endParaRPr/>
          </a:p>
        </p:txBody>
      </p:sp>
      <p:sp>
        <p:nvSpPr>
          <p:cNvPr id="2392" name="Google Shape;2392;p141"/>
          <p:cNvSpPr/>
          <p:nvPr/>
        </p:nvSpPr>
        <p:spPr>
          <a:xfrm>
            <a:off x="1097280" y="5400084"/>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93" name="Google Shape;2393;p141"/>
          <p:cNvSpPr txBox="1"/>
          <p:nvPr/>
        </p:nvSpPr>
        <p:spPr>
          <a:xfrm>
            <a:off x="1251286" y="5614610"/>
            <a:ext cx="4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6</a:t>
            </a:r>
            <a:endParaRPr/>
          </a:p>
        </p:txBody>
      </p:sp>
      <p:pic>
        <p:nvPicPr>
          <p:cNvPr id="2394" name="Google Shape;2394;p141" descr="&lt;strong&gt;Photos&lt;/strong&gt; Apple Ipad · Free image on Pixabay"/>
          <p:cNvPicPr preferRelativeResize="0"/>
          <p:nvPr/>
        </p:nvPicPr>
        <p:blipFill rotWithShape="1">
          <a:blip r:embed="rId3">
            <a:alphaModFix/>
          </a:blip>
          <a:srcRect/>
          <a:stretch/>
        </p:blipFill>
        <p:spPr>
          <a:xfrm>
            <a:off x="4643543" y="1517296"/>
            <a:ext cx="761846" cy="761846"/>
          </a:xfrm>
          <a:prstGeom prst="rect">
            <a:avLst/>
          </a:prstGeom>
          <a:noFill/>
          <a:ln>
            <a:noFill/>
          </a:ln>
        </p:spPr>
      </p:pic>
      <p:sp>
        <p:nvSpPr>
          <p:cNvPr id="2395" name="Google Shape;2395;p141"/>
          <p:cNvSpPr txBox="1"/>
          <p:nvPr/>
        </p:nvSpPr>
        <p:spPr>
          <a:xfrm>
            <a:off x="1867302" y="2432655"/>
            <a:ext cx="23487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tài liệu</a:t>
            </a:r>
            <a:endParaRPr sz="2600">
              <a:solidFill>
                <a:schemeClr val="dk1"/>
              </a:solidFill>
              <a:latin typeface="Times New Roman"/>
              <a:ea typeface="Times New Roman"/>
              <a:cs typeface="Times New Roman"/>
              <a:sym typeface="Times New Roman"/>
            </a:endParaRPr>
          </a:p>
        </p:txBody>
      </p:sp>
      <p:sp>
        <p:nvSpPr>
          <p:cNvPr id="2396" name="Google Shape;2396;p141"/>
          <p:cNvSpPr txBox="1"/>
          <p:nvPr/>
        </p:nvSpPr>
        <p:spPr>
          <a:xfrm>
            <a:off x="1867302" y="3153903"/>
            <a:ext cx="24447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thư mục</a:t>
            </a:r>
            <a:endParaRPr sz="2600">
              <a:solidFill>
                <a:schemeClr val="dk1"/>
              </a:solidFill>
              <a:latin typeface="Times New Roman"/>
              <a:ea typeface="Times New Roman"/>
              <a:cs typeface="Times New Roman"/>
              <a:sym typeface="Times New Roman"/>
            </a:endParaRPr>
          </a:p>
        </p:txBody>
      </p:sp>
      <p:sp>
        <p:nvSpPr>
          <p:cNvPr id="2397" name="Google Shape;2397;p141"/>
          <p:cNvSpPr txBox="1"/>
          <p:nvPr/>
        </p:nvSpPr>
        <p:spPr>
          <a:xfrm>
            <a:off x="1867302" y="3875151"/>
            <a:ext cx="23487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video</a:t>
            </a:r>
            <a:endParaRPr sz="2600">
              <a:solidFill>
                <a:schemeClr val="dk1"/>
              </a:solidFill>
              <a:latin typeface="Times New Roman"/>
              <a:ea typeface="Times New Roman"/>
              <a:cs typeface="Times New Roman"/>
              <a:sym typeface="Times New Roman"/>
            </a:endParaRPr>
          </a:p>
        </p:txBody>
      </p:sp>
      <p:sp>
        <p:nvSpPr>
          <p:cNvPr id="2398" name="Google Shape;2398;p141"/>
          <p:cNvSpPr txBox="1"/>
          <p:nvPr/>
        </p:nvSpPr>
        <p:spPr>
          <a:xfrm>
            <a:off x="1867302" y="4591563"/>
            <a:ext cx="26277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âm thanh</a:t>
            </a:r>
            <a:endParaRPr sz="2600">
              <a:solidFill>
                <a:schemeClr val="dk1"/>
              </a:solidFill>
              <a:latin typeface="Times New Roman"/>
              <a:ea typeface="Times New Roman"/>
              <a:cs typeface="Times New Roman"/>
              <a:sym typeface="Times New Roman"/>
            </a:endParaRPr>
          </a:p>
        </p:txBody>
      </p:sp>
      <p:sp>
        <p:nvSpPr>
          <p:cNvPr id="2399" name="Google Shape;2399;p141"/>
          <p:cNvSpPr txBox="1"/>
          <p:nvPr/>
        </p:nvSpPr>
        <p:spPr>
          <a:xfrm>
            <a:off x="1867302" y="5313640"/>
            <a:ext cx="2348700" cy="89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khoảng trắng</a:t>
            </a:r>
            <a:endParaRPr sz="2600">
              <a:solidFill>
                <a:schemeClr val="dk1"/>
              </a:solidFill>
              <a:latin typeface="Times New Roman"/>
              <a:ea typeface="Times New Roman"/>
              <a:cs typeface="Times New Roman"/>
              <a:sym typeface="Times New Roman"/>
            </a:endParaRPr>
          </a:p>
        </p:txBody>
      </p:sp>
      <p:sp>
        <p:nvSpPr>
          <p:cNvPr id="2400" name="Google Shape;2400;p141"/>
          <p:cNvSpPr txBox="1"/>
          <p:nvPr/>
        </p:nvSpPr>
        <p:spPr>
          <a:xfrm>
            <a:off x="6591703" y="1713359"/>
            <a:ext cx="2897100" cy="4905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600"/>
              <a:buFont typeface="Arial"/>
              <a:buNone/>
            </a:pPr>
            <a:r>
              <a:rPr lang="en-US" sz="2600">
                <a:solidFill>
                  <a:schemeClr val="dk1"/>
                </a:solidFill>
                <a:latin typeface="Times New Roman"/>
                <a:ea typeface="Times New Roman"/>
                <a:cs typeface="Times New Roman"/>
                <a:sym typeface="Times New Roman"/>
              </a:rPr>
              <a:t>Giấu tin web</a:t>
            </a:r>
            <a:endParaRPr sz="2600">
              <a:solidFill>
                <a:schemeClr val="dk1"/>
              </a:solidFill>
              <a:latin typeface="Times New Roman"/>
              <a:ea typeface="Times New Roman"/>
              <a:cs typeface="Times New Roman"/>
              <a:sym typeface="Times New Roman"/>
            </a:endParaRPr>
          </a:p>
        </p:txBody>
      </p:sp>
      <p:sp>
        <p:nvSpPr>
          <p:cNvPr id="2401" name="Google Shape;2401;p141"/>
          <p:cNvSpPr/>
          <p:nvPr/>
        </p:nvSpPr>
        <p:spPr>
          <a:xfrm>
            <a:off x="5821680" y="1590211"/>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02" name="Google Shape;2402;p141"/>
          <p:cNvSpPr txBox="1"/>
          <p:nvPr/>
        </p:nvSpPr>
        <p:spPr>
          <a:xfrm>
            <a:off x="5975686" y="1782716"/>
            <a:ext cx="4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7</a:t>
            </a:r>
            <a:endParaRPr/>
          </a:p>
        </p:txBody>
      </p:sp>
      <p:sp>
        <p:nvSpPr>
          <p:cNvPr id="2403" name="Google Shape;2403;p141"/>
          <p:cNvSpPr/>
          <p:nvPr/>
        </p:nvSpPr>
        <p:spPr>
          <a:xfrm>
            <a:off x="5821680" y="2341164"/>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04" name="Google Shape;2404;p141"/>
          <p:cNvSpPr txBox="1"/>
          <p:nvPr/>
        </p:nvSpPr>
        <p:spPr>
          <a:xfrm>
            <a:off x="5975686" y="2562545"/>
            <a:ext cx="4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8</a:t>
            </a:r>
            <a:endParaRPr/>
          </a:p>
        </p:txBody>
      </p:sp>
      <p:sp>
        <p:nvSpPr>
          <p:cNvPr id="2405" name="Google Shape;2405;p141"/>
          <p:cNvSpPr/>
          <p:nvPr/>
        </p:nvSpPr>
        <p:spPr>
          <a:xfrm>
            <a:off x="5821680" y="3092117"/>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06" name="Google Shape;2406;p141"/>
          <p:cNvSpPr txBox="1"/>
          <p:nvPr/>
        </p:nvSpPr>
        <p:spPr>
          <a:xfrm>
            <a:off x="5975686" y="3283228"/>
            <a:ext cx="4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9</a:t>
            </a:r>
            <a:endParaRPr/>
          </a:p>
        </p:txBody>
      </p:sp>
      <p:sp>
        <p:nvSpPr>
          <p:cNvPr id="2407" name="Google Shape;2407;p141"/>
          <p:cNvSpPr/>
          <p:nvPr/>
        </p:nvSpPr>
        <p:spPr>
          <a:xfrm>
            <a:off x="5821680" y="3837221"/>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08" name="Google Shape;2408;p141"/>
          <p:cNvSpPr txBox="1"/>
          <p:nvPr/>
        </p:nvSpPr>
        <p:spPr>
          <a:xfrm>
            <a:off x="5821684" y="4029726"/>
            <a:ext cx="46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2409" name="Google Shape;2409;p141"/>
          <p:cNvSpPr/>
          <p:nvPr/>
        </p:nvSpPr>
        <p:spPr>
          <a:xfrm>
            <a:off x="5821680" y="4591563"/>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10" name="Google Shape;2410;p141"/>
          <p:cNvSpPr txBox="1"/>
          <p:nvPr/>
        </p:nvSpPr>
        <p:spPr>
          <a:xfrm>
            <a:off x="5821676" y="4784068"/>
            <a:ext cx="615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11</a:t>
            </a:r>
            <a:endParaRPr sz="1800">
              <a:solidFill>
                <a:schemeClr val="dk1"/>
              </a:solidFill>
              <a:latin typeface="Calibri"/>
              <a:ea typeface="Calibri"/>
              <a:cs typeface="Calibri"/>
              <a:sym typeface="Calibri"/>
            </a:endParaRPr>
          </a:p>
        </p:txBody>
      </p:sp>
      <p:sp>
        <p:nvSpPr>
          <p:cNvPr id="2411" name="Google Shape;2411;p141"/>
          <p:cNvSpPr/>
          <p:nvPr/>
        </p:nvSpPr>
        <p:spPr>
          <a:xfrm>
            <a:off x="5821680" y="5400084"/>
            <a:ext cx="615900" cy="615900"/>
          </a:xfrm>
          <a:prstGeom prst="cube">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12" name="Google Shape;2412;p141"/>
          <p:cNvSpPr txBox="1"/>
          <p:nvPr/>
        </p:nvSpPr>
        <p:spPr>
          <a:xfrm>
            <a:off x="5821676" y="5614610"/>
            <a:ext cx="46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2413" name="Google Shape;2413;p141"/>
          <p:cNvSpPr txBox="1"/>
          <p:nvPr/>
        </p:nvSpPr>
        <p:spPr>
          <a:xfrm>
            <a:off x="6591701" y="2214463"/>
            <a:ext cx="3110700" cy="89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spam/thư điện tử</a:t>
            </a:r>
            <a:endParaRPr sz="2600">
              <a:solidFill>
                <a:schemeClr val="dk1"/>
              </a:solidFill>
              <a:latin typeface="Times New Roman"/>
              <a:ea typeface="Times New Roman"/>
              <a:cs typeface="Times New Roman"/>
              <a:sym typeface="Times New Roman"/>
            </a:endParaRPr>
          </a:p>
        </p:txBody>
      </p:sp>
      <p:sp>
        <p:nvSpPr>
          <p:cNvPr id="2414" name="Google Shape;2414;p141"/>
          <p:cNvSpPr txBox="1"/>
          <p:nvPr/>
        </p:nvSpPr>
        <p:spPr>
          <a:xfrm>
            <a:off x="6591701" y="3153903"/>
            <a:ext cx="32934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DVD/ROM</a:t>
            </a:r>
            <a:endParaRPr sz="2600">
              <a:solidFill>
                <a:schemeClr val="dk1"/>
              </a:solidFill>
              <a:latin typeface="Times New Roman"/>
              <a:ea typeface="Times New Roman"/>
              <a:cs typeface="Times New Roman"/>
              <a:sym typeface="Times New Roman"/>
            </a:endParaRPr>
          </a:p>
        </p:txBody>
      </p:sp>
      <p:sp>
        <p:nvSpPr>
          <p:cNvPr id="2415" name="Google Shape;2415;p141"/>
          <p:cNvSpPr txBox="1"/>
          <p:nvPr/>
        </p:nvSpPr>
        <p:spPr>
          <a:xfrm>
            <a:off x="6591701" y="3708885"/>
            <a:ext cx="3437700" cy="89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văn bản tự nhiên</a:t>
            </a:r>
            <a:endParaRPr sz="2600">
              <a:solidFill>
                <a:schemeClr val="dk1"/>
              </a:solidFill>
              <a:latin typeface="Times New Roman"/>
              <a:ea typeface="Times New Roman"/>
              <a:cs typeface="Times New Roman"/>
              <a:sym typeface="Times New Roman"/>
            </a:endParaRPr>
          </a:p>
        </p:txBody>
      </p:sp>
      <p:sp>
        <p:nvSpPr>
          <p:cNvPr id="2416" name="Google Shape;2416;p141"/>
          <p:cNvSpPr txBox="1"/>
          <p:nvPr/>
        </p:nvSpPr>
        <p:spPr>
          <a:xfrm>
            <a:off x="6591701" y="4461371"/>
            <a:ext cx="2627700" cy="89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hệ điều hành ẩn</a:t>
            </a:r>
            <a:endParaRPr sz="2600">
              <a:solidFill>
                <a:schemeClr val="dk1"/>
              </a:solidFill>
              <a:latin typeface="Times New Roman"/>
              <a:ea typeface="Times New Roman"/>
              <a:cs typeface="Times New Roman"/>
              <a:sym typeface="Times New Roman"/>
            </a:endParaRPr>
          </a:p>
        </p:txBody>
      </p:sp>
      <p:sp>
        <p:nvSpPr>
          <p:cNvPr id="2417" name="Google Shape;2417;p141"/>
          <p:cNvSpPr txBox="1"/>
          <p:nvPr/>
        </p:nvSpPr>
        <p:spPr>
          <a:xfrm>
            <a:off x="6591702" y="5419804"/>
            <a:ext cx="28971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Giấu tin mã nguồn</a:t>
            </a:r>
            <a:endParaRPr sz="2600">
              <a:solidFill>
                <a:schemeClr val="dk1"/>
              </a:solidFill>
              <a:latin typeface="Times New Roman"/>
              <a:ea typeface="Times New Roman"/>
              <a:cs typeface="Times New Roman"/>
              <a:sym typeface="Times New Roman"/>
            </a:endParaRPr>
          </a:p>
        </p:txBody>
      </p:sp>
      <p:pic>
        <p:nvPicPr>
          <p:cNvPr id="2418" name="Google Shape;2418;p141" descr="'microsoft-&lt;strong&gt;word&lt;/strong&gt;-2013' tag wiki - Super User"/>
          <p:cNvPicPr preferRelativeResize="0"/>
          <p:nvPr/>
        </p:nvPicPr>
        <p:blipFill rotWithShape="1">
          <a:blip r:embed="rId4">
            <a:alphaModFix/>
          </a:blip>
          <a:srcRect/>
          <a:stretch/>
        </p:blipFill>
        <p:spPr>
          <a:xfrm>
            <a:off x="4680039" y="2334450"/>
            <a:ext cx="688853" cy="688853"/>
          </a:xfrm>
          <a:prstGeom prst="rect">
            <a:avLst/>
          </a:prstGeom>
          <a:noFill/>
          <a:ln>
            <a:noFill/>
          </a:ln>
        </p:spPr>
      </p:pic>
      <p:pic>
        <p:nvPicPr>
          <p:cNvPr id="2419" name="Google Shape;2419;p141" descr="&lt;strong&gt;Apps&lt;/strong&gt; &lt;strong&gt;Folder&lt;/strong&gt; &lt;strong&gt;Icon&lt;/strong&gt; | Flatwoken Iconset | alecive"/>
          <p:cNvPicPr preferRelativeResize="0"/>
          <p:nvPr/>
        </p:nvPicPr>
        <p:blipFill rotWithShape="1">
          <a:blip r:embed="rId5">
            <a:alphaModFix/>
          </a:blip>
          <a:srcRect/>
          <a:stretch/>
        </p:blipFill>
        <p:spPr>
          <a:xfrm>
            <a:off x="4718912" y="3097027"/>
            <a:ext cx="611106" cy="611106"/>
          </a:xfrm>
          <a:prstGeom prst="rect">
            <a:avLst/>
          </a:prstGeom>
          <a:noFill/>
          <a:ln>
            <a:noFill/>
          </a:ln>
        </p:spPr>
      </p:pic>
      <p:pic>
        <p:nvPicPr>
          <p:cNvPr id="2420" name="Google Shape;2420;p141" descr="15 Music &lt;strong&gt;Icon&lt;/strong&gt; Windows XP Images - &lt;strong&gt;Icons&lt;/strong&gt; to Download iTunes ..."/>
          <p:cNvPicPr preferRelativeResize="0"/>
          <p:nvPr/>
        </p:nvPicPr>
        <p:blipFill rotWithShape="1">
          <a:blip r:embed="rId6">
            <a:alphaModFix/>
          </a:blip>
          <a:srcRect/>
          <a:stretch/>
        </p:blipFill>
        <p:spPr>
          <a:xfrm>
            <a:off x="4739659" y="3809096"/>
            <a:ext cx="590359" cy="590359"/>
          </a:xfrm>
          <a:prstGeom prst="rect">
            <a:avLst/>
          </a:prstGeom>
          <a:noFill/>
          <a:ln>
            <a:noFill/>
          </a:ln>
        </p:spPr>
      </p:pic>
      <p:pic>
        <p:nvPicPr>
          <p:cNvPr id="2421" name="Google Shape;2421;p141" descr="&lt;strong&gt;Mp3&lt;/strong&gt; &lt;strong&gt;Player&lt;/strong&gt; &lt;strong&gt;Icon&lt;/strong&gt; | Free Flat Multimedia Iconset | DesignBolts"/>
          <p:cNvPicPr preferRelativeResize="0"/>
          <p:nvPr/>
        </p:nvPicPr>
        <p:blipFill rotWithShape="1">
          <a:blip r:embed="rId7">
            <a:alphaModFix/>
          </a:blip>
          <a:srcRect/>
          <a:stretch/>
        </p:blipFill>
        <p:spPr>
          <a:xfrm>
            <a:off x="4739659" y="4500418"/>
            <a:ext cx="626139" cy="626139"/>
          </a:xfrm>
          <a:prstGeom prst="rect">
            <a:avLst/>
          </a:prstGeom>
          <a:noFill/>
          <a:ln>
            <a:noFill/>
          </a:ln>
        </p:spPr>
      </p:pic>
      <p:pic>
        <p:nvPicPr>
          <p:cNvPr id="2422" name="Google Shape;2422;p141" descr="&lt;strong&gt;Notepad&lt;/strong&gt; Free &lt;strong&gt;App&lt;/strong&gt; for Windows 10"/>
          <p:cNvPicPr preferRelativeResize="0"/>
          <p:nvPr/>
        </p:nvPicPr>
        <p:blipFill rotWithShape="1">
          <a:blip r:embed="rId8">
            <a:alphaModFix/>
          </a:blip>
          <a:srcRect/>
          <a:stretch/>
        </p:blipFill>
        <p:spPr>
          <a:xfrm>
            <a:off x="4691510" y="5313640"/>
            <a:ext cx="654518" cy="654518"/>
          </a:xfrm>
          <a:prstGeom prst="rect">
            <a:avLst/>
          </a:prstGeom>
          <a:noFill/>
          <a:ln>
            <a:noFill/>
          </a:ln>
        </p:spPr>
      </p:pic>
      <p:pic>
        <p:nvPicPr>
          <p:cNvPr id="2423" name="Google Shape;2423;p141" descr="Vector image of internet web &lt;strong&gt;browser&lt;/strong&gt; &lt;strong&gt;icon&lt;/strong&gt; | Free SVG"/>
          <p:cNvPicPr preferRelativeResize="0"/>
          <p:nvPr/>
        </p:nvPicPr>
        <p:blipFill rotWithShape="1">
          <a:blip r:embed="rId9">
            <a:alphaModFix/>
          </a:blip>
          <a:srcRect/>
          <a:stretch/>
        </p:blipFill>
        <p:spPr>
          <a:xfrm>
            <a:off x="10029524" y="1393618"/>
            <a:ext cx="885524" cy="885524"/>
          </a:xfrm>
          <a:prstGeom prst="rect">
            <a:avLst/>
          </a:prstGeom>
          <a:noFill/>
          <a:ln>
            <a:noFill/>
          </a:ln>
        </p:spPr>
      </p:pic>
      <p:pic>
        <p:nvPicPr>
          <p:cNvPr id="2424" name="Google Shape;2424;p141" descr="&lt;strong&gt;Email&lt;/strong&gt; address/&lt;strong&gt;app&lt;/strong&gt; &lt;strong&gt;icon&lt;/strong&gt; : is &quot;@&quot; sign still relevant today ..."/>
          <p:cNvPicPr preferRelativeResize="0"/>
          <p:nvPr/>
        </p:nvPicPr>
        <p:blipFill rotWithShape="1">
          <a:blip r:embed="rId10">
            <a:alphaModFix/>
          </a:blip>
          <a:srcRect/>
          <a:stretch/>
        </p:blipFill>
        <p:spPr>
          <a:xfrm>
            <a:off x="10041786" y="2261132"/>
            <a:ext cx="860999" cy="776079"/>
          </a:xfrm>
          <a:prstGeom prst="rect">
            <a:avLst/>
          </a:prstGeom>
          <a:noFill/>
          <a:ln>
            <a:noFill/>
          </a:ln>
        </p:spPr>
      </p:pic>
      <p:pic>
        <p:nvPicPr>
          <p:cNvPr id="2425" name="Google Shape;2425;p141" descr="Download &lt;strong&gt;Dvd&lt;/strong&gt; Image HQ PNG Image | FreePNGImg"/>
          <p:cNvPicPr preferRelativeResize="0"/>
          <p:nvPr/>
        </p:nvPicPr>
        <p:blipFill rotWithShape="1">
          <a:blip r:embed="rId11">
            <a:alphaModFix/>
          </a:blip>
          <a:srcRect/>
          <a:stretch/>
        </p:blipFill>
        <p:spPr>
          <a:xfrm>
            <a:off x="10127698" y="3055537"/>
            <a:ext cx="689173" cy="689173"/>
          </a:xfrm>
          <a:prstGeom prst="rect">
            <a:avLst/>
          </a:prstGeom>
          <a:noFill/>
          <a:ln>
            <a:noFill/>
          </a:ln>
        </p:spPr>
      </p:pic>
      <p:pic>
        <p:nvPicPr>
          <p:cNvPr id="2426" name="Google Shape;2426;p141" descr="Speech To Text - Ứng dụng trên Google Play"/>
          <p:cNvPicPr preferRelativeResize="0"/>
          <p:nvPr/>
        </p:nvPicPr>
        <p:blipFill rotWithShape="1">
          <a:blip r:embed="rId12">
            <a:alphaModFix/>
          </a:blip>
          <a:srcRect/>
          <a:stretch/>
        </p:blipFill>
        <p:spPr>
          <a:xfrm>
            <a:off x="10153365" y="3837221"/>
            <a:ext cx="638143" cy="638143"/>
          </a:xfrm>
          <a:prstGeom prst="rect">
            <a:avLst/>
          </a:prstGeom>
          <a:noFill/>
          <a:ln>
            <a:noFill/>
          </a:ln>
        </p:spPr>
      </p:pic>
      <p:pic>
        <p:nvPicPr>
          <p:cNvPr id="2427" name="Google Shape;2427;p141" descr="Microsoft &lt;strong&gt;icon&lt;/strong&gt; PNG"/>
          <p:cNvPicPr preferRelativeResize="0"/>
          <p:nvPr/>
        </p:nvPicPr>
        <p:blipFill rotWithShape="1">
          <a:blip r:embed="rId13">
            <a:alphaModFix/>
          </a:blip>
          <a:srcRect/>
          <a:stretch/>
        </p:blipFill>
        <p:spPr>
          <a:xfrm>
            <a:off x="10027402" y="4500418"/>
            <a:ext cx="818150" cy="818150"/>
          </a:xfrm>
          <a:prstGeom prst="rect">
            <a:avLst/>
          </a:prstGeom>
          <a:noFill/>
          <a:ln>
            <a:noFill/>
          </a:ln>
        </p:spPr>
      </p:pic>
      <p:pic>
        <p:nvPicPr>
          <p:cNvPr id="2428" name="Google Shape;2428;p141" descr="Category:C++ &lt;strong&gt;code&lt;/strong&gt; file &lt;strong&gt;icons&lt;/strong&gt; - Wikimedia Commons"/>
          <p:cNvPicPr preferRelativeResize="0"/>
          <p:nvPr/>
        </p:nvPicPr>
        <p:blipFill rotWithShape="1">
          <a:blip r:embed="rId14">
            <a:alphaModFix/>
          </a:blip>
          <a:srcRect/>
          <a:stretch/>
        </p:blipFill>
        <p:spPr>
          <a:xfrm>
            <a:off x="10127698" y="5313640"/>
            <a:ext cx="600266" cy="600266"/>
          </a:xfrm>
          <a:prstGeom prst="rect">
            <a:avLst/>
          </a:prstGeom>
          <a:noFill/>
          <a:ln>
            <a:noFill/>
          </a:ln>
        </p:spPr>
      </p:pic>
      <p:sp>
        <p:nvSpPr>
          <p:cNvPr id="2429" name="Google Shape;2429;p141"/>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sp>
        <p:nvSpPr>
          <p:cNvPr id="2430" name="Google Shape;2430;p141"/>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Phân loại các kỹ thuật giấu tin theo bìa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0"/>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Các loại  tấn công mật khẩu</a:t>
            </a:r>
            <a:endParaRPr>
              <a:latin typeface="Arial"/>
              <a:ea typeface="Arial"/>
              <a:cs typeface="Arial"/>
              <a:sym typeface="Arial"/>
            </a:endParaRPr>
          </a:p>
        </p:txBody>
      </p:sp>
      <p:sp>
        <p:nvSpPr>
          <p:cNvPr id="521" name="Google Shape;521;p7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8</a:t>
            </a:fld>
            <a:endParaRPr/>
          </a:p>
        </p:txBody>
      </p:sp>
      <p:sp>
        <p:nvSpPr>
          <p:cNvPr id="522" name="Google Shape;522;p70"/>
          <p:cNvSpPr/>
          <p:nvPr/>
        </p:nvSpPr>
        <p:spPr>
          <a:xfrm>
            <a:off x="152400" y="838200"/>
            <a:ext cx="3048000" cy="1371600"/>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0070C0"/>
                </a:solidFill>
                <a:latin typeface="Tahoma"/>
                <a:ea typeface="Tahoma"/>
                <a:cs typeface="Tahoma"/>
                <a:sym typeface="Tahoma"/>
              </a:rPr>
              <a:t>Tấn công phi điện tử</a:t>
            </a:r>
            <a:endParaRPr sz="2000" b="1" i="0" u="none" strike="noStrike" cap="none">
              <a:solidFill>
                <a:srgbClr val="0070C0"/>
              </a:solidFill>
              <a:latin typeface="Tahoma"/>
              <a:ea typeface="Tahoma"/>
              <a:cs typeface="Tahoma"/>
              <a:sym typeface="Tahoma"/>
            </a:endParaRPr>
          </a:p>
        </p:txBody>
      </p:sp>
      <p:sp>
        <p:nvSpPr>
          <p:cNvPr id="523" name="Google Shape;523;p70"/>
          <p:cNvSpPr/>
          <p:nvPr/>
        </p:nvSpPr>
        <p:spPr>
          <a:xfrm>
            <a:off x="3201444" y="838200"/>
            <a:ext cx="8838156" cy="1371600"/>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Kẻ tấn công không cần sở hữu </a:t>
            </a:r>
            <a:r>
              <a:rPr lang="en-US" sz="1800" b="0" i="0" u="none" strike="noStrike" cap="none">
                <a:solidFill>
                  <a:srgbClr val="FF0000"/>
                </a:solidFill>
                <a:latin typeface="Tahoma"/>
                <a:ea typeface="Tahoma"/>
                <a:cs typeface="Tahoma"/>
                <a:sym typeface="Tahoma"/>
              </a:rPr>
              <a:t>hiểu biết về kỹ thuật </a:t>
            </a:r>
            <a:r>
              <a:rPr lang="en-US" sz="1800" b="0" i="0" u="none" strike="noStrike" cap="none">
                <a:solidFill>
                  <a:schemeClr val="dk1"/>
                </a:solidFill>
                <a:latin typeface="Tahoma"/>
                <a:ea typeface="Tahoma"/>
                <a:cs typeface="Tahoma"/>
                <a:sym typeface="Tahoma"/>
              </a:rPr>
              <a:t>để bẻ khóa mật khẩu, vì thế kỹ thuật này được gọi là “tấn công phi điện tử”</a:t>
            </a:r>
            <a:endParaRPr sz="1800"/>
          </a:p>
          <a:p>
            <a:pPr marL="0" marR="0" lvl="0" indent="0" algn="l" rtl="0">
              <a:lnSpc>
                <a:spcPct val="100000"/>
              </a:lnSpc>
              <a:spcBef>
                <a:spcPts val="0"/>
              </a:spcBef>
              <a:spcAft>
                <a:spcPts val="0"/>
              </a:spcAft>
              <a:buNone/>
            </a:pPr>
            <a:r>
              <a:rPr lang="en-US" sz="1600" b="1" i="0" u="none" strike="noStrike" cap="none">
                <a:solidFill>
                  <a:schemeClr val="dk1"/>
                </a:solidFill>
                <a:latin typeface="Tahoma"/>
                <a:ea typeface="Tahoma"/>
                <a:cs typeface="Tahoma"/>
                <a:sym typeface="Tahoma"/>
              </a:rPr>
              <a:t>1. Nhìn trộm	2. Kỹ nghệ xã hội		3. Tìm kiếm thùng rác</a:t>
            </a:r>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p:txBody>
      </p:sp>
      <p:sp>
        <p:nvSpPr>
          <p:cNvPr id="524" name="Google Shape;524;p70"/>
          <p:cNvSpPr/>
          <p:nvPr/>
        </p:nvSpPr>
        <p:spPr>
          <a:xfrm>
            <a:off x="152400" y="2215896"/>
            <a:ext cx="3048000" cy="1524000"/>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0070C0"/>
                </a:solidFill>
                <a:latin typeface="Tahoma"/>
                <a:ea typeface="Tahoma"/>
                <a:cs typeface="Tahoma"/>
                <a:sym typeface="Tahoma"/>
              </a:rPr>
              <a:t>Tấn công trực </a:t>
            </a:r>
            <a:r>
              <a:rPr lang="en-US" sz="2000" b="1">
                <a:solidFill>
                  <a:srgbClr val="0070C0"/>
                </a:solidFill>
                <a:latin typeface="Tahoma"/>
                <a:ea typeface="Tahoma"/>
                <a:cs typeface="Tahoma"/>
                <a:sym typeface="Tahoma"/>
              </a:rPr>
              <a:t>tuyến</a:t>
            </a:r>
            <a:r>
              <a:rPr lang="en-US" sz="2000" b="1" i="0" u="none" strike="noStrike" cap="none">
                <a:solidFill>
                  <a:srgbClr val="0070C0"/>
                </a:solidFill>
                <a:latin typeface="Tahoma"/>
                <a:ea typeface="Tahoma"/>
                <a:cs typeface="Tahoma"/>
                <a:sym typeface="Tahoma"/>
              </a:rPr>
              <a:t> </a:t>
            </a:r>
            <a:r>
              <a:rPr lang="en-US" sz="2000" b="1">
                <a:solidFill>
                  <a:srgbClr val="0070C0"/>
                </a:solidFill>
                <a:latin typeface="Tahoma"/>
                <a:ea typeface="Tahoma"/>
                <a:cs typeface="Tahoma"/>
                <a:sym typeface="Tahoma"/>
              </a:rPr>
              <a:t>chủ động</a:t>
            </a:r>
            <a:endParaRPr sz="2000" b="1" i="0" u="none" strike="noStrike" cap="none">
              <a:solidFill>
                <a:srgbClr val="0070C0"/>
              </a:solidFill>
              <a:latin typeface="Tahoma"/>
              <a:ea typeface="Tahoma"/>
              <a:cs typeface="Tahoma"/>
              <a:sym typeface="Tahoma"/>
            </a:endParaRPr>
          </a:p>
        </p:txBody>
      </p:sp>
      <p:sp>
        <p:nvSpPr>
          <p:cNvPr id="525" name="Google Shape;525;p70"/>
          <p:cNvSpPr/>
          <p:nvPr/>
        </p:nvSpPr>
        <p:spPr>
          <a:xfrm>
            <a:off x="3201444" y="2215896"/>
            <a:ext cx="8838156" cy="1517904"/>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Kẻ tấn công thực hiện tấn công bẻ khóa mật khẩu bằng cách </a:t>
            </a:r>
            <a:r>
              <a:rPr lang="en-US" sz="1800" b="0" i="0" u="none" strike="noStrike" cap="none">
                <a:solidFill>
                  <a:srgbClr val="FF0000"/>
                </a:solidFill>
                <a:latin typeface="Tahoma"/>
                <a:ea typeface="Tahoma"/>
                <a:cs typeface="Tahoma"/>
                <a:sym typeface="Tahoma"/>
              </a:rPr>
              <a:t>kết nối trực tiếp </a:t>
            </a:r>
            <a:r>
              <a:rPr lang="en-US" sz="1800" b="0" i="0" u="none" strike="noStrike" cap="none">
                <a:solidFill>
                  <a:schemeClr val="dk1"/>
                </a:solidFill>
                <a:latin typeface="Tahoma"/>
                <a:ea typeface="Tahoma"/>
                <a:cs typeface="Tahoma"/>
                <a:sym typeface="Tahoma"/>
              </a:rPr>
              <a:t>với máy nạn nhân</a:t>
            </a:r>
            <a:endParaRPr sz="1800"/>
          </a:p>
          <a:p>
            <a:pPr marL="0" marR="0" lvl="0" indent="0" algn="l" rtl="0">
              <a:lnSpc>
                <a:spcPct val="100000"/>
              </a:lnSpc>
              <a:spcBef>
                <a:spcPts val="0"/>
              </a:spcBef>
              <a:spcAft>
                <a:spcPts val="0"/>
              </a:spcAft>
              <a:buNone/>
            </a:pPr>
            <a:r>
              <a:rPr lang="en-US" sz="1600" b="1" i="0" u="none" strike="noStrike" cap="none">
                <a:solidFill>
                  <a:schemeClr val="dk1"/>
                </a:solidFill>
                <a:latin typeface="Tahoma"/>
                <a:ea typeface="Tahoma"/>
                <a:cs typeface="Tahoma"/>
                <a:sym typeface="Tahoma"/>
              </a:rPr>
              <a:t>1.Tấn công từ điển, Brute </a:t>
            </a:r>
            <a:r>
              <a:rPr lang="en-US" sz="1600" b="1">
                <a:solidFill>
                  <a:schemeClr val="dk1"/>
                </a:solidFill>
                <a:latin typeface="Tahoma"/>
                <a:ea typeface="Tahoma"/>
                <a:cs typeface="Tahoma"/>
                <a:sym typeface="Tahoma"/>
              </a:rPr>
              <a:t>Force</a:t>
            </a:r>
            <a:r>
              <a:rPr lang="en-US" sz="1600" b="1" i="0" u="none" strike="noStrike" cap="none">
                <a:solidFill>
                  <a:schemeClr val="dk1"/>
                </a:solidFill>
                <a:latin typeface="Tahoma"/>
                <a:ea typeface="Tahoma"/>
                <a:cs typeface="Tahoma"/>
                <a:sym typeface="Tahoma"/>
              </a:rPr>
              <a:t>	         2. Hash Injection, Phishing</a:t>
            </a:r>
            <a:endParaRPr/>
          </a:p>
          <a:p>
            <a:pPr marL="0" marR="0" lvl="0" indent="0" algn="l" rtl="0">
              <a:lnSpc>
                <a:spcPct val="100000"/>
              </a:lnSpc>
              <a:spcBef>
                <a:spcPts val="0"/>
              </a:spcBef>
              <a:spcAft>
                <a:spcPts val="0"/>
              </a:spcAft>
              <a:buNone/>
            </a:pPr>
            <a:r>
              <a:rPr lang="en-US" sz="1600" b="1" i="0" u="none" strike="noStrike" cap="none">
                <a:solidFill>
                  <a:schemeClr val="dk1"/>
                </a:solidFill>
                <a:latin typeface="Tahoma"/>
                <a:ea typeface="Tahoma"/>
                <a:cs typeface="Tahoma"/>
                <a:sym typeface="Tahoma"/>
              </a:rPr>
              <a:t>3. LLMNR/NBT-NS Poisoning	         4.Trojan/Spyware/Keyloggers</a:t>
            </a:r>
            <a:endParaRPr/>
          </a:p>
          <a:p>
            <a:pPr marL="0" marR="0" lvl="0" indent="0" algn="l" rtl="0">
              <a:lnSpc>
                <a:spcPct val="100000"/>
              </a:lnSpc>
              <a:spcBef>
                <a:spcPts val="0"/>
              </a:spcBef>
              <a:spcAft>
                <a:spcPts val="0"/>
              </a:spcAft>
              <a:buNone/>
            </a:pPr>
            <a:r>
              <a:rPr lang="en-US" sz="1600" b="1" i="0" u="none" strike="noStrike" cap="none">
                <a:solidFill>
                  <a:schemeClr val="dk1"/>
                </a:solidFill>
                <a:latin typeface="Tahoma"/>
                <a:ea typeface="Tahoma"/>
                <a:cs typeface="Tahoma"/>
                <a:sym typeface="Tahoma"/>
              </a:rPr>
              <a:t>5. Đoán mật khẩu</a:t>
            </a:r>
            <a:endParaRPr sz="1600" b="1" i="0" u="none" strike="noStrike" cap="none">
              <a:solidFill>
                <a:schemeClr val="dk1"/>
              </a:solidFill>
              <a:latin typeface="Tahoma"/>
              <a:ea typeface="Tahoma"/>
              <a:cs typeface="Tahoma"/>
              <a:sym typeface="Tahoma"/>
            </a:endParaRPr>
          </a:p>
        </p:txBody>
      </p:sp>
      <p:sp>
        <p:nvSpPr>
          <p:cNvPr id="526" name="Google Shape;526;p70"/>
          <p:cNvSpPr/>
          <p:nvPr/>
        </p:nvSpPr>
        <p:spPr>
          <a:xfrm>
            <a:off x="152400" y="3739896"/>
            <a:ext cx="3048000" cy="1219200"/>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0070C0"/>
                </a:solidFill>
                <a:latin typeface="Tahoma"/>
                <a:ea typeface="Tahoma"/>
                <a:cs typeface="Tahoma"/>
                <a:sym typeface="Tahoma"/>
              </a:rPr>
              <a:t>Tấn công trực tuyến </a:t>
            </a:r>
            <a:r>
              <a:rPr lang="en-US" sz="2000" b="1">
                <a:solidFill>
                  <a:srgbClr val="0070C0"/>
                </a:solidFill>
                <a:latin typeface="Tahoma"/>
                <a:ea typeface="Tahoma"/>
                <a:cs typeface="Tahoma"/>
                <a:sym typeface="Tahoma"/>
              </a:rPr>
              <a:t>bị động</a:t>
            </a:r>
            <a:endParaRPr sz="2000" b="1" i="0" u="none" strike="noStrike" cap="none">
              <a:solidFill>
                <a:srgbClr val="0070C0"/>
              </a:solidFill>
              <a:latin typeface="Tahoma"/>
              <a:ea typeface="Tahoma"/>
              <a:cs typeface="Tahoma"/>
              <a:sym typeface="Tahoma"/>
            </a:endParaRPr>
          </a:p>
        </p:txBody>
      </p:sp>
      <p:sp>
        <p:nvSpPr>
          <p:cNvPr id="527" name="Google Shape;527;p70"/>
          <p:cNvSpPr/>
          <p:nvPr/>
        </p:nvSpPr>
        <p:spPr>
          <a:xfrm>
            <a:off x="3201444" y="3739896"/>
            <a:ext cx="8838156" cy="1219200"/>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Kẻ tấn công thực hiện bẻ khóa mật khẩu mà </a:t>
            </a:r>
            <a:r>
              <a:rPr lang="en-US" sz="1800" b="0" i="0" u="none" strike="noStrike" cap="none">
                <a:solidFill>
                  <a:srgbClr val="FF0000"/>
                </a:solidFill>
                <a:latin typeface="Tahoma"/>
                <a:ea typeface="Tahoma"/>
                <a:cs typeface="Tahoma"/>
                <a:sym typeface="Tahoma"/>
              </a:rPr>
              <a:t>không cần kết nối </a:t>
            </a:r>
            <a:r>
              <a:rPr lang="en-US" sz="1800" b="0" i="0" u="none" strike="noStrike" cap="none">
                <a:solidFill>
                  <a:schemeClr val="dk1"/>
                </a:solidFill>
                <a:latin typeface="Tahoma"/>
                <a:ea typeface="Tahoma"/>
                <a:cs typeface="Tahoma"/>
                <a:sym typeface="Tahoma"/>
              </a:rPr>
              <a:t>với bên ủy quyền</a:t>
            </a:r>
            <a:endParaRPr sz="1800"/>
          </a:p>
          <a:p>
            <a:pPr marL="342900" marR="0" lvl="0" indent="-342900" algn="l" rtl="0">
              <a:lnSpc>
                <a:spcPct val="100000"/>
              </a:lnSpc>
              <a:spcBef>
                <a:spcPts val="0"/>
              </a:spcBef>
              <a:spcAft>
                <a:spcPts val="0"/>
              </a:spcAft>
              <a:buClr>
                <a:srgbClr val="000000"/>
              </a:buClr>
              <a:buSzPts val="1600"/>
              <a:buFont typeface="Arial"/>
              <a:buAutoNum type="arabicPeriod"/>
            </a:pPr>
            <a:r>
              <a:rPr lang="en-US" sz="1600" b="1" i="0" u="none" strike="noStrike" cap="none">
                <a:solidFill>
                  <a:schemeClr val="dk1"/>
                </a:solidFill>
                <a:latin typeface="Tahoma"/>
                <a:ea typeface="Tahoma"/>
                <a:cs typeface="Tahoma"/>
                <a:sym typeface="Tahoma"/>
              </a:rPr>
              <a:t>Wire sniffing		2. Man-in-the-Middle Attack</a:t>
            </a:r>
            <a:endParaRPr/>
          </a:p>
          <a:p>
            <a:pPr marL="0" marR="0" lvl="0" indent="0" algn="l" rtl="0">
              <a:lnSpc>
                <a:spcPct val="100000"/>
              </a:lnSpc>
              <a:spcBef>
                <a:spcPts val="0"/>
              </a:spcBef>
              <a:spcAft>
                <a:spcPts val="0"/>
              </a:spcAft>
              <a:buNone/>
            </a:pPr>
            <a:r>
              <a:rPr lang="en-US" sz="1600" b="1" i="0" u="none" strike="noStrike" cap="none">
                <a:solidFill>
                  <a:schemeClr val="dk1"/>
                </a:solidFill>
                <a:latin typeface="Tahoma"/>
                <a:ea typeface="Tahoma"/>
                <a:cs typeface="Tahoma"/>
                <a:sym typeface="Tahoma"/>
              </a:rPr>
              <a:t>3. Tìm kiếm thùng rác</a:t>
            </a:r>
            <a:endParaRPr sz="16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p:txBody>
      </p:sp>
      <p:sp>
        <p:nvSpPr>
          <p:cNvPr id="528" name="Google Shape;528;p70"/>
          <p:cNvSpPr/>
          <p:nvPr/>
        </p:nvSpPr>
        <p:spPr>
          <a:xfrm>
            <a:off x="152392" y="4959096"/>
            <a:ext cx="3048000" cy="1371600"/>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0070C0"/>
                </a:solidFill>
                <a:latin typeface="Tahoma"/>
                <a:ea typeface="Tahoma"/>
                <a:cs typeface="Tahoma"/>
                <a:sym typeface="Tahoma"/>
              </a:rPr>
              <a:t>Tấn công ngoại tuyến</a:t>
            </a:r>
            <a:endParaRPr sz="2000" b="1" i="0" u="none" strike="noStrike" cap="none">
              <a:solidFill>
                <a:srgbClr val="0070C0"/>
              </a:solidFill>
              <a:latin typeface="Tahoma"/>
              <a:ea typeface="Tahoma"/>
              <a:cs typeface="Tahoma"/>
              <a:sym typeface="Tahoma"/>
            </a:endParaRPr>
          </a:p>
        </p:txBody>
      </p:sp>
      <p:sp>
        <p:nvSpPr>
          <p:cNvPr id="529" name="Google Shape;529;p70"/>
          <p:cNvSpPr/>
          <p:nvPr/>
        </p:nvSpPr>
        <p:spPr>
          <a:xfrm>
            <a:off x="3213636" y="4959096"/>
            <a:ext cx="8838156" cy="1371600"/>
          </a:xfrm>
          <a:prstGeom prst="rect">
            <a:avLst/>
          </a:prstGeom>
          <a:gradFill>
            <a:gsLst>
              <a:gs pos="0">
                <a:srgbClr val="D7D7D7"/>
              </a:gs>
              <a:gs pos="50000">
                <a:srgbClr val="E5E5E5"/>
              </a:gs>
              <a:gs pos="100000">
                <a:srgbClr val="F2F2F2"/>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ahoma"/>
                <a:ea typeface="Tahoma"/>
                <a:cs typeface="Tahoma"/>
                <a:sym typeface="Tahoma"/>
              </a:rPr>
              <a:t>Kẻ tấn công sao chép </a:t>
            </a:r>
            <a:r>
              <a:rPr lang="en-US" sz="1800" b="0" i="0" u="none" strike="noStrike" cap="none">
                <a:solidFill>
                  <a:srgbClr val="FF0000"/>
                </a:solidFill>
                <a:latin typeface="Tahoma"/>
                <a:ea typeface="Tahoma"/>
                <a:cs typeface="Tahoma"/>
                <a:sym typeface="Tahoma"/>
              </a:rPr>
              <a:t>tệp tin mật khẩu </a:t>
            </a:r>
            <a:r>
              <a:rPr lang="en-US" sz="1800" b="0" i="0" u="none" strike="noStrike" cap="none">
                <a:solidFill>
                  <a:schemeClr val="dk1"/>
                </a:solidFill>
                <a:latin typeface="Tahoma"/>
                <a:ea typeface="Tahoma"/>
                <a:cs typeface="Tahoma"/>
                <a:sym typeface="Tahoma"/>
              </a:rPr>
              <a:t>của mục tiêu và sau đó cố gắng bẻ khóa mật khẩu hệ thống của họ ở một địa điểm khác</a:t>
            </a:r>
            <a:endParaRPr sz="1800"/>
          </a:p>
          <a:p>
            <a:pPr marL="0" marR="0" lvl="0" indent="0" algn="l" rtl="0">
              <a:lnSpc>
                <a:spcPct val="100000"/>
              </a:lnSpc>
              <a:spcBef>
                <a:spcPts val="0"/>
              </a:spcBef>
              <a:spcAft>
                <a:spcPts val="0"/>
              </a:spcAft>
              <a:buNone/>
            </a:pPr>
            <a:r>
              <a:rPr lang="en-US" sz="1600" b="1" i="0" u="none" strike="noStrike" cap="none">
                <a:solidFill>
                  <a:schemeClr val="dk1"/>
                </a:solidFill>
                <a:latin typeface="Tahoma"/>
                <a:ea typeface="Tahoma"/>
                <a:cs typeface="Tahoma"/>
                <a:sym typeface="Tahoma"/>
              </a:rPr>
              <a:t>1. Tấn công Rainbow Table (Tiền tính toán </a:t>
            </a:r>
            <a:r>
              <a:rPr lang="en-US" sz="1600" b="1">
                <a:solidFill>
                  <a:schemeClr val="dk1"/>
                </a:solidFill>
                <a:latin typeface="Tahoma"/>
                <a:ea typeface="Tahoma"/>
                <a:cs typeface="Tahoma"/>
                <a:sym typeface="Tahoma"/>
              </a:rPr>
              <a:t>Hash</a:t>
            </a:r>
            <a:r>
              <a:rPr lang="en-US" sz="1600" b="1" i="0" u="none" strike="noStrike" cap="none">
                <a:solidFill>
                  <a:schemeClr val="dk1"/>
                </a:solidFill>
                <a:latin typeface="Tahoma"/>
                <a:ea typeface="Tahoma"/>
                <a:cs typeface="Tahoma"/>
                <a:sym typeface="Tahoma"/>
              </a:rPr>
              <a:t>)	2. Tấn công mạng phân tán</a:t>
            </a:r>
            <a:endParaRPr sz="16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endParaRPr sz="1400" b="0" i="0" u="none" strike="noStrike" cap="none">
              <a:solidFill>
                <a:schemeClr val="dk1"/>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142"/>
          <p:cNvSpPr txBox="1">
            <a:spLocks noGrp="1"/>
          </p:cNvSpPr>
          <p:nvPr>
            <p:ph type="body" idx="1"/>
          </p:nvPr>
        </p:nvSpPr>
        <p:spPr>
          <a:xfrm>
            <a:off x="838200" y="1368425"/>
            <a:ext cx="10515600" cy="2601900"/>
          </a:xfrm>
          <a:prstGeom prst="rect">
            <a:avLst/>
          </a:prstGeom>
          <a:noFill/>
          <a:ln>
            <a:noFill/>
          </a:ln>
        </p:spPr>
        <p:txBody>
          <a:bodyPr spcFirstLastPara="1" wrap="square" lIns="91425" tIns="45700" rIns="91425" bIns="45700" anchor="t" anchorCtr="0">
            <a:normAutofit/>
          </a:bodyPr>
          <a:lstStyle/>
          <a:p>
            <a:pPr marL="346075" lvl="0" indent="-346075" algn="l" rtl="0">
              <a:lnSpc>
                <a:spcPct val="90000"/>
              </a:lnSpc>
              <a:spcBef>
                <a:spcPts val="0"/>
              </a:spcBef>
              <a:spcAft>
                <a:spcPts val="0"/>
              </a:spcAft>
              <a:buClr>
                <a:schemeClr val="accent4"/>
              </a:buClr>
              <a:buSzPts val="2200"/>
              <a:buFont typeface="Noto Sans Symbols"/>
              <a:buChar char="❑"/>
            </a:pPr>
            <a:r>
              <a:rPr lang="en-US" sz="2200"/>
              <a:t>Trong phương pháp giấu tin khoảng trắng, người dùng </a:t>
            </a:r>
            <a:r>
              <a:rPr lang="en-US" sz="2200" b="1">
                <a:solidFill>
                  <a:srgbClr val="FF0000"/>
                </a:solidFill>
              </a:rPr>
              <a:t>giấu thông điệp vào văn bản ASCII</a:t>
            </a:r>
            <a:r>
              <a:rPr lang="en-US" sz="2200"/>
              <a:t> bằng cách thêm khoảng trắng vào cuối các dòng.</a:t>
            </a:r>
            <a:endParaRPr/>
          </a:p>
          <a:p>
            <a:pPr marL="346075" lvl="0" indent="-346075" algn="l" rtl="0">
              <a:lnSpc>
                <a:spcPct val="90000"/>
              </a:lnSpc>
              <a:spcBef>
                <a:spcPts val="1000"/>
              </a:spcBef>
              <a:spcAft>
                <a:spcPts val="0"/>
              </a:spcAft>
              <a:buClr>
                <a:schemeClr val="accent4"/>
              </a:buClr>
              <a:buSzPts val="2200"/>
              <a:buFont typeface="Noto Sans Symbols"/>
              <a:buChar char="❑"/>
            </a:pPr>
            <a:r>
              <a:rPr lang="en-US" sz="2200"/>
              <a:t>Vì dấu cách và tab không được hiển thị trong </a:t>
            </a:r>
            <a:r>
              <a:rPr lang="en-US" sz="2200" b="1">
                <a:solidFill>
                  <a:srgbClr val="FF0000"/>
                </a:solidFill>
              </a:rPr>
              <a:t>trình đọc</a:t>
            </a:r>
            <a:r>
              <a:rPr lang="en-US" sz="2200"/>
              <a:t>, thông điệp được giấu kín khỏi người quan sát bình thường.</a:t>
            </a:r>
            <a:endParaRPr/>
          </a:p>
          <a:p>
            <a:pPr marL="346075" lvl="0" indent="-346075" algn="l" rtl="0">
              <a:lnSpc>
                <a:spcPct val="90000"/>
              </a:lnSpc>
              <a:spcBef>
                <a:spcPts val="1000"/>
              </a:spcBef>
              <a:spcAft>
                <a:spcPts val="0"/>
              </a:spcAft>
              <a:buClr>
                <a:schemeClr val="accent4"/>
              </a:buClr>
              <a:buSzPts val="2200"/>
              <a:buFont typeface="Noto Sans Symbols"/>
              <a:buChar char="❑"/>
            </a:pPr>
            <a:r>
              <a:rPr lang="en-US" sz="2200"/>
              <a:t>Việc sử dụng </a:t>
            </a:r>
            <a:r>
              <a:rPr lang="en-US" sz="2200" b="1">
                <a:solidFill>
                  <a:srgbClr val="FF0000"/>
                </a:solidFill>
              </a:rPr>
              <a:t>mã hóa có sẵn</a:t>
            </a:r>
            <a:r>
              <a:rPr lang="en-US" sz="2200"/>
              <a:t> khiến thông điệp không thể đọc được kể cả khi bị phát hiện.</a:t>
            </a:r>
            <a:endParaRPr/>
          </a:p>
          <a:p>
            <a:pPr marL="346075" lvl="0" indent="-346075" algn="l" rtl="0">
              <a:lnSpc>
                <a:spcPct val="90000"/>
              </a:lnSpc>
              <a:spcBef>
                <a:spcPts val="1000"/>
              </a:spcBef>
              <a:spcAft>
                <a:spcPts val="0"/>
              </a:spcAft>
              <a:buClr>
                <a:schemeClr val="accent4"/>
              </a:buClr>
              <a:buSzPts val="2200"/>
              <a:buFont typeface="Noto Sans Symbols"/>
              <a:buChar char="❑"/>
            </a:pPr>
            <a:r>
              <a:rPr lang="en-US" sz="2200"/>
              <a:t>Dùng công cụ </a:t>
            </a:r>
            <a:r>
              <a:rPr lang="en-US" sz="2200" b="1">
                <a:solidFill>
                  <a:srgbClr val="FF0000"/>
                </a:solidFill>
              </a:rPr>
              <a:t>SNOW</a:t>
            </a:r>
            <a:r>
              <a:rPr lang="en-US" sz="2200"/>
              <a:t> để mã hóa thông điệp.</a:t>
            </a:r>
            <a:endParaRPr sz="2200"/>
          </a:p>
        </p:txBody>
      </p:sp>
      <p:pic>
        <p:nvPicPr>
          <p:cNvPr id="2436" name="Google Shape;2436;p142" descr="Free Steganography Tool to Hide Message in Text using White Spaces"/>
          <p:cNvPicPr preferRelativeResize="0"/>
          <p:nvPr/>
        </p:nvPicPr>
        <p:blipFill rotWithShape="1">
          <a:blip r:embed="rId3">
            <a:alphaModFix/>
          </a:blip>
          <a:srcRect/>
          <a:stretch/>
        </p:blipFill>
        <p:spPr>
          <a:xfrm>
            <a:off x="3380372" y="3970421"/>
            <a:ext cx="5238750" cy="2430379"/>
          </a:xfrm>
          <a:prstGeom prst="rect">
            <a:avLst/>
          </a:prstGeom>
          <a:noFill/>
          <a:ln>
            <a:noFill/>
          </a:ln>
        </p:spPr>
      </p:pic>
      <p:sp>
        <p:nvSpPr>
          <p:cNvPr id="2437" name="Google Shape;2437;p142"/>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
        <p:nvSpPr>
          <p:cNvPr id="2438" name="Google Shape;2438;p142"/>
          <p:cNvSpPr txBox="1"/>
          <p:nvPr/>
        </p:nvSpPr>
        <p:spPr>
          <a:xfrm>
            <a:off x="2004635" y="82721"/>
            <a:ext cx="77781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0000"/>
                </a:solidFill>
                <a:latin typeface="Arial"/>
                <a:ea typeface="Arial"/>
                <a:cs typeface="Arial"/>
                <a:sym typeface="Arial"/>
              </a:rPr>
              <a:t>Giấu tin khoảng trắng</a:t>
            </a:r>
            <a:endParaRPr sz="4000">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143"/>
          <p:cNvSpPr txBox="1">
            <a:spLocks noGrp="1"/>
          </p:cNvSpPr>
          <p:nvPr>
            <p:ph type="body" idx="1"/>
          </p:nvPr>
        </p:nvSpPr>
        <p:spPr>
          <a:xfrm>
            <a:off x="838200" y="1368425"/>
            <a:ext cx="10515600" cy="2601900"/>
          </a:xfrm>
          <a:prstGeom prst="rect">
            <a:avLst/>
          </a:prstGeom>
          <a:noFill/>
          <a:ln>
            <a:noFill/>
          </a:ln>
        </p:spPr>
        <p:txBody>
          <a:bodyPr spcFirstLastPara="1" wrap="square" lIns="91425" tIns="45700" rIns="91425" bIns="45700" anchor="t" anchorCtr="0">
            <a:normAutofit/>
          </a:bodyPr>
          <a:lstStyle/>
          <a:p>
            <a:pPr marL="346075" lvl="0" indent="-346075" algn="l" rtl="0">
              <a:lnSpc>
                <a:spcPct val="90000"/>
              </a:lnSpc>
              <a:spcBef>
                <a:spcPts val="0"/>
              </a:spcBef>
              <a:spcAft>
                <a:spcPts val="0"/>
              </a:spcAft>
              <a:buClr>
                <a:schemeClr val="accent4"/>
              </a:buClr>
              <a:buSzPts val="2200"/>
              <a:buFont typeface="Noto Sans Symbols"/>
              <a:buChar char="❑"/>
            </a:pPr>
            <a:r>
              <a:rPr lang="en-US" sz="2200"/>
              <a:t>Trong giấu tin ảnh, </a:t>
            </a:r>
            <a:r>
              <a:rPr lang="en-US" sz="2200" b="1">
                <a:solidFill>
                  <a:srgbClr val="FF0000"/>
                </a:solidFill>
              </a:rPr>
              <a:t>thông tin được giấu trong các tệp ảnh </a:t>
            </a:r>
            <a:r>
              <a:rPr lang="en-US" sz="2200"/>
              <a:t>có các định dạng như .PNG, .JPG, .BMP,…</a:t>
            </a:r>
            <a:endParaRPr/>
          </a:p>
          <a:p>
            <a:pPr marL="346075" lvl="0" indent="-346075" algn="l" rtl="0">
              <a:lnSpc>
                <a:spcPct val="90000"/>
              </a:lnSpc>
              <a:spcBef>
                <a:spcPts val="1000"/>
              </a:spcBef>
              <a:spcAft>
                <a:spcPts val="0"/>
              </a:spcAft>
              <a:buClr>
                <a:schemeClr val="accent4"/>
              </a:buClr>
              <a:buSzPts val="2200"/>
              <a:buFont typeface="Noto Sans Symbols"/>
              <a:buChar char="❑"/>
            </a:pPr>
            <a:r>
              <a:rPr lang="en-US" sz="2200"/>
              <a:t>Công cụ giấu tin ảnh </a:t>
            </a:r>
            <a:r>
              <a:rPr lang="en-US" sz="2200" b="1">
                <a:solidFill>
                  <a:srgbClr val="FF0000"/>
                </a:solidFill>
              </a:rPr>
              <a:t>thay thế các bit dư thừa trong dữ liệu ảnh </a:t>
            </a:r>
            <a:r>
              <a:rPr lang="en-US" sz="2200"/>
              <a:t>với thông điệp, bằng những cách mà mắt người thường không thể phát hiện.</a:t>
            </a:r>
            <a:endParaRPr sz="2200"/>
          </a:p>
        </p:txBody>
      </p:sp>
      <p:cxnSp>
        <p:nvCxnSpPr>
          <p:cNvPr id="2444" name="Google Shape;2444;p143"/>
          <p:cNvCxnSpPr/>
          <p:nvPr/>
        </p:nvCxnSpPr>
        <p:spPr>
          <a:xfrm rot="10800000" flipH="1">
            <a:off x="0" y="3407368"/>
            <a:ext cx="12192000" cy="9600"/>
          </a:xfrm>
          <a:prstGeom prst="straightConnector1">
            <a:avLst/>
          </a:prstGeom>
          <a:noFill/>
          <a:ln w="9525" cap="flat" cmpd="sng">
            <a:solidFill>
              <a:schemeClr val="accent1"/>
            </a:solidFill>
            <a:prstDash val="solid"/>
            <a:miter lim="800000"/>
            <a:headEnd type="none" w="sm" len="sm"/>
            <a:tailEnd type="none" w="sm" len="sm"/>
          </a:ln>
        </p:spPr>
      </p:cxnSp>
      <p:sp>
        <p:nvSpPr>
          <p:cNvPr id="2445" name="Google Shape;2445;p143"/>
          <p:cNvSpPr txBox="1"/>
          <p:nvPr/>
        </p:nvSpPr>
        <p:spPr>
          <a:xfrm>
            <a:off x="3732998" y="3416968"/>
            <a:ext cx="4725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accent1"/>
                </a:solidFill>
                <a:latin typeface="Times New Roman"/>
                <a:ea typeface="Times New Roman"/>
                <a:cs typeface="Times New Roman"/>
                <a:sym typeface="Times New Roman"/>
              </a:rPr>
              <a:t>Các kỹ thuật giấu tin vào ảnh</a:t>
            </a:r>
            <a:endParaRPr sz="2800" b="1">
              <a:solidFill>
                <a:schemeClr val="accent1"/>
              </a:solidFill>
              <a:latin typeface="Times New Roman"/>
              <a:ea typeface="Times New Roman"/>
              <a:cs typeface="Times New Roman"/>
              <a:sym typeface="Times New Roman"/>
            </a:endParaRPr>
          </a:p>
        </p:txBody>
      </p:sp>
      <p:sp>
        <p:nvSpPr>
          <p:cNvPr id="2446" name="Google Shape;2446;p143"/>
          <p:cNvSpPr/>
          <p:nvPr/>
        </p:nvSpPr>
        <p:spPr>
          <a:xfrm>
            <a:off x="1000226" y="4046066"/>
            <a:ext cx="2732700" cy="2666100"/>
          </a:xfrm>
          <a:prstGeom prst="rect">
            <a:avLst/>
          </a:prstGeom>
          <a:solidFill>
            <a:schemeClr val="lt1"/>
          </a:solidFill>
          <a:ln w="12700" cap="flat" cmpd="sng">
            <a:solidFill>
              <a:schemeClr val="dk1"/>
            </a:solidFill>
            <a:prstDash val="solid"/>
            <a:miter lim="800000"/>
            <a:headEnd type="none" w="sm" len="sm"/>
            <a:tailEnd type="none" w="sm" len="sm"/>
          </a:ln>
          <a:effectLst>
            <a:outerShdw blurRad="393700" dist="88900" dir="7740000" sx="105000" sy="105000" algn="tr" rotWithShape="0">
              <a:srgbClr val="000000">
                <a:alpha val="4392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Least Significant Bit (LSB) Insertion</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Dữ liệu nhị phân của thông điệp được phân tách vào chèn vào </a:t>
            </a:r>
            <a:r>
              <a:rPr lang="en-US" sz="1800" b="1">
                <a:solidFill>
                  <a:srgbClr val="FF0000"/>
                </a:solidFill>
                <a:latin typeface="Times New Roman"/>
                <a:ea typeface="Times New Roman"/>
                <a:cs typeface="Times New Roman"/>
                <a:sym typeface="Times New Roman"/>
              </a:rPr>
              <a:t>các bit kém quan trọng nhất trong từng điểm ảnh</a:t>
            </a:r>
            <a:r>
              <a:rPr lang="en-US" sz="1800">
                <a:solidFill>
                  <a:schemeClr val="dk1"/>
                </a:solidFill>
                <a:latin typeface="Times New Roman"/>
                <a:ea typeface="Times New Roman"/>
                <a:cs typeface="Times New Roman"/>
                <a:sym typeface="Times New Roman"/>
              </a:rPr>
              <a:t> theo thứ tự được quyết định từ trước.</a:t>
            </a:r>
            <a:endParaRPr sz="1800">
              <a:solidFill>
                <a:schemeClr val="dk1"/>
              </a:solidFill>
              <a:latin typeface="Times New Roman"/>
              <a:ea typeface="Times New Roman"/>
              <a:cs typeface="Times New Roman"/>
              <a:sym typeface="Times New Roman"/>
            </a:endParaRPr>
          </a:p>
        </p:txBody>
      </p:sp>
      <p:sp>
        <p:nvSpPr>
          <p:cNvPr id="2447" name="Google Shape;2447;p143"/>
          <p:cNvSpPr/>
          <p:nvPr/>
        </p:nvSpPr>
        <p:spPr>
          <a:xfrm>
            <a:off x="4476148" y="4046066"/>
            <a:ext cx="2732700" cy="2666100"/>
          </a:xfrm>
          <a:prstGeom prst="rect">
            <a:avLst/>
          </a:prstGeom>
          <a:solidFill>
            <a:schemeClr val="lt1"/>
          </a:solidFill>
          <a:ln w="12700" cap="flat" cmpd="sng">
            <a:solidFill>
              <a:schemeClr val="dk1"/>
            </a:solidFill>
            <a:prstDash val="solid"/>
            <a:miter lim="800000"/>
            <a:headEnd type="none" w="sm" len="sm"/>
            <a:tailEnd type="none" w="sm" len="sm"/>
          </a:ln>
          <a:effectLst>
            <a:outerShdw blurRad="393700" dist="88900" dir="7740000" sx="105000" sy="105000" algn="tr" rotWithShape="0">
              <a:srgbClr val="000000">
                <a:alpha val="4392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Masking and Filtering</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Các kỹ thuật bọc và lọc </a:t>
            </a:r>
            <a:r>
              <a:rPr lang="en-US" sz="1800" b="1">
                <a:solidFill>
                  <a:srgbClr val="FF0000"/>
                </a:solidFill>
                <a:latin typeface="Times New Roman"/>
                <a:ea typeface="Times New Roman"/>
                <a:cs typeface="Times New Roman"/>
                <a:sym typeface="Times New Roman"/>
              </a:rPr>
              <a:t>giấu dữ liệu bằng phương pháp tương tự thủy vân trên giấy</a:t>
            </a:r>
            <a:r>
              <a:rPr lang="en-US" sz="1800">
                <a:solidFill>
                  <a:schemeClr val="dk1"/>
                </a:solidFill>
                <a:latin typeface="Times New Roman"/>
                <a:ea typeface="Times New Roman"/>
                <a:cs typeface="Times New Roman"/>
                <a:sym typeface="Times New Roman"/>
              </a:rPr>
              <a:t> và được thực hiện bằng cách điều chỉnh độ chói của từng chỗ trên ảnh.</a:t>
            </a:r>
            <a:endParaRPr sz="1800">
              <a:solidFill>
                <a:schemeClr val="dk1"/>
              </a:solidFill>
              <a:latin typeface="Times New Roman"/>
              <a:ea typeface="Times New Roman"/>
              <a:cs typeface="Times New Roman"/>
              <a:sym typeface="Times New Roman"/>
            </a:endParaRPr>
          </a:p>
        </p:txBody>
      </p:sp>
      <p:sp>
        <p:nvSpPr>
          <p:cNvPr id="2448" name="Google Shape;2448;p143"/>
          <p:cNvSpPr/>
          <p:nvPr/>
        </p:nvSpPr>
        <p:spPr>
          <a:xfrm>
            <a:off x="7914974" y="4046066"/>
            <a:ext cx="2797800" cy="2666100"/>
          </a:xfrm>
          <a:prstGeom prst="rect">
            <a:avLst/>
          </a:prstGeom>
          <a:solidFill>
            <a:schemeClr val="lt1"/>
          </a:solidFill>
          <a:ln w="12700" cap="flat" cmpd="sng">
            <a:solidFill>
              <a:schemeClr val="dk1"/>
            </a:solidFill>
            <a:prstDash val="solid"/>
            <a:miter lim="800000"/>
            <a:headEnd type="none" w="sm" len="sm"/>
            <a:tailEnd type="none" w="sm" len="sm"/>
          </a:ln>
          <a:effectLst>
            <a:outerShdw blurRad="393700" dist="88900" dir="7740000" sx="105000" sy="105000" algn="tr" rotWithShape="0">
              <a:srgbClr val="000000">
                <a:alpha val="4392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Algorithms and Transformation</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Giấu dữ liệu vào </a:t>
            </a:r>
            <a:r>
              <a:rPr lang="en-US" sz="1800" b="1">
                <a:solidFill>
                  <a:srgbClr val="FF0000"/>
                </a:solidFill>
                <a:latin typeface="Times New Roman"/>
                <a:ea typeface="Times New Roman"/>
                <a:cs typeface="Times New Roman"/>
                <a:sym typeface="Times New Roman"/>
              </a:rPr>
              <a:t>các hàm toán học</a:t>
            </a:r>
            <a:r>
              <a:rPr lang="en-US" sz="1800">
                <a:solidFill>
                  <a:schemeClr val="dk1"/>
                </a:solidFill>
                <a:latin typeface="Times New Roman"/>
                <a:ea typeface="Times New Roman"/>
                <a:cs typeface="Times New Roman"/>
                <a:sym typeface="Times New Roman"/>
              </a:rPr>
              <a:t> dùng trong các thuật toán nén.</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Dữ liệu được nhúng vào ảnh gốc bằng cách </a:t>
            </a:r>
            <a:r>
              <a:rPr lang="en-US" sz="1800" b="1">
                <a:solidFill>
                  <a:srgbClr val="FF0000"/>
                </a:solidFill>
                <a:latin typeface="Times New Roman"/>
                <a:ea typeface="Times New Roman"/>
                <a:cs typeface="Times New Roman"/>
                <a:sym typeface="Times New Roman"/>
              </a:rPr>
              <a:t>thay đổi hệ số biến thiên của ảnh.</a:t>
            </a:r>
            <a:endParaRPr sz="1800" b="1">
              <a:solidFill>
                <a:srgbClr val="FF0000"/>
              </a:solidFill>
              <a:latin typeface="Times New Roman"/>
              <a:ea typeface="Times New Roman"/>
              <a:cs typeface="Times New Roman"/>
              <a:sym typeface="Times New Roman"/>
            </a:endParaRPr>
          </a:p>
        </p:txBody>
      </p:sp>
      <p:sp>
        <p:nvSpPr>
          <p:cNvPr id="2449" name="Google Shape;2449;p143"/>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sp>
        <p:nvSpPr>
          <p:cNvPr id="2450" name="Google Shape;2450;p143"/>
          <p:cNvSpPr txBox="1"/>
          <p:nvPr/>
        </p:nvSpPr>
        <p:spPr>
          <a:xfrm>
            <a:off x="2004635" y="82721"/>
            <a:ext cx="77781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0000"/>
                </a:solidFill>
                <a:latin typeface="Arial"/>
                <a:ea typeface="Arial"/>
                <a:cs typeface="Arial"/>
                <a:sym typeface="Arial"/>
              </a:rPr>
              <a:t>Giấu tin ảnh</a:t>
            </a:r>
            <a:endParaRPr sz="4000">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144"/>
          <p:cNvSpPr/>
          <p:nvPr/>
        </p:nvSpPr>
        <p:spPr>
          <a:xfrm>
            <a:off x="838200" y="1210376"/>
            <a:ext cx="6429000" cy="152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accent1"/>
                </a:solidFill>
                <a:latin typeface="Times New Roman"/>
                <a:ea typeface="Times New Roman"/>
                <a:cs typeface="Times New Roman"/>
                <a:sym typeface="Times New Roman"/>
              </a:rPr>
              <a:t>OpenStego</a:t>
            </a:r>
            <a:endParaRPr/>
          </a:p>
          <a:p>
            <a:pPr marL="346075" marR="0" lvl="0" indent="-346075" algn="l" rtl="0">
              <a:spcBef>
                <a:spcPts val="0"/>
              </a:spcBef>
              <a:spcAft>
                <a:spcPts val="0"/>
              </a:spcAft>
              <a:buClr>
                <a:schemeClr val="accent4"/>
              </a:buClr>
              <a:buSzPts val="1800"/>
              <a:buFont typeface="Noto Sans Symbols"/>
              <a:buChar char="❑"/>
            </a:pPr>
            <a:r>
              <a:rPr lang="en-US" sz="1800" b="1">
                <a:solidFill>
                  <a:srgbClr val="FF0000"/>
                </a:solidFill>
                <a:latin typeface="Times New Roman"/>
                <a:ea typeface="Times New Roman"/>
                <a:cs typeface="Times New Roman"/>
                <a:sym typeface="Times New Roman"/>
              </a:rPr>
              <a:t>Giấu dữ liệu: </a:t>
            </a:r>
            <a:r>
              <a:rPr lang="en-US" sz="1800">
                <a:solidFill>
                  <a:schemeClr val="dk1"/>
                </a:solidFill>
                <a:latin typeface="Times New Roman"/>
                <a:ea typeface="Times New Roman"/>
                <a:cs typeface="Times New Roman"/>
                <a:sym typeface="Times New Roman"/>
              </a:rPr>
              <a:t>Nó có thể giấu dữ liệu bất kì trong tệp bìa (ví dụ: ảnh).</a:t>
            </a:r>
            <a:endParaRPr/>
          </a:p>
          <a:p>
            <a:pPr marL="346075" marR="0" lvl="0" indent="-346075" algn="l" rtl="0">
              <a:spcBef>
                <a:spcPts val="0"/>
              </a:spcBef>
              <a:spcAft>
                <a:spcPts val="0"/>
              </a:spcAft>
              <a:buClr>
                <a:schemeClr val="accent4"/>
              </a:buClr>
              <a:buSzPts val="1800"/>
              <a:buFont typeface="Noto Sans Symbols"/>
              <a:buChar char="❑"/>
            </a:pPr>
            <a:r>
              <a:rPr lang="en-US" sz="1800" b="1">
                <a:solidFill>
                  <a:srgbClr val="FF0000"/>
                </a:solidFill>
                <a:latin typeface="Times New Roman"/>
                <a:ea typeface="Times New Roman"/>
                <a:cs typeface="Times New Roman"/>
                <a:sym typeface="Times New Roman"/>
              </a:rPr>
              <a:t>Áp thủy vân: </a:t>
            </a:r>
            <a:r>
              <a:rPr lang="en-US" sz="1800">
                <a:solidFill>
                  <a:schemeClr val="dk1"/>
                </a:solidFill>
                <a:latin typeface="Times New Roman"/>
                <a:ea typeface="Times New Roman"/>
                <a:cs typeface="Times New Roman"/>
                <a:sym typeface="Times New Roman"/>
              </a:rPr>
              <a:t>Áp thủy vân lên các tệp (ví dụ: ảnh) với một chữ ký vô hình. Có thể được dùng để phát hiện sao chép trái phép.</a:t>
            </a:r>
            <a:endParaRPr/>
          </a:p>
        </p:txBody>
      </p:sp>
      <p:pic>
        <p:nvPicPr>
          <p:cNvPr id="2456" name="Google Shape;2456;p144" descr="https://www.openstego.com/image/screenshot/01.png"/>
          <p:cNvPicPr preferRelativeResize="0"/>
          <p:nvPr/>
        </p:nvPicPr>
        <p:blipFill rotWithShape="1">
          <a:blip r:embed="rId3">
            <a:alphaModFix/>
          </a:blip>
          <a:srcRect/>
          <a:stretch/>
        </p:blipFill>
        <p:spPr>
          <a:xfrm>
            <a:off x="838200" y="2936656"/>
            <a:ext cx="6428875" cy="3103964"/>
          </a:xfrm>
          <a:prstGeom prst="rect">
            <a:avLst/>
          </a:prstGeom>
          <a:noFill/>
          <a:ln>
            <a:noFill/>
          </a:ln>
        </p:spPr>
      </p:pic>
      <p:sp>
        <p:nvSpPr>
          <p:cNvPr id="2457" name="Google Shape;2457;p144"/>
          <p:cNvSpPr/>
          <p:nvPr/>
        </p:nvSpPr>
        <p:spPr>
          <a:xfrm>
            <a:off x="7748337" y="1210376"/>
            <a:ext cx="36054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QuickStego</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https://quickcrypto.com</a:t>
            </a:r>
            <a:endParaRPr sz="1800" b="0" i="1" u="none" strike="noStrike" cap="none">
              <a:solidFill>
                <a:schemeClr val="dk1"/>
              </a:solidFill>
              <a:latin typeface="Times New Roman"/>
              <a:ea typeface="Times New Roman"/>
              <a:cs typeface="Times New Roman"/>
              <a:sym typeface="Times New Roman"/>
            </a:endParaRPr>
          </a:p>
        </p:txBody>
      </p:sp>
      <p:pic>
        <p:nvPicPr>
          <p:cNvPr id="2458" name="Google Shape;2458;p144" descr="10 Best QuickStego alternatives reviews - Alternativesp"/>
          <p:cNvPicPr preferRelativeResize="0"/>
          <p:nvPr/>
        </p:nvPicPr>
        <p:blipFill rotWithShape="1">
          <a:blip r:embed="rId4">
            <a:alphaModFix/>
          </a:blip>
          <a:srcRect/>
          <a:stretch/>
        </p:blipFill>
        <p:spPr>
          <a:xfrm>
            <a:off x="7836535" y="1249261"/>
            <a:ext cx="682624" cy="682624"/>
          </a:xfrm>
          <a:prstGeom prst="rect">
            <a:avLst/>
          </a:prstGeom>
          <a:noFill/>
          <a:ln>
            <a:noFill/>
          </a:ln>
        </p:spPr>
      </p:pic>
      <p:sp>
        <p:nvSpPr>
          <p:cNvPr id="2459" name="Google Shape;2459;p144"/>
          <p:cNvSpPr/>
          <p:nvPr/>
        </p:nvSpPr>
        <p:spPr>
          <a:xfrm>
            <a:off x="7748336" y="2176259"/>
            <a:ext cx="36054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CryptaPix</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https://www.briggsoft.com</a:t>
            </a:r>
            <a:endParaRPr sz="1800" b="0" i="1" u="none" strike="noStrike" cap="none">
              <a:solidFill>
                <a:schemeClr val="dk1"/>
              </a:solidFill>
              <a:latin typeface="Times New Roman"/>
              <a:ea typeface="Times New Roman"/>
              <a:cs typeface="Times New Roman"/>
              <a:sym typeface="Times New Roman"/>
            </a:endParaRPr>
          </a:p>
        </p:txBody>
      </p:sp>
      <p:sp>
        <p:nvSpPr>
          <p:cNvPr id="2460" name="Google Shape;2460;p144"/>
          <p:cNvSpPr/>
          <p:nvPr/>
        </p:nvSpPr>
        <p:spPr>
          <a:xfrm>
            <a:off x="7748336" y="3142142"/>
            <a:ext cx="36054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Hide in Picture</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https://sourceforge.net</a:t>
            </a:r>
            <a:endParaRPr sz="1800" b="0" i="1" u="none" strike="noStrike" cap="none">
              <a:solidFill>
                <a:schemeClr val="dk1"/>
              </a:solidFill>
              <a:latin typeface="Times New Roman"/>
              <a:ea typeface="Times New Roman"/>
              <a:cs typeface="Times New Roman"/>
              <a:sym typeface="Times New Roman"/>
            </a:endParaRPr>
          </a:p>
        </p:txBody>
      </p:sp>
      <p:sp>
        <p:nvSpPr>
          <p:cNvPr id="2461" name="Google Shape;2461;p144"/>
          <p:cNvSpPr/>
          <p:nvPr/>
        </p:nvSpPr>
        <p:spPr>
          <a:xfrm>
            <a:off x="7748336" y="4108025"/>
            <a:ext cx="36054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gifshuffle</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https://www.darkside.com.au</a:t>
            </a:r>
            <a:endParaRPr sz="1800" b="0" i="1" u="none" strike="noStrike" cap="none">
              <a:solidFill>
                <a:schemeClr val="dk1"/>
              </a:solidFill>
              <a:latin typeface="Times New Roman"/>
              <a:ea typeface="Times New Roman"/>
              <a:cs typeface="Times New Roman"/>
              <a:sym typeface="Times New Roman"/>
            </a:endParaRPr>
          </a:p>
        </p:txBody>
      </p:sp>
      <p:sp>
        <p:nvSpPr>
          <p:cNvPr id="2462" name="Google Shape;2462;p144"/>
          <p:cNvSpPr/>
          <p:nvPr/>
        </p:nvSpPr>
        <p:spPr>
          <a:xfrm>
            <a:off x="7748336" y="5073908"/>
            <a:ext cx="3605400" cy="8046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41362" marR="0" lvl="2" indent="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PHP-Class Stream Steganography</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https://www.phpclasses.org</a:t>
            </a:r>
            <a:endParaRPr sz="1800" b="0" i="1" u="none" strike="noStrike" cap="none">
              <a:solidFill>
                <a:schemeClr val="dk1"/>
              </a:solidFill>
              <a:latin typeface="Times New Roman"/>
              <a:ea typeface="Times New Roman"/>
              <a:cs typeface="Times New Roman"/>
              <a:sym typeface="Times New Roman"/>
            </a:endParaRPr>
          </a:p>
        </p:txBody>
      </p:sp>
      <p:pic>
        <p:nvPicPr>
          <p:cNvPr id="2463" name="Google Shape;2463;p144" descr="https://download.cnet.com/a/img/resize/00710aa56f24976142f3e83de7e69fbda78c8454/catalog/2017/07/15/3a8c0afa-084a-4ec8-878e-29b941ee39af/iconimg161419.png?auto=webp&amp;fit=crop&amp;width=64"/>
          <p:cNvPicPr preferRelativeResize="0"/>
          <p:nvPr/>
        </p:nvPicPr>
        <p:blipFill rotWithShape="1">
          <a:blip r:embed="rId5">
            <a:alphaModFix/>
          </a:blip>
          <a:srcRect/>
          <a:stretch/>
        </p:blipFill>
        <p:spPr>
          <a:xfrm>
            <a:off x="7870624" y="2249232"/>
            <a:ext cx="614446" cy="614449"/>
          </a:xfrm>
          <a:prstGeom prst="rect">
            <a:avLst/>
          </a:prstGeom>
          <a:noFill/>
          <a:ln>
            <a:noFill/>
          </a:ln>
        </p:spPr>
      </p:pic>
      <p:pic>
        <p:nvPicPr>
          <p:cNvPr id="2464" name="Google Shape;2464;p144" descr="Hide In Picture icon"/>
          <p:cNvPicPr preferRelativeResize="0"/>
          <p:nvPr/>
        </p:nvPicPr>
        <p:blipFill rotWithShape="1">
          <a:blip r:embed="rId6">
            <a:alphaModFix/>
          </a:blip>
          <a:srcRect/>
          <a:stretch/>
        </p:blipFill>
        <p:spPr>
          <a:xfrm>
            <a:off x="7955847" y="3246563"/>
            <a:ext cx="444000" cy="551553"/>
          </a:xfrm>
          <a:prstGeom prst="rect">
            <a:avLst/>
          </a:prstGeom>
          <a:noFill/>
          <a:ln>
            <a:noFill/>
          </a:ln>
        </p:spPr>
      </p:pic>
      <p:pic>
        <p:nvPicPr>
          <p:cNvPr id="2465" name="Google Shape;2465;p144" descr="https://www.darkside.com.au/gifshuffle/gslogo.gif"/>
          <p:cNvPicPr preferRelativeResize="0"/>
          <p:nvPr/>
        </p:nvPicPr>
        <p:blipFill rotWithShape="1">
          <a:blip r:embed="rId7">
            <a:alphaModFix/>
          </a:blip>
          <a:srcRect/>
          <a:stretch/>
        </p:blipFill>
        <p:spPr>
          <a:xfrm>
            <a:off x="7836535" y="4183422"/>
            <a:ext cx="609600" cy="609600"/>
          </a:xfrm>
          <a:prstGeom prst="rect">
            <a:avLst/>
          </a:prstGeom>
          <a:noFill/>
          <a:ln>
            <a:noFill/>
          </a:ln>
        </p:spPr>
      </p:pic>
      <p:pic>
        <p:nvPicPr>
          <p:cNvPr id="2466" name="Google Shape;2466;p144" descr="https://files.phpclasses.org/graphics/phpclasses/composer.png"/>
          <p:cNvPicPr preferRelativeResize="0"/>
          <p:nvPr/>
        </p:nvPicPr>
        <p:blipFill rotWithShape="1">
          <a:blip r:embed="rId8">
            <a:alphaModFix/>
          </a:blip>
          <a:srcRect/>
          <a:stretch/>
        </p:blipFill>
        <p:spPr>
          <a:xfrm>
            <a:off x="7895272" y="5230205"/>
            <a:ext cx="492125" cy="492125"/>
          </a:xfrm>
          <a:prstGeom prst="rect">
            <a:avLst/>
          </a:prstGeom>
          <a:noFill/>
          <a:ln>
            <a:noFill/>
          </a:ln>
        </p:spPr>
      </p:pic>
      <p:sp>
        <p:nvSpPr>
          <p:cNvPr id="2467" name="Google Shape;2467;p144"/>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sp>
        <p:nvSpPr>
          <p:cNvPr id="2468" name="Google Shape;2468;p144"/>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Các công cụ giấu tin ảnh</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145"/>
          <p:cNvSpPr/>
          <p:nvPr/>
        </p:nvSpPr>
        <p:spPr>
          <a:xfrm>
            <a:off x="838200" y="1515177"/>
            <a:ext cx="10515600" cy="693000"/>
          </a:xfrm>
          <a:prstGeom prst="rect">
            <a:avLst/>
          </a:prstGeom>
          <a:solidFill>
            <a:schemeClr val="lt1"/>
          </a:solidFill>
          <a:ln>
            <a:noFill/>
          </a:ln>
          <a:effectLst>
            <a:outerShdw blurRad="279400" sx="108000" sy="108000" algn="ctr" rotWithShape="0">
              <a:srgbClr val="000000">
                <a:alpha val="29800"/>
              </a:srgbClr>
            </a:outerShdw>
          </a:effectLst>
        </p:spPr>
        <p:txBody>
          <a:bodyPr spcFirstLastPara="1" wrap="square" lIns="91425" tIns="45700" rIns="91425" bIns="45700" anchor="ctr" anchorCtr="0">
            <a:noAutofit/>
          </a:bodyPr>
          <a:lstStyle/>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Giấu tin văn bản là phương pháp </a:t>
            </a:r>
            <a:r>
              <a:rPr lang="en-US" sz="1800" b="1">
                <a:solidFill>
                  <a:srgbClr val="FF0000"/>
                </a:solidFill>
                <a:latin typeface="Times New Roman"/>
                <a:ea typeface="Times New Roman"/>
                <a:cs typeface="Times New Roman"/>
                <a:sym typeface="Times New Roman"/>
              </a:rPr>
              <a:t>giấu thông điệp bí mật</a:t>
            </a:r>
            <a:r>
              <a:rPr lang="en-US" sz="1800">
                <a:solidFill>
                  <a:schemeClr val="dk1"/>
                </a:solidFill>
                <a:latin typeface="Times New Roman"/>
                <a:ea typeface="Times New Roman"/>
                <a:cs typeface="Times New Roman"/>
                <a:sym typeface="Times New Roman"/>
              </a:rPr>
              <a:t> vào </a:t>
            </a:r>
            <a:r>
              <a:rPr lang="en-US" sz="1800" b="1">
                <a:solidFill>
                  <a:srgbClr val="FF0000"/>
                </a:solidFill>
                <a:latin typeface="Times New Roman"/>
                <a:ea typeface="Times New Roman"/>
                <a:cs typeface="Times New Roman"/>
                <a:sym typeface="Times New Roman"/>
              </a:rPr>
              <a:t>dạng tài liệu</a:t>
            </a:r>
            <a:r>
              <a:rPr lang="en-US" sz="1800">
                <a:solidFill>
                  <a:schemeClr val="dk1"/>
                </a:solidFill>
                <a:latin typeface="Times New Roman"/>
                <a:ea typeface="Times New Roman"/>
                <a:cs typeface="Times New Roman"/>
                <a:sym typeface="Times New Roman"/>
              </a:rPr>
              <a:t>.</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Phương pháp này bao gồm cả việc </a:t>
            </a:r>
            <a:r>
              <a:rPr lang="en-US" sz="1800" b="1">
                <a:solidFill>
                  <a:srgbClr val="FF0000"/>
                </a:solidFill>
                <a:latin typeface="Times New Roman"/>
                <a:ea typeface="Times New Roman"/>
                <a:cs typeface="Times New Roman"/>
                <a:sym typeface="Times New Roman"/>
              </a:rPr>
              <a:t>thêm các dấu cách và dấu tab</a:t>
            </a:r>
            <a:r>
              <a:rPr lang="en-US" sz="1800">
                <a:solidFill>
                  <a:schemeClr val="dk1"/>
                </a:solidFill>
                <a:latin typeface="Times New Roman"/>
                <a:ea typeface="Times New Roman"/>
                <a:cs typeface="Times New Roman"/>
                <a:sym typeface="Times New Roman"/>
              </a:rPr>
              <a:t> vào cuối các dòng.</a:t>
            </a:r>
            <a:endParaRPr/>
          </a:p>
        </p:txBody>
      </p:sp>
      <p:sp>
        <p:nvSpPr>
          <p:cNvPr id="2474" name="Google Shape;2474;p145"/>
          <p:cNvSpPr/>
          <p:nvPr/>
        </p:nvSpPr>
        <p:spPr>
          <a:xfrm>
            <a:off x="838201" y="2488324"/>
            <a:ext cx="2546100" cy="37188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noAutofit/>
          </a:bodyPr>
          <a:lstStyle/>
          <a:p>
            <a:pPr marL="168275" marR="0" lvl="2" indent="0" algn="ctr" rtl="0">
              <a:spcBef>
                <a:spcPts val="0"/>
              </a:spcBef>
              <a:spcAft>
                <a:spcPts val="0"/>
              </a:spcAft>
              <a:buNone/>
            </a:pPr>
            <a:r>
              <a:rPr lang="en-US" sz="1800" b="1" i="0" u="none" strike="noStrike" cap="none">
                <a:solidFill>
                  <a:schemeClr val="accent1"/>
                </a:solidFill>
                <a:latin typeface="Times New Roman"/>
                <a:ea typeface="Times New Roman"/>
                <a:cs typeface="Times New Roman"/>
                <a:sym typeface="Times New Roman"/>
              </a:rPr>
              <a:t>StegoStick</a:t>
            </a:r>
            <a:endParaRPr/>
          </a:p>
          <a:p>
            <a:pPr marL="168275" marR="0" lvl="2" indent="0" algn="l" rtl="0">
              <a:spcBef>
                <a:spcPts val="1200"/>
              </a:spcBef>
              <a:spcAft>
                <a:spcPts val="0"/>
              </a:spcAft>
              <a:buNone/>
            </a:pPr>
            <a:r>
              <a:rPr lang="en-US" sz="1800" b="0" i="0" u="none" strike="noStrike" cap="none">
                <a:solidFill>
                  <a:schemeClr val="dk1"/>
                </a:solidFill>
                <a:latin typeface="Times New Roman"/>
                <a:ea typeface="Times New Roman"/>
                <a:cs typeface="Times New Roman"/>
                <a:sym typeface="Times New Roman"/>
              </a:rPr>
              <a:t>Công cụ này giấu tệp hay thông điệp bất kì vào ảnh (.GIF, .JPG, .BMP), âm thanh/video (.MPG, .WAV,…), hay bất kì định dạng tệp nào khác (.PDF, .EXE, .CHM,…).</a:t>
            </a:r>
            <a:endParaRPr/>
          </a:p>
          <a:p>
            <a:pPr marL="168275" marR="0" lvl="2" indent="0" algn="l"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p:txBody>
      </p:sp>
      <p:sp>
        <p:nvSpPr>
          <p:cNvPr id="2475" name="Google Shape;2475;p145"/>
          <p:cNvSpPr/>
          <p:nvPr/>
        </p:nvSpPr>
        <p:spPr>
          <a:xfrm>
            <a:off x="7746124" y="2488323"/>
            <a:ext cx="3825900" cy="37188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284162" marR="0" lvl="2" indent="0" algn="ctr" rtl="0">
              <a:spcBef>
                <a:spcPts val="0"/>
              </a:spcBef>
              <a:spcAft>
                <a:spcPts val="0"/>
              </a:spcAft>
              <a:buNone/>
            </a:pPr>
            <a:r>
              <a:rPr lang="en-US" sz="1800" b="1" i="0" u="none" strike="noStrike" cap="none">
                <a:solidFill>
                  <a:schemeClr val="accent1"/>
                </a:solidFill>
                <a:latin typeface="Times New Roman"/>
                <a:ea typeface="Times New Roman"/>
                <a:cs typeface="Times New Roman"/>
                <a:sym typeface="Times New Roman"/>
              </a:rPr>
              <a:t>Các công cụ giấu tin tài liệu</a:t>
            </a:r>
            <a:endParaRPr/>
          </a:p>
          <a:p>
            <a:pPr marL="346075" marR="0" lvl="0" indent="-346075" algn="l" rtl="0">
              <a:spcBef>
                <a:spcPts val="60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StegJ</a:t>
            </a:r>
            <a:br>
              <a:rPr lang="en-US" sz="1800">
                <a:solidFill>
                  <a:schemeClr val="dk1"/>
                </a:solidFill>
                <a:latin typeface="Times New Roman"/>
                <a:ea typeface="Times New Roman"/>
                <a:cs typeface="Times New Roman"/>
                <a:sym typeface="Times New Roman"/>
              </a:rPr>
            </a:br>
            <a:r>
              <a:rPr lang="en-US" sz="1800" i="1">
                <a:solidFill>
                  <a:schemeClr val="dk1"/>
                </a:solidFill>
                <a:latin typeface="Times New Roman"/>
                <a:ea typeface="Times New Roman"/>
                <a:cs typeface="Times New Roman"/>
                <a:sym typeface="Times New Roman"/>
              </a:rPr>
              <a:t>(https://stegj.sourceforge.net)</a:t>
            </a:r>
            <a:endParaRPr sz="1800" i="1">
              <a:solidFill>
                <a:schemeClr val="dk1"/>
              </a:solidFill>
              <a:latin typeface="Times New Roman"/>
              <a:ea typeface="Times New Roman"/>
              <a:cs typeface="Times New Roman"/>
              <a:sym typeface="Times New Roman"/>
            </a:endParaRPr>
          </a:p>
          <a:p>
            <a:pPr marL="346075" marR="0" lvl="0" indent="-346075" algn="l" rtl="0">
              <a:spcBef>
                <a:spcPts val="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OfficeXML</a:t>
            </a:r>
            <a:br>
              <a:rPr lang="en-US" sz="1800">
                <a:solidFill>
                  <a:schemeClr val="dk1"/>
                </a:solidFill>
                <a:latin typeface="Times New Roman"/>
                <a:ea typeface="Times New Roman"/>
                <a:cs typeface="Times New Roman"/>
                <a:sym typeface="Times New Roman"/>
              </a:rPr>
            </a:br>
            <a:r>
              <a:rPr lang="en-US" sz="1800" i="1">
                <a:solidFill>
                  <a:schemeClr val="dk1"/>
                </a:solidFill>
                <a:latin typeface="Times New Roman"/>
                <a:ea typeface="Times New Roman"/>
                <a:cs typeface="Times New Roman"/>
                <a:sym typeface="Times New Roman"/>
              </a:rPr>
              <a:t>(https://www.irongeek.com)</a:t>
            </a:r>
            <a:endParaRPr/>
          </a:p>
          <a:p>
            <a:pPr marL="346075" marR="0" lvl="0" indent="-346075" algn="l" rtl="0">
              <a:spcBef>
                <a:spcPts val="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SNOW</a:t>
            </a:r>
            <a:br>
              <a:rPr lang="en-US" sz="1800">
                <a:solidFill>
                  <a:schemeClr val="dk1"/>
                </a:solidFill>
                <a:latin typeface="Times New Roman"/>
                <a:ea typeface="Times New Roman"/>
                <a:cs typeface="Times New Roman"/>
                <a:sym typeface="Times New Roman"/>
              </a:rPr>
            </a:br>
            <a:r>
              <a:rPr lang="en-US" sz="1800" i="1">
                <a:solidFill>
                  <a:schemeClr val="dk1"/>
                </a:solidFill>
                <a:latin typeface="Times New Roman"/>
                <a:ea typeface="Times New Roman"/>
                <a:cs typeface="Times New Roman"/>
                <a:sym typeface="Times New Roman"/>
              </a:rPr>
              <a:t>(https://www.darkside.com.au)</a:t>
            </a:r>
            <a:endParaRPr sz="1800" i="1">
              <a:solidFill>
                <a:schemeClr val="dk1"/>
              </a:solidFill>
              <a:latin typeface="Times New Roman"/>
              <a:ea typeface="Times New Roman"/>
              <a:cs typeface="Times New Roman"/>
              <a:sym typeface="Times New Roman"/>
            </a:endParaRPr>
          </a:p>
          <a:p>
            <a:pPr marL="346075" marR="0" lvl="0" indent="-346075" algn="l" rtl="0">
              <a:spcBef>
                <a:spcPts val="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Data Stash</a:t>
            </a:r>
            <a:br>
              <a:rPr lang="en-US" sz="1800">
                <a:solidFill>
                  <a:schemeClr val="dk1"/>
                </a:solidFill>
                <a:latin typeface="Times New Roman"/>
                <a:ea typeface="Times New Roman"/>
                <a:cs typeface="Times New Roman"/>
                <a:sym typeface="Times New Roman"/>
              </a:rPr>
            </a:br>
            <a:r>
              <a:rPr lang="en-US" sz="1800" i="1">
                <a:solidFill>
                  <a:schemeClr val="dk1"/>
                </a:solidFill>
                <a:latin typeface="Times New Roman"/>
                <a:ea typeface="Times New Roman"/>
                <a:cs typeface="Times New Roman"/>
                <a:sym typeface="Times New Roman"/>
              </a:rPr>
              <a:t>(https://www.skyjuicesoftware.com)</a:t>
            </a:r>
            <a:endParaRPr sz="1800" i="1">
              <a:solidFill>
                <a:schemeClr val="dk1"/>
              </a:solidFill>
              <a:latin typeface="Times New Roman"/>
              <a:ea typeface="Times New Roman"/>
              <a:cs typeface="Times New Roman"/>
              <a:sym typeface="Times New Roman"/>
            </a:endParaRPr>
          </a:p>
          <a:p>
            <a:pPr marL="346075" marR="0" lvl="0" indent="-346075" algn="l" rtl="0">
              <a:spcBef>
                <a:spcPts val="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Hydan</a:t>
            </a:r>
            <a:br>
              <a:rPr lang="en-US" sz="1800">
                <a:solidFill>
                  <a:schemeClr val="dk1"/>
                </a:solidFill>
                <a:latin typeface="Times New Roman"/>
                <a:ea typeface="Times New Roman"/>
                <a:cs typeface="Times New Roman"/>
                <a:sym typeface="Times New Roman"/>
              </a:rPr>
            </a:br>
            <a:r>
              <a:rPr lang="en-US" sz="1800" i="1">
                <a:solidFill>
                  <a:schemeClr val="dk1"/>
                </a:solidFill>
                <a:latin typeface="Times New Roman"/>
                <a:ea typeface="Times New Roman"/>
                <a:cs typeface="Times New Roman"/>
                <a:sym typeface="Times New Roman"/>
              </a:rPr>
              <a:t>(https://www.crazyboy.com)</a:t>
            </a:r>
            <a:endParaRPr sz="1800" i="1">
              <a:solidFill>
                <a:schemeClr val="dk1"/>
              </a:solidFill>
              <a:latin typeface="Times New Roman"/>
              <a:ea typeface="Times New Roman"/>
              <a:cs typeface="Times New Roman"/>
              <a:sym typeface="Times New Roman"/>
            </a:endParaRPr>
          </a:p>
        </p:txBody>
      </p:sp>
      <p:pic>
        <p:nvPicPr>
          <p:cNvPr id="2476" name="Google Shape;2476;p145" descr="Xiao Steganography VS StegoStick - compare differences &amp; reviews?"/>
          <p:cNvPicPr preferRelativeResize="0"/>
          <p:nvPr/>
        </p:nvPicPr>
        <p:blipFill rotWithShape="1">
          <a:blip r:embed="rId3">
            <a:alphaModFix/>
          </a:blip>
          <a:srcRect/>
          <a:stretch/>
        </p:blipFill>
        <p:spPr>
          <a:xfrm>
            <a:off x="1726586" y="5307487"/>
            <a:ext cx="769335" cy="769335"/>
          </a:xfrm>
          <a:prstGeom prst="rect">
            <a:avLst/>
          </a:prstGeom>
          <a:noFill/>
          <a:ln>
            <a:noFill/>
          </a:ln>
        </p:spPr>
      </p:pic>
      <p:pic>
        <p:nvPicPr>
          <p:cNvPr id="2477" name="Google Shape;2477;p145" descr="Hiding Panel"/>
          <p:cNvPicPr preferRelativeResize="0"/>
          <p:nvPr/>
        </p:nvPicPr>
        <p:blipFill rotWithShape="1">
          <a:blip r:embed="rId4">
            <a:alphaModFix/>
          </a:blip>
          <a:srcRect/>
          <a:stretch/>
        </p:blipFill>
        <p:spPr>
          <a:xfrm>
            <a:off x="3607538" y="2868224"/>
            <a:ext cx="3915380" cy="2959000"/>
          </a:xfrm>
          <a:prstGeom prst="rect">
            <a:avLst/>
          </a:prstGeom>
          <a:noFill/>
          <a:ln>
            <a:noFill/>
          </a:ln>
        </p:spPr>
      </p:pic>
      <p:sp>
        <p:nvSpPr>
          <p:cNvPr id="2478" name="Google Shape;2478;p145"/>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sp>
        <p:nvSpPr>
          <p:cNvPr id="2479" name="Google Shape;2479;p145"/>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Giấu tin tài liệu</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146"/>
          <p:cNvSpPr txBox="1">
            <a:spLocks noGrp="1"/>
          </p:cNvSpPr>
          <p:nvPr>
            <p:ph type="body" idx="2"/>
          </p:nvPr>
        </p:nvSpPr>
        <p:spPr>
          <a:xfrm>
            <a:off x="6172200" y="1825625"/>
            <a:ext cx="5181600" cy="4351200"/>
          </a:xfrm>
          <a:prstGeom prst="rect">
            <a:avLst/>
          </a:prstGeom>
          <a:solidFill>
            <a:schemeClr val="lt1"/>
          </a:solidFill>
          <a:ln w="9525" cap="flat" cmpd="sng">
            <a:solidFill>
              <a:schemeClr val="dk1"/>
            </a:solidFill>
            <a:prstDash val="solid"/>
            <a:round/>
            <a:headEnd type="none" w="sm" len="sm"/>
            <a:tailEnd type="none" w="sm" len="sm"/>
          </a:ln>
          <a:effectLst>
            <a:outerShdw blurRad="304800" dist="152400" dir="8100000" sx="108000" sy="108000" algn="tr" rotWithShape="0">
              <a:srgbClr val="000000">
                <a:alpha val="30980"/>
              </a:srgbClr>
            </a:outerShdw>
          </a:effectLst>
        </p:spPr>
        <p:txBody>
          <a:bodyPr spcFirstLastPara="1" wrap="square" lIns="91425" tIns="45700" rIns="91425" bIns="45700" anchor="t" anchorCtr="0">
            <a:normAutofit/>
          </a:bodyPr>
          <a:lstStyle/>
          <a:p>
            <a:pPr marL="284162" lvl="2" indent="0" algn="ctr" rtl="0">
              <a:lnSpc>
                <a:spcPct val="200000"/>
              </a:lnSpc>
              <a:spcBef>
                <a:spcPts val="0"/>
              </a:spcBef>
              <a:spcAft>
                <a:spcPts val="0"/>
              </a:spcAft>
              <a:buClr>
                <a:srgbClr val="5B9BD5"/>
              </a:buClr>
              <a:buSzPts val="1800"/>
              <a:buNone/>
            </a:pPr>
            <a:r>
              <a:rPr lang="en-US" sz="1800" b="1">
                <a:solidFill>
                  <a:srgbClr val="5B9BD5"/>
                </a:solidFill>
              </a:rPr>
              <a:t>OmniHide Pro</a:t>
            </a:r>
            <a:endParaRPr sz="1800" b="1">
              <a:solidFill>
                <a:srgbClr val="5B9BD5"/>
              </a:solidFill>
            </a:endParaRPr>
          </a:p>
          <a:p>
            <a:pPr marL="0" lvl="0" indent="0" algn="l" rtl="0">
              <a:lnSpc>
                <a:spcPct val="100000"/>
              </a:lnSpc>
              <a:spcBef>
                <a:spcPts val="600"/>
              </a:spcBef>
              <a:spcAft>
                <a:spcPts val="0"/>
              </a:spcAft>
              <a:buClr>
                <a:srgbClr val="FFC000"/>
              </a:buClr>
              <a:buSzPts val="1800"/>
              <a:buNone/>
            </a:pPr>
            <a:r>
              <a:rPr lang="en-US" sz="1800">
                <a:solidFill>
                  <a:srgbClr val="000000"/>
                </a:solidFill>
              </a:rPr>
              <a:t>OmniHide Pro </a:t>
            </a:r>
            <a:r>
              <a:rPr lang="en-US" sz="1800" b="1">
                <a:solidFill>
                  <a:srgbClr val="FF0000"/>
                </a:solidFill>
              </a:rPr>
              <a:t>giấu một tệp vào trong một tệp khác</a:t>
            </a:r>
            <a:r>
              <a:rPr lang="en-US" sz="1800">
                <a:solidFill>
                  <a:srgbClr val="000000"/>
                </a:solidFill>
              </a:rPr>
              <a:t>. Bất kì tệp nào cũng có thể được giấu trong một tệp ảnh/âm thanh/video/tài liệu định dạng thông thường. Tệp đầu ra sẽ hoạt động như tệp gốc ban đầu.</a:t>
            </a:r>
            <a:endParaRPr sz="1800">
              <a:solidFill>
                <a:srgbClr val="000000"/>
              </a:solidFill>
            </a:endParaRPr>
          </a:p>
        </p:txBody>
      </p:sp>
      <p:sp>
        <p:nvSpPr>
          <p:cNvPr id="2485" name="Google Shape;2485;p146"/>
          <p:cNvSpPr txBox="1">
            <a:spLocks noGrp="1"/>
          </p:cNvSpPr>
          <p:nvPr>
            <p:ph type="body" idx="1"/>
          </p:nvPr>
        </p:nvSpPr>
        <p:spPr>
          <a:xfrm>
            <a:off x="838200" y="1825625"/>
            <a:ext cx="5181600" cy="4351200"/>
          </a:xfrm>
          <a:prstGeom prst="rect">
            <a:avLst/>
          </a:prstGeom>
          <a:solidFill>
            <a:schemeClr val="lt1"/>
          </a:solidFill>
          <a:ln w="9525" cap="flat" cmpd="sng">
            <a:solidFill>
              <a:schemeClr val="dk1"/>
            </a:solidFill>
            <a:prstDash val="solid"/>
            <a:round/>
            <a:headEnd type="none" w="sm" len="sm"/>
            <a:tailEnd type="none" w="sm" len="sm"/>
          </a:ln>
          <a:effectLst>
            <a:outerShdw blurRad="304800" dist="152400" dir="8100000" sx="108000" sy="108000" algn="tr" rotWithShape="0">
              <a:srgbClr val="000000">
                <a:alpha val="30980"/>
              </a:srgbClr>
            </a:outerShdw>
          </a:effectLst>
        </p:spPr>
        <p:txBody>
          <a:bodyPr spcFirstLastPara="1" wrap="square" lIns="91425" tIns="45700" rIns="91425" bIns="45700" anchor="t" anchorCtr="0">
            <a:normAutofit/>
          </a:bodyPr>
          <a:lstStyle/>
          <a:p>
            <a:pPr marL="346075" lvl="0" indent="-346075" algn="l" rtl="0">
              <a:lnSpc>
                <a:spcPct val="100000"/>
              </a:lnSpc>
              <a:spcBef>
                <a:spcPts val="0"/>
              </a:spcBef>
              <a:spcAft>
                <a:spcPts val="0"/>
              </a:spcAft>
              <a:buClr>
                <a:srgbClr val="FFC000"/>
              </a:buClr>
              <a:buSzPts val="1800"/>
              <a:buFont typeface="Noto Sans Symbols"/>
              <a:buChar char="❑"/>
            </a:pPr>
            <a:r>
              <a:rPr lang="en-US" sz="1800">
                <a:solidFill>
                  <a:srgbClr val="000000"/>
                </a:solidFill>
              </a:rPr>
              <a:t>Giấu tin video là phương pháp </a:t>
            </a:r>
            <a:r>
              <a:rPr lang="en-US" sz="1800" b="1">
                <a:solidFill>
                  <a:srgbClr val="FF0000"/>
                </a:solidFill>
              </a:rPr>
              <a:t>giấu thông tin bí mật </a:t>
            </a:r>
            <a:r>
              <a:rPr lang="en-US" sz="1800">
                <a:solidFill>
                  <a:srgbClr val="000000"/>
                </a:solidFill>
              </a:rPr>
              <a:t>vào tệp video chứa.</a:t>
            </a:r>
            <a:endParaRPr/>
          </a:p>
          <a:p>
            <a:pPr marL="346075" lvl="0" indent="-346075" algn="l" rtl="0">
              <a:lnSpc>
                <a:spcPct val="100000"/>
              </a:lnSpc>
              <a:spcBef>
                <a:spcPts val="0"/>
              </a:spcBef>
              <a:spcAft>
                <a:spcPts val="0"/>
              </a:spcAft>
              <a:buClr>
                <a:srgbClr val="FFC000"/>
              </a:buClr>
              <a:buSzPts val="1800"/>
              <a:buFont typeface="Noto Sans Symbols"/>
              <a:buChar char="❑"/>
            </a:pPr>
            <a:r>
              <a:rPr lang="en-US" sz="1800">
                <a:solidFill>
                  <a:srgbClr val="000000"/>
                </a:solidFill>
              </a:rPr>
              <a:t>Trong phương pháp này, thông tin được giấu vào </a:t>
            </a:r>
            <a:r>
              <a:rPr lang="en-US" sz="1800" b="1">
                <a:solidFill>
                  <a:srgbClr val="FF0000"/>
                </a:solidFill>
              </a:rPr>
              <a:t>các tệp video </a:t>
            </a:r>
            <a:r>
              <a:rPr lang="en-US" sz="1800">
                <a:solidFill>
                  <a:srgbClr val="000000"/>
                </a:solidFill>
              </a:rPr>
              <a:t>có định dạng như .AVI, .MPG4, .WMV,…</a:t>
            </a:r>
            <a:endParaRPr/>
          </a:p>
          <a:p>
            <a:pPr marL="346075" lvl="0" indent="-346075" algn="l" rtl="0">
              <a:lnSpc>
                <a:spcPct val="100000"/>
              </a:lnSpc>
              <a:spcBef>
                <a:spcPts val="0"/>
              </a:spcBef>
              <a:spcAft>
                <a:spcPts val="0"/>
              </a:spcAft>
              <a:buClr>
                <a:srgbClr val="FFC000"/>
              </a:buClr>
              <a:buSzPts val="1800"/>
              <a:buFont typeface="Noto Sans Symbols"/>
              <a:buChar char="❑"/>
            </a:pPr>
            <a:r>
              <a:rPr lang="en-US" sz="1800" b="1">
                <a:solidFill>
                  <a:srgbClr val="FF0000"/>
                </a:solidFill>
              </a:rPr>
              <a:t>Discrete Cosine Transform (DCT) </a:t>
            </a:r>
            <a:r>
              <a:rPr lang="en-US" sz="1800">
                <a:solidFill>
                  <a:srgbClr val="000000"/>
                </a:solidFill>
              </a:rPr>
              <a:t>– biến đổi cosin rời rạc được dùng để thêm dữ liệu bí mật vào thời điểm quá trình biến đổi của video.</a:t>
            </a:r>
            <a:endParaRPr/>
          </a:p>
          <a:p>
            <a:pPr marL="284162" lvl="2" indent="0" algn="ctr" rtl="0">
              <a:lnSpc>
                <a:spcPct val="200000"/>
              </a:lnSpc>
              <a:spcBef>
                <a:spcPts val="0"/>
              </a:spcBef>
              <a:spcAft>
                <a:spcPts val="0"/>
              </a:spcAft>
              <a:buClr>
                <a:srgbClr val="5B9BD5"/>
              </a:buClr>
              <a:buSzPts val="1800"/>
              <a:buNone/>
            </a:pPr>
            <a:r>
              <a:rPr lang="en-US" sz="1800" b="1">
                <a:solidFill>
                  <a:srgbClr val="5B9BD5"/>
                </a:solidFill>
              </a:rPr>
              <a:t>Các công cụ giấu tin tài liệu</a:t>
            </a:r>
            <a:endParaRPr/>
          </a:p>
          <a:p>
            <a:pPr marL="346075" lvl="0" indent="-346075" algn="l" rtl="0">
              <a:lnSpc>
                <a:spcPct val="100000"/>
              </a:lnSpc>
              <a:spcBef>
                <a:spcPts val="600"/>
              </a:spcBef>
              <a:spcAft>
                <a:spcPts val="0"/>
              </a:spcAft>
              <a:buClr>
                <a:srgbClr val="00B0F0"/>
              </a:buClr>
              <a:buSzPts val="1800"/>
              <a:buFont typeface="Courier New"/>
              <a:buChar char="o"/>
            </a:pPr>
            <a:r>
              <a:rPr lang="en-US" sz="1800">
                <a:solidFill>
                  <a:srgbClr val="000000"/>
                </a:solidFill>
              </a:rPr>
              <a:t>RT Steganography </a:t>
            </a:r>
            <a:r>
              <a:rPr lang="en-US" sz="1800" i="1">
                <a:solidFill>
                  <a:srgbClr val="000000"/>
                </a:solidFill>
              </a:rPr>
              <a:t>(https://rstegvideo.sourceforge.net)</a:t>
            </a:r>
            <a:endParaRPr/>
          </a:p>
          <a:p>
            <a:pPr marL="346075" lvl="0" indent="-346075" algn="l" rtl="0">
              <a:lnSpc>
                <a:spcPct val="100000"/>
              </a:lnSpc>
              <a:spcBef>
                <a:spcPts val="0"/>
              </a:spcBef>
              <a:spcAft>
                <a:spcPts val="0"/>
              </a:spcAft>
              <a:buClr>
                <a:srgbClr val="00B0F0"/>
              </a:buClr>
              <a:buSzPts val="1800"/>
              <a:buFont typeface="Courier New"/>
              <a:buChar char="o"/>
            </a:pPr>
            <a:r>
              <a:rPr lang="en-US" sz="1800">
                <a:solidFill>
                  <a:srgbClr val="000000"/>
                </a:solidFill>
              </a:rPr>
              <a:t>Stego Stick </a:t>
            </a:r>
            <a:r>
              <a:rPr lang="en-US" sz="1800" i="1">
                <a:solidFill>
                  <a:srgbClr val="000000"/>
                </a:solidFill>
              </a:rPr>
              <a:t>(https://sourceforge.net)</a:t>
            </a:r>
            <a:endParaRPr/>
          </a:p>
          <a:p>
            <a:pPr marL="346075" lvl="0" indent="-346075" algn="l" rtl="0">
              <a:lnSpc>
                <a:spcPct val="100000"/>
              </a:lnSpc>
              <a:spcBef>
                <a:spcPts val="0"/>
              </a:spcBef>
              <a:spcAft>
                <a:spcPts val="0"/>
              </a:spcAft>
              <a:buClr>
                <a:srgbClr val="00B0F0"/>
              </a:buClr>
              <a:buSzPts val="1800"/>
              <a:buFont typeface="Courier New"/>
              <a:buChar char="o"/>
            </a:pPr>
            <a:r>
              <a:rPr lang="en-US" sz="1800">
                <a:solidFill>
                  <a:srgbClr val="000000"/>
                </a:solidFill>
              </a:rPr>
              <a:t>OpenPuff </a:t>
            </a:r>
            <a:r>
              <a:rPr lang="en-US" sz="1800" i="1">
                <a:solidFill>
                  <a:srgbClr val="000000"/>
                </a:solidFill>
              </a:rPr>
              <a:t>(https://embeddedsw.com)</a:t>
            </a:r>
            <a:endParaRPr/>
          </a:p>
          <a:p>
            <a:pPr marL="346075" lvl="0" indent="-346075" algn="l" rtl="0">
              <a:lnSpc>
                <a:spcPct val="100000"/>
              </a:lnSpc>
              <a:spcBef>
                <a:spcPts val="0"/>
              </a:spcBef>
              <a:spcAft>
                <a:spcPts val="0"/>
              </a:spcAft>
              <a:buClr>
                <a:srgbClr val="00B0F0"/>
              </a:buClr>
              <a:buSzPts val="1800"/>
              <a:buFont typeface="Courier New"/>
              <a:buChar char="o"/>
            </a:pPr>
            <a:r>
              <a:rPr lang="en-US" sz="1800">
                <a:solidFill>
                  <a:srgbClr val="000000"/>
                </a:solidFill>
              </a:rPr>
              <a:t>MSU StegoVideo </a:t>
            </a:r>
            <a:r>
              <a:rPr lang="en-US" sz="1800" i="1">
                <a:solidFill>
                  <a:srgbClr val="000000"/>
                </a:solidFill>
              </a:rPr>
              <a:t>(https://compression.ru)</a:t>
            </a:r>
            <a:endParaRPr sz="1800">
              <a:solidFill>
                <a:srgbClr val="000000"/>
              </a:solidFill>
            </a:endParaRPr>
          </a:p>
          <a:p>
            <a:pPr marL="346075" lvl="0" indent="-231775" algn="l" rtl="0">
              <a:lnSpc>
                <a:spcPct val="100000"/>
              </a:lnSpc>
              <a:spcBef>
                <a:spcPts val="0"/>
              </a:spcBef>
              <a:spcAft>
                <a:spcPts val="0"/>
              </a:spcAft>
              <a:buClr>
                <a:srgbClr val="FFC000"/>
              </a:buClr>
              <a:buSzPts val="1800"/>
              <a:buFont typeface="Noto Sans Symbols"/>
              <a:buNone/>
            </a:pPr>
            <a:endParaRPr sz="1800">
              <a:solidFill>
                <a:srgbClr val="000000"/>
              </a:solidFill>
            </a:endParaRPr>
          </a:p>
        </p:txBody>
      </p:sp>
      <p:pic>
        <p:nvPicPr>
          <p:cNvPr id="2486" name="Google Shape;2486;p146" descr="Download OmniHide PRO 1.0"/>
          <p:cNvPicPr preferRelativeResize="0"/>
          <p:nvPr/>
        </p:nvPicPr>
        <p:blipFill rotWithShape="1">
          <a:blip r:embed="rId3">
            <a:alphaModFix/>
          </a:blip>
          <a:srcRect/>
          <a:stretch/>
        </p:blipFill>
        <p:spPr>
          <a:xfrm>
            <a:off x="7001477" y="3758518"/>
            <a:ext cx="3523046" cy="2418445"/>
          </a:xfrm>
          <a:prstGeom prst="rect">
            <a:avLst/>
          </a:prstGeom>
          <a:noFill/>
          <a:ln>
            <a:noFill/>
          </a:ln>
        </p:spPr>
      </p:pic>
      <p:sp>
        <p:nvSpPr>
          <p:cNvPr id="2487" name="Google Shape;2487;p146"/>
          <p:cNvSpPr txBox="1">
            <a:spLocks noGrp="1"/>
          </p:cNvSpPr>
          <p:nvPr>
            <p:ph type="sldNum" idx="12"/>
          </p:nvPr>
        </p:nvSpPr>
        <p:spPr>
          <a:xfrm>
            <a:off x="9149882" y="635634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sp>
        <p:nvSpPr>
          <p:cNvPr id="2488" name="Google Shape;2488;p146"/>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Giấu tin video</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47"/>
          <p:cNvSpPr txBox="1">
            <a:spLocks noGrp="1"/>
          </p:cNvSpPr>
          <p:nvPr>
            <p:ph type="body" idx="2"/>
          </p:nvPr>
        </p:nvSpPr>
        <p:spPr>
          <a:xfrm>
            <a:off x="6172200" y="1157288"/>
            <a:ext cx="6019800" cy="5167200"/>
          </a:xfrm>
          <a:prstGeom prst="rect">
            <a:avLst/>
          </a:prstGeom>
          <a:solidFill>
            <a:schemeClr val="lt1"/>
          </a:solidFill>
          <a:ln>
            <a:noFill/>
          </a:ln>
        </p:spPr>
        <p:txBody>
          <a:bodyPr spcFirstLastPara="1" wrap="square" lIns="91425" tIns="45700" rIns="91425" bIns="45700" anchor="t" anchorCtr="0">
            <a:normAutofit/>
          </a:bodyPr>
          <a:lstStyle/>
          <a:p>
            <a:pPr marL="284162" lvl="2" indent="0" algn="ctr" rtl="0">
              <a:lnSpc>
                <a:spcPct val="200000"/>
              </a:lnSpc>
              <a:spcBef>
                <a:spcPts val="0"/>
              </a:spcBef>
              <a:spcAft>
                <a:spcPts val="0"/>
              </a:spcAft>
              <a:buClr>
                <a:srgbClr val="1E4E79"/>
              </a:buClr>
              <a:buSzPts val="1800"/>
              <a:buNone/>
            </a:pPr>
            <a:r>
              <a:rPr lang="en-US" sz="1800" b="1">
                <a:solidFill>
                  <a:srgbClr val="1E4E79"/>
                </a:solidFill>
              </a:rPr>
              <a:t>DeepSound</a:t>
            </a:r>
            <a:endParaRPr/>
          </a:p>
          <a:p>
            <a:pPr marL="346075" lvl="0" indent="-346075" algn="l" rtl="0">
              <a:lnSpc>
                <a:spcPct val="100000"/>
              </a:lnSpc>
              <a:spcBef>
                <a:spcPts val="600"/>
              </a:spcBef>
              <a:spcAft>
                <a:spcPts val="0"/>
              </a:spcAft>
              <a:buClr>
                <a:srgbClr val="FFC000"/>
              </a:buClr>
              <a:buSzPts val="1800"/>
              <a:buFont typeface="Noto Sans Symbols"/>
              <a:buChar char="❑"/>
            </a:pPr>
            <a:r>
              <a:rPr lang="en-US" sz="1800">
                <a:solidFill>
                  <a:srgbClr val="000000"/>
                </a:solidFill>
              </a:rPr>
              <a:t>DeepSound giấu thông tin bí mật vào </a:t>
            </a:r>
            <a:r>
              <a:rPr lang="en-US" sz="1800" b="1">
                <a:solidFill>
                  <a:srgbClr val="FF0000"/>
                </a:solidFill>
              </a:rPr>
              <a:t>các tệp âm thanh – wav và flac</a:t>
            </a:r>
            <a:r>
              <a:rPr lang="en-US" sz="1800">
                <a:solidFill>
                  <a:srgbClr val="000000"/>
                </a:solidFill>
              </a:rPr>
              <a:t>.</a:t>
            </a:r>
            <a:endParaRPr sz="1800">
              <a:solidFill>
                <a:srgbClr val="000000"/>
              </a:solidFill>
            </a:endParaRPr>
          </a:p>
          <a:p>
            <a:pPr marL="346075" lvl="0" indent="-346075" algn="l" rtl="0">
              <a:lnSpc>
                <a:spcPct val="100000"/>
              </a:lnSpc>
              <a:spcBef>
                <a:spcPts val="0"/>
              </a:spcBef>
              <a:spcAft>
                <a:spcPts val="0"/>
              </a:spcAft>
              <a:buClr>
                <a:srgbClr val="FFC000"/>
              </a:buClr>
              <a:buSzPts val="1800"/>
              <a:buFont typeface="Noto Sans Symbols"/>
              <a:buChar char="❑"/>
            </a:pPr>
            <a:r>
              <a:rPr lang="en-US" sz="1800">
                <a:solidFill>
                  <a:srgbClr val="000000"/>
                </a:solidFill>
              </a:rPr>
              <a:t>Nó hỗ trợ triết xuất trực tiếp tệp từ </a:t>
            </a:r>
            <a:r>
              <a:rPr lang="en-US" sz="1800" b="1">
                <a:solidFill>
                  <a:srgbClr val="FF0000"/>
                </a:solidFill>
              </a:rPr>
              <a:t>CD âm thanh</a:t>
            </a:r>
            <a:r>
              <a:rPr lang="en-US" sz="1800">
                <a:solidFill>
                  <a:srgbClr val="000000"/>
                </a:solidFill>
              </a:rPr>
              <a:t>.</a:t>
            </a:r>
            <a:endParaRPr sz="1800" b="1">
              <a:solidFill>
                <a:srgbClr val="1E4E79"/>
              </a:solidFill>
            </a:endParaRPr>
          </a:p>
        </p:txBody>
      </p:sp>
      <p:sp>
        <p:nvSpPr>
          <p:cNvPr id="2494" name="Google Shape;2494;p147"/>
          <p:cNvSpPr txBox="1">
            <a:spLocks noGrp="1"/>
          </p:cNvSpPr>
          <p:nvPr>
            <p:ph type="body" idx="1"/>
          </p:nvPr>
        </p:nvSpPr>
        <p:spPr>
          <a:xfrm>
            <a:off x="838200" y="1292225"/>
            <a:ext cx="5181600" cy="2409600"/>
          </a:xfrm>
          <a:prstGeom prst="rect">
            <a:avLst/>
          </a:prstGeom>
          <a:noFill/>
          <a:ln>
            <a:noFill/>
          </a:ln>
          <a:effectLst>
            <a:outerShdw blurRad="304800" dist="152400" dir="8100000" sx="108000" sy="108000" algn="tr" rotWithShape="0">
              <a:srgbClr val="000000">
                <a:alpha val="30980"/>
              </a:srgbClr>
            </a:outerShdw>
          </a:effectLst>
        </p:spPr>
        <p:txBody>
          <a:bodyPr spcFirstLastPara="1" wrap="square" lIns="91425" tIns="45700" rIns="91425" bIns="45700" anchor="t" anchorCtr="0">
            <a:normAutofit/>
          </a:bodyPr>
          <a:lstStyle/>
          <a:p>
            <a:pPr marL="346075" lvl="0" indent="-346075" algn="l" rtl="0">
              <a:lnSpc>
                <a:spcPct val="100000"/>
              </a:lnSpc>
              <a:spcBef>
                <a:spcPts val="0"/>
              </a:spcBef>
              <a:spcAft>
                <a:spcPts val="0"/>
              </a:spcAft>
              <a:buClr>
                <a:srgbClr val="FFC000"/>
              </a:buClr>
              <a:buSzPts val="1800"/>
              <a:buFont typeface="Noto Sans Symbols"/>
              <a:buChar char="❑"/>
            </a:pPr>
            <a:r>
              <a:rPr lang="en-US" sz="1800">
                <a:solidFill>
                  <a:srgbClr val="000000"/>
                </a:solidFill>
              </a:rPr>
              <a:t>Giấu tin âm thanh là phương pháp </a:t>
            </a:r>
            <a:r>
              <a:rPr lang="en-US" sz="1800" b="1">
                <a:solidFill>
                  <a:srgbClr val="FF0000"/>
                </a:solidFill>
              </a:rPr>
              <a:t>giấu thông tin bí mật </a:t>
            </a:r>
            <a:r>
              <a:rPr lang="en-US" sz="1800">
                <a:solidFill>
                  <a:srgbClr val="000000"/>
                </a:solidFill>
              </a:rPr>
              <a:t>vào các tệp âm thanh như .WAV, .MP3, .EM,…</a:t>
            </a:r>
            <a:endParaRPr sz="1800">
              <a:solidFill>
                <a:srgbClr val="000000"/>
              </a:solidFill>
            </a:endParaRPr>
          </a:p>
          <a:p>
            <a:pPr marL="346075" lvl="0" indent="-346075" algn="l" rtl="0">
              <a:lnSpc>
                <a:spcPct val="100000"/>
              </a:lnSpc>
              <a:spcBef>
                <a:spcPts val="0"/>
              </a:spcBef>
              <a:spcAft>
                <a:spcPts val="0"/>
              </a:spcAft>
              <a:buClr>
                <a:srgbClr val="FFC000"/>
              </a:buClr>
              <a:buSzPts val="1800"/>
              <a:buFont typeface="Noto Sans Symbols"/>
              <a:buChar char="❑"/>
            </a:pPr>
            <a:r>
              <a:rPr lang="en-US" sz="1800">
                <a:solidFill>
                  <a:srgbClr val="000000"/>
                </a:solidFill>
              </a:rPr>
              <a:t>Thông tin được giấu bằng </a:t>
            </a:r>
            <a:r>
              <a:rPr lang="en-US" sz="1800" b="1">
                <a:solidFill>
                  <a:srgbClr val="FF0000"/>
                </a:solidFill>
              </a:rPr>
              <a:t>LSB</a:t>
            </a:r>
            <a:r>
              <a:rPr lang="en-US" sz="1800">
                <a:solidFill>
                  <a:srgbClr val="000000"/>
                </a:solidFill>
              </a:rPr>
              <a:t> hoặc dùng </a:t>
            </a:r>
            <a:r>
              <a:rPr lang="en-US" sz="1800" b="1">
                <a:solidFill>
                  <a:srgbClr val="FF0000"/>
                </a:solidFill>
              </a:rPr>
              <a:t>tần số </a:t>
            </a:r>
            <a:r>
              <a:rPr lang="en-US" sz="1800">
                <a:solidFill>
                  <a:srgbClr val="000000"/>
                </a:solidFill>
              </a:rPr>
              <a:t>mà tai người không nghe được (&gt;20000 Hz).</a:t>
            </a:r>
            <a:endParaRPr sz="1800">
              <a:solidFill>
                <a:srgbClr val="000000"/>
              </a:solidFill>
            </a:endParaRPr>
          </a:p>
          <a:p>
            <a:pPr marL="346075" lvl="0" indent="-346075" algn="l" rtl="0">
              <a:lnSpc>
                <a:spcPct val="100000"/>
              </a:lnSpc>
              <a:spcBef>
                <a:spcPts val="0"/>
              </a:spcBef>
              <a:spcAft>
                <a:spcPts val="0"/>
              </a:spcAft>
              <a:buClr>
                <a:srgbClr val="FFC000"/>
              </a:buClr>
              <a:buSzPts val="1800"/>
              <a:buFont typeface="Noto Sans Symbols"/>
              <a:buChar char="❑"/>
            </a:pPr>
            <a:r>
              <a:rPr lang="en-US" sz="1800">
                <a:solidFill>
                  <a:srgbClr val="000000"/>
                </a:solidFill>
              </a:rPr>
              <a:t>Một vài phương pháp giấu tin âm thanh là </a:t>
            </a:r>
            <a:r>
              <a:rPr lang="en-US" sz="1800" b="1">
                <a:solidFill>
                  <a:srgbClr val="FF0000"/>
                </a:solidFill>
              </a:rPr>
              <a:t>giấu dữ liệu âm vang</a:t>
            </a:r>
            <a:r>
              <a:rPr lang="en-US" sz="1800">
                <a:solidFill>
                  <a:srgbClr val="000000"/>
                </a:solidFill>
              </a:rPr>
              <a:t>, </a:t>
            </a:r>
            <a:r>
              <a:rPr lang="en-US" sz="1800" b="1">
                <a:solidFill>
                  <a:srgbClr val="FF0000"/>
                </a:solidFill>
              </a:rPr>
              <a:t>phương pháp lan âm phổ</a:t>
            </a:r>
            <a:r>
              <a:rPr lang="en-US" sz="1800">
                <a:solidFill>
                  <a:srgbClr val="000000"/>
                </a:solidFill>
              </a:rPr>
              <a:t>, </a:t>
            </a:r>
            <a:r>
              <a:rPr lang="en-US" sz="1800" b="1">
                <a:solidFill>
                  <a:srgbClr val="FF0000"/>
                </a:solidFill>
              </a:rPr>
              <a:t>LSB coding</a:t>
            </a:r>
            <a:r>
              <a:rPr lang="en-US" sz="1800">
                <a:solidFill>
                  <a:srgbClr val="000000"/>
                </a:solidFill>
              </a:rPr>
              <a:t>, </a:t>
            </a:r>
            <a:r>
              <a:rPr lang="en-US" sz="1800" b="1">
                <a:solidFill>
                  <a:srgbClr val="FF0000"/>
                </a:solidFill>
              </a:rPr>
              <a:t>chèn âm điệu</a:t>
            </a:r>
            <a:r>
              <a:rPr lang="en-US" sz="1800">
                <a:solidFill>
                  <a:srgbClr val="000000"/>
                </a:solidFill>
              </a:rPr>
              <a:t>, </a:t>
            </a:r>
            <a:r>
              <a:rPr lang="en-US" sz="1800" b="1">
                <a:solidFill>
                  <a:srgbClr val="FF0000"/>
                </a:solidFill>
              </a:rPr>
              <a:t>mã hóa giai đoạn</a:t>
            </a:r>
            <a:r>
              <a:rPr lang="en-US" sz="1800">
                <a:solidFill>
                  <a:srgbClr val="000000"/>
                </a:solidFill>
              </a:rPr>
              <a:t>,…</a:t>
            </a:r>
            <a:endParaRPr sz="1800">
              <a:solidFill>
                <a:srgbClr val="000000"/>
              </a:solidFill>
            </a:endParaRPr>
          </a:p>
        </p:txBody>
      </p:sp>
      <p:sp>
        <p:nvSpPr>
          <p:cNvPr id="2495" name="Google Shape;2495;p147"/>
          <p:cNvSpPr/>
          <p:nvPr/>
        </p:nvSpPr>
        <p:spPr>
          <a:xfrm>
            <a:off x="0" y="3662332"/>
            <a:ext cx="6172200" cy="2847000"/>
          </a:xfrm>
          <a:prstGeom prst="rect">
            <a:avLst/>
          </a:prstGeom>
          <a:solidFill>
            <a:schemeClr val="lt1"/>
          </a:solidFill>
          <a:ln>
            <a:noFill/>
          </a:ln>
        </p:spPr>
        <p:txBody>
          <a:bodyPr spcFirstLastPara="1" wrap="square" lIns="91425" tIns="45700" rIns="91425" bIns="45700" anchor="t" anchorCtr="0">
            <a:noAutofit/>
          </a:bodyPr>
          <a:lstStyle/>
          <a:p>
            <a:pPr marL="284162" marR="0" lvl="2" indent="0" algn="ctr" rtl="0">
              <a:lnSpc>
                <a:spcPct val="200000"/>
              </a:lnSpc>
              <a:spcBef>
                <a:spcPts val="0"/>
              </a:spcBef>
              <a:spcAft>
                <a:spcPts val="0"/>
              </a:spcAft>
              <a:buClr>
                <a:srgbClr val="1E4E79"/>
              </a:buClr>
              <a:buSzPts val="2400"/>
              <a:buFont typeface="Times New Roman"/>
              <a:buNone/>
            </a:pPr>
            <a:r>
              <a:rPr lang="en-US" sz="2400" b="1" i="0" u="none" strike="noStrike" cap="none">
                <a:solidFill>
                  <a:srgbClr val="1E4E79"/>
                </a:solidFill>
                <a:latin typeface="Times New Roman"/>
                <a:ea typeface="Times New Roman"/>
                <a:cs typeface="Times New Roman"/>
                <a:sym typeface="Times New Roman"/>
              </a:rPr>
              <a:t>Các công cụ giấu tin âm thanh</a:t>
            </a:r>
            <a:endParaRPr sz="2400" b="1" i="0" u="none" strike="noStrike" cap="none">
              <a:solidFill>
                <a:srgbClr val="1E4E79"/>
              </a:solidFill>
              <a:latin typeface="Times New Roman"/>
              <a:ea typeface="Times New Roman"/>
              <a:cs typeface="Times New Roman"/>
              <a:sym typeface="Times New Roman"/>
            </a:endParaRPr>
          </a:p>
          <a:p>
            <a:pPr marL="346075" marR="0" lvl="0" indent="-346075" algn="l" rtl="0">
              <a:lnSpc>
                <a:spcPct val="100000"/>
              </a:lnSpc>
              <a:spcBef>
                <a:spcPts val="600"/>
              </a:spcBef>
              <a:spcAft>
                <a:spcPts val="0"/>
              </a:spcAft>
              <a:buClr>
                <a:srgbClr val="00B0F0"/>
              </a:buClr>
              <a:buSzPts val="1800"/>
              <a:buFont typeface="Courier New"/>
              <a:buChar char="o"/>
            </a:pPr>
            <a:r>
              <a:rPr lang="en-US" sz="1800">
                <a:solidFill>
                  <a:srgbClr val="000000"/>
                </a:solidFill>
                <a:latin typeface="Times New Roman"/>
                <a:ea typeface="Times New Roman"/>
                <a:cs typeface="Times New Roman"/>
                <a:sym typeface="Times New Roman"/>
              </a:rPr>
              <a:t>BitCrypt </a:t>
            </a:r>
            <a:r>
              <a:rPr lang="en-US" sz="1800" i="1">
                <a:solidFill>
                  <a:srgbClr val="000000"/>
                </a:solidFill>
                <a:latin typeface="Times New Roman"/>
                <a:ea typeface="Times New Roman"/>
                <a:cs typeface="Times New Roman"/>
                <a:sym typeface="Times New Roman"/>
              </a:rPr>
              <a:t>(https://bitcrypt.moshe-szweizer.com)</a:t>
            </a:r>
            <a:endParaRPr sz="1800" i="1">
              <a:solidFill>
                <a:srgbClr val="000000"/>
              </a:solidFill>
              <a:latin typeface="Times New Roman"/>
              <a:ea typeface="Times New Roman"/>
              <a:cs typeface="Times New Roman"/>
              <a:sym typeface="Times New Roman"/>
            </a:endParaRPr>
          </a:p>
          <a:p>
            <a:pPr marL="346075" marR="0" lvl="0" indent="-346075" algn="l" rtl="0">
              <a:lnSpc>
                <a:spcPct val="100000"/>
              </a:lnSpc>
              <a:spcBef>
                <a:spcPts val="0"/>
              </a:spcBef>
              <a:spcAft>
                <a:spcPts val="0"/>
              </a:spcAft>
              <a:buClr>
                <a:srgbClr val="00B0F0"/>
              </a:buClr>
              <a:buSzPts val="1800"/>
              <a:buFont typeface="Courier New"/>
              <a:buChar char="o"/>
            </a:pPr>
            <a:r>
              <a:rPr lang="en-US" sz="1800">
                <a:solidFill>
                  <a:srgbClr val="000000"/>
                </a:solidFill>
                <a:latin typeface="Times New Roman"/>
                <a:ea typeface="Times New Roman"/>
                <a:cs typeface="Times New Roman"/>
                <a:sym typeface="Times New Roman"/>
              </a:rPr>
              <a:t>SilentEye </a:t>
            </a:r>
            <a:r>
              <a:rPr lang="en-US" sz="1800" i="1">
                <a:solidFill>
                  <a:srgbClr val="000000"/>
                </a:solidFill>
                <a:latin typeface="Times New Roman"/>
                <a:ea typeface="Times New Roman"/>
                <a:cs typeface="Times New Roman"/>
                <a:sym typeface="Times New Roman"/>
              </a:rPr>
              <a:t>(https://silenteye.v1kings.io)</a:t>
            </a:r>
            <a:endParaRPr sz="1800" i="1">
              <a:solidFill>
                <a:srgbClr val="000000"/>
              </a:solidFill>
              <a:latin typeface="Times New Roman"/>
              <a:ea typeface="Times New Roman"/>
              <a:cs typeface="Times New Roman"/>
              <a:sym typeface="Times New Roman"/>
            </a:endParaRPr>
          </a:p>
          <a:p>
            <a:pPr marL="346075" marR="0" lvl="0" indent="-346075" algn="l" rtl="0">
              <a:lnSpc>
                <a:spcPct val="100000"/>
              </a:lnSpc>
              <a:spcBef>
                <a:spcPts val="0"/>
              </a:spcBef>
              <a:spcAft>
                <a:spcPts val="0"/>
              </a:spcAft>
              <a:buClr>
                <a:srgbClr val="00B0F0"/>
              </a:buClr>
              <a:buSzPts val="1800"/>
              <a:buFont typeface="Courier New"/>
              <a:buChar char="o"/>
            </a:pPr>
            <a:r>
              <a:rPr lang="en-US" sz="1800">
                <a:solidFill>
                  <a:srgbClr val="000000"/>
                </a:solidFill>
                <a:latin typeface="Times New Roman"/>
                <a:ea typeface="Times New Roman"/>
                <a:cs typeface="Times New Roman"/>
                <a:sym typeface="Times New Roman"/>
              </a:rPr>
              <a:t>CHAOS Universal </a:t>
            </a:r>
            <a:r>
              <a:rPr lang="en-US" sz="1800" i="1">
                <a:solidFill>
                  <a:srgbClr val="000000"/>
                </a:solidFill>
                <a:latin typeface="Times New Roman"/>
                <a:ea typeface="Times New Roman"/>
                <a:cs typeface="Times New Roman"/>
                <a:sym typeface="Times New Roman"/>
              </a:rPr>
              <a:t>(https://safechaos.com)</a:t>
            </a:r>
            <a:endParaRPr/>
          </a:p>
          <a:p>
            <a:pPr marL="346075" marR="0" lvl="0" indent="-346075" algn="l" rtl="0">
              <a:spcBef>
                <a:spcPts val="0"/>
              </a:spcBef>
              <a:spcAft>
                <a:spcPts val="0"/>
              </a:spcAft>
              <a:buClr>
                <a:srgbClr val="00B0F0"/>
              </a:buClr>
              <a:buSzPts val="1800"/>
              <a:buFont typeface="Courier New"/>
              <a:buChar char="o"/>
            </a:pPr>
            <a:r>
              <a:rPr lang="en-US" sz="1800">
                <a:solidFill>
                  <a:srgbClr val="000000"/>
                </a:solidFill>
                <a:latin typeface="Times New Roman"/>
                <a:ea typeface="Times New Roman"/>
                <a:cs typeface="Times New Roman"/>
                <a:sym typeface="Times New Roman"/>
              </a:rPr>
              <a:t>Stego Stick </a:t>
            </a:r>
            <a:r>
              <a:rPr lang="en-US" sz="1800" i="1">
                <a:solidFill>
                  <a:srgbClr val="000000"/>
                </a:solidFill>
                <a:latin typeface="Times New Roman"/>
                <a:ea typeface="Times New Roman"/>
                <a:cs typeface="Times New Roman"/>
                <a:sym typeface="Times New Roman"/>
              </a:rPr>
              <a:t>(https://sourceforge.net)</a:t>
            </a:r>
            <a:endParaRPr sz="1800" i="1">
              <a:solidFill>
                <a:srgbClr val="000000"/>
              </a:solidFill>
              <a:latin typeface="Times New Roman"/>
              <a:ea typeface="Times New Roman"/>
              <a:cs typeface="Times New Roman"/>
              <a:sym typeface="Times New Roman"/>
            </a:endParaRPr>
          </a:p>
          <a:p>
            <a:pPr marL="346075" marR="0" lvl="0" indent="-346075" algn="l" rtl="0">
              <a:lnSpc>
                <a:spcPct val="100000"/>
              </a:lnSpc>
              <a:spcBef>
                <a:spcPts val="0"/>
              </a:spcBef>
              <a:spcAft>
                <a:spcPts val="0"/>
              </a:spcAft>
              <a:buClr>
                <a:srgbClr val="00B0F0"/>
              </a:buClr>
              <a:buSzPts val="1800"/>
              <a:buFont typeface="Courier New"/>
              <a:buChar char="o"/>
            </a:pPr>
            <a:r>
              <a:rPr lang="en-US" sz="1800">
                <a:solidFill>
                  <a:srgbClr val="000000"/>
                </a:solidFill>
                <a:latin typeface="Times New Roman"/>
                <a:ea typeface="Times New Roman"/>
                <a:cs typeface="Times New Roman"/>
                <a:sym typeface="Times New Roman"/>
              </a:rPr>
              <a:t>MP3Stego </a:t>
            </a:r>
            <a:r>
              <a:rPr lang="en-US" sz="1800" i="1">
                <a:solidFill>
                  <a:srgbClr val="000000"/>
                </a:solidFill>
                <a:latin typeface="Times New Roman"/>
                <a:ea typeface="Times New Roman"/>
                <a:cs typeface="Times New Roman"/>
                <a:sym typeface="Times New Roman"/>
              </a:rPr>
              <a:t>(</a:t>
            </a:r>
            <a:r>
              <a:rPr lang="en-US" sz="1800" i="1" u="sng">
                <a:solidFill>
                  <a:srgbClr val="000000"/>
                </a:solidFill>
                <a:latin typeface="Times New Roman"/>
                <a:ea typeface="Times New Roman"/>
                <a:cs typeface="Times New Roman"/>
                <a:sym typeface="Times New Roman"/>
                <a:hlinkClick r:id="rId3">
                  <a:extLst>
                    <a:ext uri="{A12FA001-AC4F-418D-AE19-62706E023703}">
                      <ahyp:hlinkClr xmlns="" xmlns:ahyp="http://schemas.microsoft.com/office/drawing/2018/hyperlinkcolor" val="tx"/>
                    </a:ext>
                  </a:extLst>
                </a:hlinkClick>
              </a:rPr>
              <a:t>https://peticolas.net</a:t>
            </a:r>
            <a:r>
              <a:rPr lang="en-US" sz="1800" i="1">
                <a:solidFill>
                  <a:srgbClr val="000000"/>
                </a:solidFill>
                <a:latin typeface="Times New Roman"/>
                <a:ea typeface="Times New Roman"/>
                <a:cs typeface="Times New Roman"/>
                <a:sym typeface="Times New Roman"/>
              </a:rPr>
              <a:t>)</a:t>
            </a:r>
            <a:endParaRPr/>
          </a:p>
          <a:p>
            <a:pPr marL="346075" marR="0" lvl="0" indent="-231775" algn="l" rtl="0">
              <a:lnSpc>
                <a:spcPct val="100000"/>
              </a:lnSpc>
              <a:spcBef>
                <a:spcPts val="0"/>
              </a:spcBef>
              <a:spcAft>
                <a:spcPts val="0"/>
              </a:spcAft>
              <a:buClr>
                <a:srgbClr val="00B0F0"/>
              </a:buClr>
              <a:buSzPts val="1800"/>
              <a:buFont typeface="Courier New"/>
              <a:buNone/>
            </a:pPr>
            <a:endParaRPr sz="1800" i="1">
              <a:solidFill>
                <a:srgbClr val="000000"/>
              </a:solidFill>
              <a:latin typeface="Times New Roman"/>
              <a:ea typeface="Times New Roman"/>
              <a:cs typeface="Times New Roman"/>
              <a:sym typeface="Times New Roman"/>
            </a:endParaRPr>
          </a:p>
          <a:p>
            <a:pPr marL="346075" marR="0" lvl="0" indent="-231775" algn="l" rtl="0">
              <a:lnSpc>
                <a:spcPct val="100000"/>
              </a:lnSpc>
              <a:spcBef>
                <a:spcPts val="0"/>
              </a:spcBef>
              <a:spcAft>
                <a:spcPts val="0"/>
              </a:spcAft>
              <a:buClr>
                <a:srgbClr val="00B0F0"/>
              </a:buClr>
              <a:buSzPts val="1800"/>
              <a:buFont typeface="Courier New"/>
              <a:buNone/>
            </a:pPr>
            <a:endParaRPr sz="1800">
              <a:solidFill>
                <a:srgbClr val="000000"/>
              </a:solidFill>
              <a:latin typeface="Times New Roman"/>
              <a:ea typeface="Times New Roman"/>
              <a:cs typeface="Times New Roman"/>
              <a:sym typeface="Times New Roman"/>
            </a:endParaRPr>
          </a:p>
        </p:txBody>
      </p:sp>
      <p:pic>
        <p:nvPicPr>
          <p:cNvPr id="2496" name="Google Shape;2496;p147" descr="DeepSound Blue Theme"/>
          <p:cNvPicPr preferRelativeResize="0"/>
          <p:nvPr/>
        </p:nvPicPr>
        <p:blipFill rotWithShape="1">
          <a:blip r:embed="rId4">
            <a:alphaModFix/>
          </a:blip>
          <a:srcRect/>
          <a:stretch/>
        </p:blipFill>
        <p:spPr>
          <a:xfrm>
            <a:off x="6727856" y="2988453"/>
            <a:ext cx="4908488" cy="3336147"/>
          </a:xfrm>
          <a:prstGeom prst="rect">
            <a:avLst/>
          </a:prstGeom>
          <a:noFill/>
          <a:ln>
            <a:noFill/>
          </a:ln>
        </p:spPr>
      </p:pic>
      <p:sp>
        <p:nvSpPr>
          <p:cNvPr id="2497" name="Google Shape;2497;p147"/>
          <p:cNvSpPr txBox="1">
            <a:spLocks noGrp="1"/>
          </p:cNvSpPr>
          <p:nvPr>
            <p:ph type="sldNum" idx="12"/>
          </p:nvPr>
        </p:nvSpPr>
        <p:spPr>
          <a:xfrm>
            <a:off x="9149882" y="635634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85</a:t>
            </a:fld>
            <a:endParaRPr/>
          </a:p>
        </p:txBody>
      </p:sp>
      <p:sp>
        <p:nvSpPr>
          <p:cNvPr id="2498" name="Google Shape;2498;p147"/>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Giấu tin âm thanh</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148"/>
          <p:cNvSpPr/>
          <p:nvPr/>
        </p:nvSpPr>
        <p:spPr>
          <a:xfrm>
            <a:off x="838200" y="1515176"/>
            <a:ext cx="4900500" cy="1393500"/>
          </a:xfrm>
          <a:prstGeom prst="rect">
            <a:avLst/>
          </a:prstGeom>
          <a:solidFill>
            <a:schemeClr val="lt1"/>
          </a:solidFill>
          <a:ln>
            <a:noFill/>
          </a:ln>
          <a:effectLst>
            <a:outerShdw blurRad="279400" dist="114300" dir="5040000" sx="107000" sy="107000" algn="tr" rotWithShape="0">
              <a:srgbClr val="000000">
                <a:alpha val="40000"/>
              </a:srgbClr>
            </a:outerShdw>
          </a:effectLst>
        </p:spPr>
        <p:txBody>
          <a:bodyPr spcFirstLastPara="1" wrap="square" lIns="91425" tIns="45700" rIns="91425" bIns="45700" anchor="ctr" anchorCtr="0">
            <a:noAutofit/>
          </a:bodyPr>
          <a:lstStyle/>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Trong phương pháp giấu tin thư mục, </a:t>
            </a:r>
            <a:r>
              <a:rPr lang="en-US" sz="1800" b="1">
                <a:solidFill>
                  <a:srgbClr val="FF0000"/>
                </a:solidFill>
                <a:latin typeface="Times New Roman"/>
                <a:ea typeface="Times New Roman"/>
                <a:cs typeface="Times New Roman"/>
                <a:sym typeface="Times New Roman"/>
              </a:rPr>
              <a:t>các tệp được giấu và mã hóa </a:t>
            </a:r>
            <a:r>
              <a:rPr lang="en-US" sz="1800">
                <a:solidFill>
                  <a:schemeClr val="dk1"/>
                </a:solidFill>
                <a:latin typeface="Times New Roman"/>
                <a:ea typeface="Times New Roman"/>
                <a:cs typeface="Times New Roman"/>
                <a:sym typeface="Times New Roman"/>
              </a:rPr>
              <a:t>trong thư mục và không hiện lên với các ứng dụng Windows thông thường, bao gồm Windows Explorer.</a:t>
            </a:r>
            <a:endParaRPr/>
          </a:p>
        </p:txBody>
      </p:sp>
      <p:sp>
        <p:nvSpPr>
          <p:cNvPr id="2504" name="Google Shape;2504;p148"/>
          <p:cNvSpPr/>
          <p:nvPr/>
        </p:nvSpPr>
        <p:spPr>
          <a:xfrm>
            <a:off x="6148552" y="1515177"/>
            <a:ext cx="5129100" cy="4756800"/>
          </a:xfrm>
          <a:prstGeom prst="rect">
            <a:avLst/>
          </a:prstGeom>
          <a:solidFill>
            <a:schemeClr val="lt1"/>
          </a:solidFill>
          <a:ln>
            <a:noFill/>
          </a:ln>
        </p:spPr>
        <p:txBody>
          <a:bodyPr spcFirstLastPara="1" wrap="square" lIns="91425" tIns="45700" rIns="91425" bIns="45700" anchor="t" anchorCtr="0">
            <a:noAutofit/>
          </a:bodyPr>
          <a:lstStyle/>
          <a:p>
            <a:pPr marL="168275" marR="0" lvl="2" indent="0" algn="ctr" rtl="0">
              <a:spcBef>
                <a:spcPts val="0"/>
              </a:spcBef>
              <a:spcAft>
                <a:spcPts val="0"/>
              </a:spcAft>
              <a:buNone/>
            </a:pPr>
            <a:r>
              <a:rPr lang="en-US" sz="2400" b="1" i="0" u="none" strike="noStrike" cap="none">
                <a:solidFill>
                  <a:schemeClr val="accent1"/>
                </a:solidFill>
                <a:latin typeface="Times New Roman"/>
                <a:ea typeface="Times New Roman"/>
                <a:cs typeface="Times New Roman"/>
                <a:sym typeface="Times New Roman"/>
              </a:rPr>
              <a:t>GiliSoft File Lock Pro</a:t>
            </a:r>
            <a:endParaRPr/>
          </a:p>
          <a:p>
            <a:pPr marL="168275" marR="0" lvl="2" indent="0" algn="l" rtl="0">
              <a:spcBef>
                <a:spcPts val="1200"/>
              </a:spcBef>
              <a:spcAft>
                <a:spcPts val="0"/>
              </a:spcAft>
              <a:buNone/>
            </a:pPr>
            <a:r>
              <a:rPr lang="en-US" sz="1800" b="0" i="0" u="none" strike="noStrike" cap="none">
                <a:solidFill>
                  <a:schemeClr val="dk1"/>
                </a:solidFill>
                <a:latin typeface="Times New Roman"/>
                <a:ea typeface="Times New Roman"/>
                <a:cs typeface="Times New Roman"/>
                <a:sym typeface="Times New Roman"/>
              </a:rPr>
              <a:t>Công cụ này khóa tệp, thư mục và ổ cứng; giấu tệp, thư mục và ổ cứng để không bị nhìn thấy; hoặc đặt mật khẩu bảo vệ các yếu tố này.</a:t>
            </a:r>
            <a:endParaRPr/>
          </a:p>
          <a:p>
            <a:pPr marL="168275" marR="0" lvl="2" indent="0" algn="l"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p:txBody>
      </p:sp>
      <p:sp>
        <p:nvSpPr>
          <p:cNvPr id="2505" name="Google Shape;2505;p148"/>
          <p:cNvSpPr/>
          <p:nvPr/>
        </p:nvSpPr>
        <p:spPr>
          <a:xfrm>
            <a:off x="838199" y="3171497"/>
            <a:ext cx="4900500" cy="3100500"/>
          </a:xfrm>
          <a:prstGeom prst="rect">
            <a:avLst/>
          </a:prstGeom>
          <a:solidFill>
            <a:schemeClr val="lt1"/>
          </a:solidFill>
          <a:ln w="12700" cap="flat" cmpd="sng">
            <a:solidFill>
              <a:schemeClr val="dk1"/>
            </a:solidFill>
            <a:prstDash val="solid"/>
            <a:miter lim="800000"/>
            <a:headEnd type="none" w="sm" len="sm"/>
            <a:tailEnd type="none" w="sm" len="sm"/>
          </a:ln>
          <a:effectLst>
            <a:outerShdw blurRad="279400" dist="114300" dir="5040000" sx="107000" sy="107000" algn="tr" rotWithShape="0">
              <a:srgbClr val="000000">
                <a:alpha val="40000"/>
              </a:srgbClr>
            </a:outerShdw>
          </a:effectLst>
        </p:spPr>
        <p:txBody>
          <a:bodyPr spcFirstLastPara="1" wrap="square" lIns="91425" tIns="45700" rIns="91425" bIns="45700" anchor="ctr" anchorCtr="0">
            <a:noAutofit/>
          </a:bodyPr>
          <a:lstStyle/>
          <a:p>
            <a:pPr marL="284162" marR="0" lvl="2" indent="0" algn="ctr" rtl="0">
              <a:lnSpc>
                <a:spcPct val="200000"/>
              </a:lnSpc>
              <a:spcBef>
                <a:spcPts val="0"/>
              </a:spcBef>
              <a:spcAft>
                <a:spcPts val="0"/>
              </a:spcAft>
              <a:buNone/>
            </a:pPr>
            <a:r>
              <a:rPr lang="en-US" sz="2400" b="1" i="0" u="none" strike="noStrike" cap="none">
                <a:solidFill>
                  <a:schemeClr val="accent1"/>
                </a:solidFill>
                <a:latin typeface="Times New Roman"/>
                <a:ea typeface="Times New Roman"/>
                <a:cs typeface="Times New Roman"/>
                <a:sym typeface="Times New Roman"/>
              </a:rPr>
              <a:t>Các công cụ giấu tin thư mục</a:t>
            </a:r>
            <a:endParaRPr/>
          </a:p>
          <a:p>
            <a:pPr marL="346075" marR="0" lvl="0" indent="-346075" algn="l" rtl="0">
              <a:spcBef>
                <a:spcPts val="60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Folder Lock </a:t>
            </a:r>
            <a:r>
              <a:rPr lang="en-US" sz="1800" i="1">
                <a:solidFill>
                  <a:schemeClr val="dk1"/>
                </a:solidFill>
                <a:latin typeface="Times New Roman"/>
                <a:ea typeface="Times New Roman"/>
                <a:cs typeface="Times New Roman"/>
                <a:sym typeface="Times New Roman"/>
              </a:rPr>
              <a:t>(http://www.newsoftware.net)</a:t>
            </a:r>
            <a:endParaRPr sz="1800" i="1">
              <a:solidFill>
                <a:schemeClr val="dk1"/>
              </a:solidFill>
              <a:latin typeface="Times New Roman"/>
              <a:ea typeface="Times New Roman"/>
              <a:cs typeface="Times New Roman"/>
              <a:sym typeface="Times New Roman"/>
            </a:endParaRPr>
          </a:p>
          <a:p>
            <a:pPr marL="346075" marR="0" lvl="0" indent="-346075" algn="l" rtl="0">
              <a:spcBef>
                <a:spcPts val="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Hide Folders 5 </a:t>
            </a:r>
            <a:r>
              <a:rPr lang="en-US" sz="1800" i="1">
                <a:solidFill>
                  <a:schemeClr val="dk1"/>
                </a:solidFill>
                <a:latin typeface="Times New Roman"/>
                <a:ea typeface="Times New Roman"/>
                <a:cs typeface="Times New Roman"/>
                <a:sym typeface="Times New Roman"/>
              </a:rPr>
              <a:t>(https://fspro.net)</a:t>
            </a:r>
            <a:endParaRPr/>
          </a:p>
          <a:p>
            <a:pPr marL="346075" marR="0" lvl="0" indent="-346075" algn="l" rtl="0">
              <a:spcBef>
                <a:spcPts val="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WinMend Folder Hidden </a:t>
            </a:r>
            <a:r>
              <a:rPr lang="en-US" sz="1800" i="1">
                <a:solidFill>
                  <a:schemeClr val="dk1"/>
                </a:solidFill>
                <a:latin typeface="Times New Roman"/>
                <a:ea typeface="Times New Roman"/>
                <a:cs typeface="Times New Roman"/>
                <a:sym typeface="Times New Roman"/>
              </a:rPr>
              <a:t>(https://www.winmend.com)</a:t>
            </a:r>
            <a:endParaRPr sz="1800" i="1">
              <a:solidFill>
                <a:schemeClr val="dk1"/>
              </a:solidFill>
              <a:latin typeface="Times New Roman"/>
              <a:ea typeface="Times New Roman"/>
              <a:cs typeface="Times New Roman"/>
              <a:sym typeface="Times New Roman"/>
            </a:endParaRPr>
          </a:p>
          <a:p>
            <a:pPr marL="346075" marR="0" lvl="0" indent="-346075" algn="l" rtl="0">
              <a:spcBef>
                <a:spcPts val="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Invisidble Secrets 4 </a:t>
            </a:r>
            <a:r>
              <a:rPr lang="en-US" sz="1800" i="1">
                <a:solidFill>
                  <a:schemeClr val="dk1"/>
                </a:solidFill>
                <a:latin typeface="Times New Roman"/>
                <a:ea typeface="Times New Roman"/>
                <a:cs typeface="Times New Roman"/>
                <a:sym typeface="Times New Roman"/>
              </a:rPr>
              <a:t>(https://www.invisiblesecrets.com)</a:t>
            </a:r>
            <a:endParaRPr sz="1800" i="1">
              <a:solidFill>
                <a:schemeClr val="dk1"/>
              </a:solidFill>
              <a:latin typeface="Times New Roman"/>
              <a:ea typeface="Times New Roman"/>
              <a:cs typeface="Times New Roman"/>
              <a:sym typeface="Times New Roman"/>
            </a:endParaRPr>
          </a:p>
          <a:p>
            <a:pPr marL="346075" marR="0" lvl="0" indent="-346075" algn="l" rtl="0">
              <a:spcBef>
                <a:spcPts val="0"/>
              </a:spcBef>
              <a:spcAft>
                <a:spcPts val="0"/>
              </a:spcAft>
              <a:buClr>
                <a:srgbClr val="00B0F0"/>
              </a:buClr>
              <a:buSzPts val="1800"/>
              <a:buFont typeface="Courier New"/>
              <a:buChar char="o"/>
            </a:pPr>
            <a:r>
              <a:rPr lang="en-US" sz="1800">
                <a:solidFill>
                  <a:schemeClr val="dk1"/>
                </a:solidFill>
                <a:latin typeface="Times New Roman"/>
                <a:ea typeface="Times New Roman"/>
                <a:cs typeface="Times New Roman"/>
                <a:sym typeface="Times New Roman"/>
              </a:rPr>
              <a:t>Max Folder Secure </a:t>
            </a:r>
            <a:r>
              <a:rPr lang="en-US" sz="1800" i="1">
                <a:solidFill>
                  <a:schemeClr val="dk1"/>
                </a:solidFill>
                <a:latin typeface="Times New Roman"/>
                <a:ea typeface="Times New Roman"/>
                <a:cs typeface="Times New Roman"/>
                <a:sym typeface="Times New Roman"/>
              </a:rPr>
              <a:t>(https://maxpcsecure.com)</a:t>
            </a:r>
            <a:endParaRPr sz="1800" i="1">
              <a:solidFill>
                <a:schemeClr val="dk1"/>
              </a:solidFill>
              <a:latin typeface="Times New Roman"/>
              <a:ea typeface="Times New Roman"/>
              <a:cs typeface="Times New Roman"/>
              <a:sym typeface="Times New Roman"/>
            </a:endParaRPr>
          </a:p>
        </p:txBody>
      </p:sp>
      <p:pic>
        <p:nvPicPr>
          <p:cNvPr id="2506" name="Google Shape;2506;p148" descr="https://gilisoft.com/pic/filebuantu(1).png"/>
          <p:cNvPicPr preferRelativeResize="0"/>
          <p:nvPr/>
        </p:nvPicPr>
        <p:blipFill rotWithShape="1">
          <a:blip r:embed="rId3">
            <a:alphaModFix/>
          </a:blip>
          <a:srcRect/>
          <a:stretch/>
        </p:blipFill>
        <p:spPr>
          <a:xfrm>
            <a:off x="6403263" y="2650085"/>
            <a:ext cx="4619625" cy="4143376"/>
          </a:xfrm>
          <a:prstGeom prst="rect">
            <a:avLst/>
          </a:prstGeom>
          <a:noFill/>
          <a:ln>
            <a:noFill/>
          </a:ln>
        </p:spPr>
      </p:pic>
      <p:sp>
        <p:nvSpPr>
          <p:cNvPr id="2507" name="Google Shape;2507;p148"/>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sp>
        <p:nvSpPr>
          <p:cNvPr id="2508" name="Google Shape;2508;p148"/>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Giấu tin thư mục</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49"/>
          <p:cNvSpPr/>
          <p:nvPr/>
        </p:nvSpPr>
        <p:spPr>
          <a:xfrm>
            <a:off x="838200" y="1310224"/>
            <a:ext cx="10515600" cy="878700"/>
          </a:xfrm>
          <a:prstGeom prst="rect">
            <a:avLst/>
          </a:prstGeom>
          <a:solidFill>
            <a:schemeClr val="lt1"/>
          </a:solidFill>
          <a:ln>
            <a:noFill/>
          </a:ln>
          <a:effectLst>
            <a:outerShdw blurRad="279400" sx="106000" sy="106000" algn="ctr" rotWithShape="0">
              <a:srgbClr val="000000">
                <a:alpha val="32940"/>
              </a:srgbClr>
            </a:outerShdw>
          </a:effectLst>
        </p:spPr>
        <p:txBody>
          <a:bodyPr spcFirstLastPara="1" wrap="square" lIns="91425" tIns="45700" rIns="91425" bIns="45700" anchor="ctr" anchorCtr="0">
            <a:noAutofit/>
          </a:bodyPr>
          <a:lstStyle/>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Giấu tin spam/email là phương pháp </a:t>
            </a:r>
            <a:r>
              <a:rPr lang="en-US" sz="1800" b="1">
                <a:solidFill>
                  <a:srgbClr val="FF0000"/>
                </a:solidFill>
                <a:latin typeface="Times New Roman"/>
                <a:ea typeface="Times New Roman"/>
                <a:cs typeface="Times New Roman"/>
                <a:sym typeface="Times New Roman"/>
              </a:rPr>
              <a:t>gửi thông điệp bí mật bằng cách giấu vào thư điện tử hoặc spam</a:t>
            </a:r>
            <a:r>
              <a:rPr lang="en-US" sz="1800">
                <a:solidFill>
                  <a:schemeClr val="dk1"/>
                </a:solidFill>
                <a:latin typeface="Times New Roman"/>
                <a:ea typeface="Times New Roman"/>
                <a:cs typeface="Times New Roman"/>
                <a:sym typeface="Times New Roman"/>
              </a:rPr>
              <a:t>.</a:t>
            </a:r>
            <a:endParaRPr/>
          </a:p>
          <a:p>
            <a:pPr marL="346075" marR="0" lvl="0" indent="-346075" algn="l" rtl="0">
              <a:spcBef>
                <a:spcPts val="0"/>
              </a:spcBef>
              <a:spcAft>
                <a:spcPts val="0"/>
              </a:spcAft>
              <a:buClr>
                <a:schemeClr val="accent4"/>
              </a:buClr>
              <a:buSzPts val="1800"/>
              <a:buFont typeface="Noto Sans Symbols"/>
              <a:buChar char="❑"/>
            </a:pPr>
            <a:r>
              <a:rPr lang="en-US" sz="1800">
                <a:solidFill>
                  <a:schemeClr val="dk1"/>
                </a:solidFill>
                <a:latin typeface="Times New Roman"/>
                <a:ea typeface="Times New Roman"/>
                <a:cs typeface="Times New Roman"/>
                <a:sym typeface="Times New Roman"/>
              </a:rPr>
              <a:t>Thư spam giúp </a:t>
            </a:r>
            <a:r>
              <a:rPr lang="en-US" sz="1800" b="1">
                <a:solidFill>
                  <a:srgbClr val="FF0000"/>
                </a:solidFill>
                <a:latin typeface="Times New Roman"/>
                <a:ea typeface="Times New Roman"/>
                <a:cs typeface="Times New Roman"/>
                <a:sym typeface="Times New Roman"/>
              </a:rPr>
              <a:t>liên lạc bí mật </a:t>
            </a:r>
            <a:r>
              <a:rPr lang="en-US" sz="1800">
                <a:solidFill>
                  <a:schemeClr val="dk1"/>
                </a:solidFill>
                <a:latin typeface="Times New Roman"/>
                <a:ea typeface="Times New Roman"/>
                <a:cs typeface="Times New Roman"/>
                <a:sym typeface="Times New Roman"/>
              </a:rPr>
              <a:t>bằng cách nhúng dữ liệu bí mật và giấu dữ liệu nhúng vào trong thư spam.</a:t>
            </a:r>
            <a:endParaRPr/>
          </a:p>
          <a:p>
            <a:pPr marL="346075" marR="0" lvl="0" indent="-346075" algn="l" rtl="0">
              <a:spcBef>
                <a:spcPts val="0"/>
              </a:spcBef>
              <a:spcAft>
                <a:spcPts val="0"/>
              </a:spcAft>
              <a:buClr>
                <a:schemeClr val="accent4"/>
              </a:buClr>
              <a:buSzPts val="1800"/>
              <a:buFont typeface="Noto Sans Symbols"/>
              <a:buChar char="❑"/>
            </a:pPr>
            <a:r>
              <a:rPr lang="en-US" sz="1800" b="1">
                <a:solidFill>
                  <a:srgbClr val="FF0000"/>
                </a:solidFill>
                <a:latin typeface="Times New Roman"/>
                <a:ea typeface="Times New Roman"/>
                <a:cs typeface="Times New Roman"/>
                <a:sym typeface="Times New Roman"/>
              </a:rPr>
              <a:t>Spam Mimic </a:t>
            </a:r>
            <a:r>
              <a:rPr lang="en-US" sz="1800">
                <a:solidFill>
                  <a:schemeClr val="dk1"/>
                </a:solidFill>
                <a:latin typeface="Times New Roman"/>
                <a:ea typeface="Times New Roman"/>
                <a:cs typeface="Times New Roman"/>
                <a:sym typeface="Times New Roman"/>
              </a:rPr>
              <a:t>là một công cụ giấu tin spam/thư điện tử nén thông điệp bí mật vào một thư spam sạch.</a:t>
            </a:r>
            <a:endParaRPr/>
          </a:p>
        </p:txBody>
      </p:sp>
      <p:pic>
        <p:nvPicPr>
          <p:cNvPr id="2514" name="Google Shape;2514;p149"/>
          <p:cNvPicPr preferRelativeResize="0"/>
          <p:nvPr/>
        </p:nvPicPr>
        <p:blipFill rotWithShape="1">
          <a:blip r:embed="rId3">
            <a:alphaModFix/>
          </a:blip>
          <a:srcRect/>
          <a:stretch/>
        </p:blipFill>
        <p:spPr>
          <a:xfrm>
            <a:off x="838200" y="2341715"/>
            <a:ext cx="4728210" cy="3760186"/>
          </a:xfrm>
          <a:prstGeom prst="rect">
            <a:avLst/>
          </a:prstGeom>
          <a:noFill/>
          <a:ln>
            <a:noFill/>
          </a:ln>
        </p:spPr>
      </p:pic>
      <p:pic>
        <p:nvPicPr>
          <p:cNvPr id="2515" name="Google Shape;2515;p149"/>
          <p:cNvPicPr preferRelativeResize="0"/>
          <p:nvPr/>
        </p:nvPicPr>
        <p:blipFill rotWithShape="1">
          <a:blip r:embed="rId4">
            <a:alphaModFix/>
          </a:blip>
          <a:srcRect/>
          <a:stretch/>
        </p:blipFill>
        <p:spPr>
          <a:xfrm>
            <a:off x="6883674" y="2321884"/>
            <a:ext cx="4470127" cy="3780018"/>
          </a:xfrm>
          <a:prstGeom prst="rect">
            <a:avLst/>
          </a:prstGeom>
          <a:noFill/>
          <a:ln>
            <a:noFill/>
          </a:ln>
        </p:spPr>
      </p:pic>
      <p:sp>
        <p:nvSpPr>
          <p:cNvPr id="2516" name="Google Shape;2516;p149"/>
          <p:cNvSpPr txBox="1"/>
          <p:nvPr/>
        </p:nvSpPr>
        <p:spPr>
          <a:xfrm>
            <a:off x="9753600" y="6111895"/>
            <a:ext cx="1807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i="1">
                <a:solidFill>
                  <a:schemeClr val="dk1"/>
                </a:solidFill>
                <a:latin typeface="Times New Roman"/>
                <a:ea typeface="Times New Roman"/>
                <a:cs typeface="Times New Roman"/>
                <a:sym typeface="Times New Roman"/>
              </a:rPr>
              <a:t>https://www.spammimic.com/</a:t>
            </a:r>
            <a:endParaRPr/>
          </a:p>
        </p:txBody>
      </p:sp>
      <p:sp>
        <p:nvSpPr>
          <p:cNvPr id="2517" name="Google Shape;2517;p149"/>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87</a:t>
            </a:fld>
            <a:endParaRPr/>
          </a:p>
        </p:txBody>
      </p:sp>
      <p:sp>
        <p:nvSpPr>
          <p:cNvPr id="2518" name="Google Shape;2518;p149"/>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Giấu tin spam và thư điện tử</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150"/>
          <p:cNvSpPr/>
          <p:nvPr/>
        </p:nvSpPr>
        <p:spPr>
          <a:xfrm>
            <a:off x="7317422" y="1438976"/>
            <a:ext cx="40863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SPY PIX</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https://www.juicybitssoftware.com</a:t>
            </a:r>
            <a:endParaRPr sz="1800" b="0" i="1" u="none" strike="noStrike" cap="none">
              <a:solidFill>
                <a:schemeClr val="dk1"/>
              </a:solidFill>
              <a:latin typeface="Times New Roman"/>
              <a:ea typeface="Times New Roman"/>
              <a:cs typeface="Times New Roman"/>
              <a:sym typeface="Times New Roman"/>
            </a:endParaRPr>
          </a:p>
        </p:txBody>
      </p:sp>
      <p:sp>
        <p:nvSpPr>
          <p:cNvPr id="2524" name="Google Shape;2524;p150"/>
          <p:cNvSpPr/>
          <p:nvPr/>
        </p:nvSpPr>
        <p:spPr>
          <a:xfrm>
            <a:off x="7317421" y="2404859"/>
            <a:ext cx="40863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Pixelknot: Hidden Messages</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https://guardianproject.info</a:t>
            </a:r>
            <a:endParaRPr sz="1800" b="0" i="1" u="none" strike="noStrike" cap="none">
              <a:solidFill>
                <a:schemeClr val="dk1"/>
              </a:solidFill>
              <a:latin typeface="Times New Roman"/>
              <a:ea typeface="Times New Roman"/>
              <a:cs typeface="Times New Roman"/>
              <a:sym typeface="Times New Roman"/>
            </a:endParaRPr>
          </a:p>
        </p:txBody>
      </p:sp>
      <p:sp>
        <p:nvSpPr>
          <p:cNvPr id="2525" name="Google Shape;2525;p150"/>
          <p:cNvSpPr/>
          <p:nvPr/>
        </p:nvSpPr>
        <p:spPr>
          <a:xfrm>
            <a:off x="7317421" y="3370742"/>
            <a:ext cx="40863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Pocket Stego</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https://www.talixa.com</a:t>
            </a:r>
            <a:endParaRPr sz="1800" b="0" i="1" u="none" strike="noStrike" cap="none">
              <a:solidFill>
                <a:schemeClr val="dk1"/>
              </a:solidFill>
              <a:latin typeface="Times New Roman"/>
              <a:ea typeface="Times New Roman"/>
              <a:cs typeface="Times New Roman"/>
              <a:sym typeface="Times New Roman"/>
            </a:endParaRPr>
          </a:p>
        </p:txBody>
      </p:sp>
      <p:sp>
        <p:nvSpPr>
          <p:cNvPr id="2526" name="Google Shape;2526;p150"/>
          <p:cNvSpPr/>
          <p:nvPr/>
        </p:nvSpPr>
        <p:spPr>
          <a:xfrm>
            <a:off x="7317421" y="4336625"/>
            <a:ext cx="4086300" cy="7605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98512" marR="0" lvl="2" indent="-5715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Steganography Image</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https://play.google.com</a:t>
            </a:r>
            <a:endParaRPr sz="1800" b="0" i="1" u="none" strike="noStrike" cap="none">
              <a:solidFill>
                <a:schemeClr val="dk1"/>
              </a:solidFill>
              <a:latin typeface="Times New Roman"/>
              <a:ea typeface="Times New Roman"/>
              <a:cs typeface="Times New Roman"/>
              <a:sym typeface="Times New Roman"/>
            </a:endParaRPr>
          </a:p>
        </p:txBody>
      </p:sp>
      <p:sp>
        <p:nvSpPr>
          <p:cNvPr id="2527" name="Google Shape;2527;p150"/>
          <p:cNvSpPr/>
          <p:nvPr/>
        </p:nvSpPr>
        <p:spPr>
          <a:xfrm>
            <a:off x="7317421" y="5302508"/>
            <a:ext cx="4086300" cy="804600"/>
          </a:xfrm>
          <a:prstGeom prst="rect">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741362" marR="0" lvl="2" indent="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StegoSec</a:t>
            </a:r>
            <a:endParaRPr/>
          </a:p>
          <a:p>
            <a:pPr marL="798512" marR="0" lvl="2" indent="-5715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https://csocks.altervista.org </a:t>
            </a:r>
            <a:endParaRPr sz="1800" b="0" i="1" u="none" strike="noStrike" cap="none">
              <a:solidFill>
                <a:schemeClr val="dk1"/>
              </a:solidFill>
              <a:latin typeface="Times New Roman"/>
              <a:ea typeface="Times New Roman"/>
              <a:cs typeface="Times New Roman"/>
              <a:sym typeface="Times New Roman"/>
            </a:endParaRPr>
          </a:p>
        </p:txBody>
      </p:sp>
      <p:sp>
        <p:nvSpPr>
          <p:cNvPr id="2528" name="Google Shape;2528;p150"/>
          <p:cNvSpPr/>
          <p:nvPr/>
        </p:nvSpPr>
        <p:spPr>
          <a:xfrm>
            <a:off x="3775670" y="1400091"/>
            <a:ext cx="3313500" cy="4707000"/>
          </a:xfrm>
          <a:prstGeom prst="rect">
            <a:avLst/>
          </a:prstGeom>
          <a:solidFill>
            <a:schemeClr val="lt1"/>
          </a:solidFill>
          <a:ln>
            <a:noFill/>
          </a:ln>
          <a:effectLst>
            <a:outerShdw blurRad="508000" dist="1422400" sx="98000" sy="98000" algn="l" rotWithShape="0">
              <a:srgbClr val="000000">
                <a:alpha val="24710"/>
              </a:srgbClr>
            </a:outerShdw>
          </a:effectLst>
        </p:spPr>
        <p:txBody>
          <a:bodyPr spcFirstLastPara="1" wrap="square" lIns="91425" tIns="45700" rIns="91425" bIns="45700" anchor="t" anchorCtr="0">
            <a:noAutofit/>
          </a:bodyPr>
          <a:lstStyle/>
          <a:p>
            <a:pPr marL="168275" marR="0" lvl="2" indent="-4762" algn="ctr" rtl="0">
              <a:lnSpc>
                <a:spcPct val="150000"/>
              </a:lnSpc>
              <a:spcBef>
                <a:spcPts val="0"/>
              </a:spcBef>
              <a:spcAft>
                <a:spcPts val="0"/>
              </a:spcAft>
              <a:buNone/>
            </a:pPr>
            <a:r>
              <a:rPr lang="en-US" sz="1800" b="1" i="0" u="none" strike="noStrike" cap="none">
                <a:solidFill>
                  <a:srgbClr val="00B0F0"/>
                </a:solidFill>
                <a:latin typeface="Times New Roman"/>
                <a:ea typeface="Times New Roman"/>
                <a:cs typeface="Times New Roman"/>
                <a:sym typeface="Times New Roman"/>
              </a:rPr>
              <a:t>Stegais</a:t>
            </a:r>
            <a:endParaRPr sz="1800" b="1" i="0" u="none" strike="noStrike" cap="none">
              <a:solidFill>
                <a:srgbClr val="00B0F0"/>
              </a:solidFill>
              <a:latin typeface="Times New Roman"/>
              <a:ea typeface="Times New Roman"/>
              <a:cs typeface="Times New Roman"/>
              <a:sym typeface="Times New Roman"/>
            </a:endParaRPr>
          </a:p>
        </p:txBody>
      </p:sp>
      <p:sp>
        <p:nvSpPr>
          <p:cNvPr id="2529" name="Google Shape;2529;p150"/>
          <p:cNvSpPr/>
          <p:nvPr/>
        </p:nvSpPr>
        <p:spPr>
          <a:xfrm>
            <a:off x="407286" y="1400091"/>
            <a:ext cx="3197700" cy="4707000"/>
          </a:xfrm>
          <a:prstGeom prst="rect">
            <a:avLst/>
          </a:prstGeom>
          <a:solidFill>
            <a:schemeClr val="lt1"/>
          </a:solidFill>
          <a:ln>
            <a:noFill/>
          </a:ln>
          <a:effectLst>
            <a:outerShdw blurRad="533400" dist="1422400" sx="98000" sy="98000" algn="l" rotWithShape="0">
              <a:srgbClr val="000000">
                <a:alpha val="24710"/>
              </a:srgbClr>
            </a:outerShdw>
          </a:effectLst>
        </p:spPr>
        <p:txBody>
          <a:bodyPr spcFirstLastPara="1" wrap="square" lIns="91425" tIns="45700" rIns="91425" bIns="45700" anchor="t" anchorCtr="0">
            <a:noAutofit/>
          </a:bodyPr>
          <a:lstStyle/>
          <a:p>
            <a:pPr marL="168275" marR="0" lvl="2" indent="-4762" algn="ctr" rtl="0">
              <a:lnSpc>
                <a:spcPct val="150000"/>
              </a:lnSpc>
              <a:spcBef>
                <a:spcPts val="0"/>
              </a:spcBef>
              <a:spcAft>
                <a:spcPts val="0"/>
              </a:spcAft>
              <a:buNone/>
            </a:pPr>
            <a:r>
              <a:rPr lang="en-US" sz="1800" b="1" i="0" u="none" strike="noStrike" cap="none">
                <a:solidFill>
                  <a:srgbClr val="00B0F0"/>
                </a:solidFill>
                <a:latin typeface="Times New Roman"/>
                <a:ea typeface="Times New Roman"/>
                <a:cs typeface="Times New Roman"/>
                <a:sym typeface="Times New Roman"/>
              </a:rPr>
              <a:t>Steganography Master</a:t>
            </a:r>
            <a:endParaRPr/>
          </a:p>
        </p:txBody>
      </p:sp>
      <p:pic>
        <p:nvPicPr>
          <p:cNvPr id="2530" name="Google Shape;2530;p150" descr="Steganography Master for Android - APK Download"/>
          <p:cNvPicPr preferRelativeResize="0"/>
          <p:nvPr/>
        </p:nvPicPr>
        <p:blipFill rotWithShape="1">
          <a:blip r:embed="rId3">
            <a:alphaModFix/>
          </a:blip>
          <a:srcRect/>
          <a:stretch/>
        </p:blipFill>
        <p:spPr>
          <a:xfrm>
            <a:off x="904904" y="1875054"/>
            <a:ext cx="2366523" cy="4207152"/>
          </a:xfrm>
          <a:prstGeom prst="rect">
            <a:avLst/>
          </a:prstGeom>
          <a:noFill/>
          <a:ln>
            <a:noFill/>
          </a:ln>
        </p:spPr>
      </p:pic>
      <p:pic>
        <p:nvPicPr>
          <p:cNvPr id="2531" name="Google Shape;2531;p150" descr="Stegais 1.3.0 Download Android APK | Aptoide"/>
          <p:cNvPicPr preferRelativeResize="0"/>
          <p:nvPr/>
        </p:nvPicPr>
        <p:blipFill rotWithShape="1">
          <a:blip r:embed="rId4">
            <a:alphaModFix/>
          </a:blip>
          <a:srcRect/>
          <a:stretch/>
        </p:blipFill>
        <p:spPr>
          <a:xfrm>
            <a:off x="4249135" y="1858033"/>
            <a:ext cx="2366524" cy="4207154"/>
          </a:xfrm>
          <a:prstGeom prst="rect">
            <a:avLst/>
          </a:prstGeom>
          <a:noFill/>
          <a:ln>
            <a:noFill/>
          </a:ln>
        </p:spPr>
      </p:pic>
      <p:pic>
        <p:nvPicPr>
          <p:cNvPr id="2532" name="Google Shape;2532;p150" descr="Juicy Bits"/>
          <p:cNvPicPr preferRelativeResize="0"/>
          <p:nvPr/>
        </p:nvPicPr>
        <p:blipFill rotWithShape="1">
          <a:blip r:embed="rId5">
            <a:alphaModFix/>
          </a:blip>
          <a:srcRect r="79364" b="-2522"/>
          <a:stretch/>
        </p:blipFill>
        <p:spPr>
          <a:xfrm>
            <a:off x="7478151" y="1456290"/>
            <a:ext cx="464535" cy="646221"/>
          </a:xfrm>
          <a:prstGeom prst="rect">
            <a:avLst/>
          </a:prstGeom>
          <a:noFill/>
          <a:ln>
            <a:noFill/>
          </a:ln>
        </p:spPr>
      </p:pic>
      <p:pic>
        <p:nvPicPr>
          <p:cNvPr id="2533" name="Google Shape;2533;p150" descr="PixelKnot: Hidden Messages - Ứng dụng trên Google Play"/>
          <p:cNvPicPr preferRelativeResize="0"/>
          <p:nvPr/>
        </p:nvPicPr>
        <p:blipFill rotWithShape="1">
          <a:blip r:embed="rId6">
            <a:alphaModFix/>
          </a:blip>
          <a:srcRect/>
          <a:stretch/>
        </p:blipFill>
        <p:spPr>
          <a:xfrm>
            <a:off x="7513431" y="2588069"/>
            <a:ext cx="393974" cy="393974"/>
          </a:xfrm>
          <a:prstGeom prst="rect">
            <a:avLst/>
          </a:prstGeom>
          <a:noFill/>
          <a:ln>
            <a:noFill/>
          </a:ln>
        </p:spPr>
      </p:pic>
      <p:pic>
        <p:nvPicPr>
          <p:cNvPr id="2534" name="Google Shape;2534;p150" descr="Pocket Stego icon"/>
          <p:cNvPicPr preferRelativeResize="0"/>
          <p:nvPr/>
        </p:nvPicPr>
        <p:blipFill rotWithShape="1">
          <a:blip r:embed="rId7">
            <a:alphaModFix/>
          </a:blip>
          <a:srcRect/>
          <a:stretch/>
        </p:blipFill>
        <p:spPr>
          <a:xfrm>
            <a:off x="7369570" y="3410091"/>
            <a:ext cx="681695" cy="681695"/>
          </a:xfrm>
          <a:prstGeom prst="rect">
            <a:avLst/>
          </a:prstGeom>
          <a:noFill/>
          <a:ln>
            <a:noFill/>
          </a:ln>
        </p:spPr>
      </p:pic>
      <p:sp>
        <p:nvSpPr>
          <p:cNvPr id="2535" name="Google Shape;2535;p150" descr="Ảnh bìa"/>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536" name="Google Shape;2536;p150" descr="Image Steganography icon"/>
          <p:cNvPicPr preferRelativeResize="0"/>
          <p:nvPr/>
        </p:nvPicPr>
        <p:blipFill rotWithShape="1">
          <a:blip r:embed="rId8">
            <a:alphaModFix/>
          </a:blip>
          <a:srcRect/>
          <a:stretch/>
        </p:blipFill>
        <p:spPr>
          <a:xfrm>
            <a:off x="7488033" y="4475822"/>
            <a:ext cx="503019" cy="503019"/>
          </a:xfrm>
          <a:prstGeom prst="rect">
            <a:avLst/>
          </a:prstGeom>
          <a:noFill/>
          <a:ln>
            <a:noFill/>
          </a:ln>
        </p:spPr>
      </p:pic>
      <p:pic>
        <p:nvPicPr>
          <p:cNvPr id="2537" name="Google Shape;2537;p150" descr="http://csocks.altervista.org/Stegosec_AppleStore.jpg"/>
          <p:cNvPicPr preferRelativeResize="0"/>
          <p:nvPr/>
        </p:nvPicPr>
        <p:blipFill rotWithShape="1">
          <a:blip r:embed="rId9">
            <a:alphaModFix/>
          </a:blip>
          <a:srcRect/>
          <a:stretch/>
        </p:blipFill>
        <p:spPr>
          <a:xfrm>
            <a:off x="7360290" y="5354741"/>
            <a:ext cx="700253" cy="700254"/>
          </a:xfrm>
          <a:prstGeom prst="rect">
            <a:avLst/>
          </a:prstGeom>
          <a:noFill/>
          <a:ln>
            <a:noFill/>
          </a:ln>
        </p:spPr>
      </p:pic>
      <p:sp>
        <p:nvSpPr>
          <p:cNvPr id="2538" name="Google Shape;2538;p150"/>
          <p:cNvSpPr txBox="1">
            <a:spLocks noGrp="1"/>
          </p:cNvSpPr>
          <p:nvPr>
            <p:ph type="sldNum" idx="12"/>
          </p:nvPr>
        </p:nvSpPr>
        <p:spPr>
          <a:xfrm>
            <a:off x="9139722"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sp>
        <p:nvSpPr>
          <p:cNvPr id="2539" name="Google Shape;2539;p150"/>
          <p:cNvSpPr txBox="1">
            <a:spLocks noGrp="1"/>
          </p:cNvSpPr>
          <p:nvPr>
            <p:ph type="title"/>
          </p:nvPr>
        </p:nvSpPr>
        <p:spPr>
          <a:xfrm>
            <a:off x="838200" y="1"/>
            <a:ext cx="10515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Arial"/>
              <a:buNone/>
            </a:pPr>
            <a:r>
              <a:rPr lang="en-US"/>
              <a:t>Các công cụ dấu tin trên thiết bị di động</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grpSp>
        <p:nvGrpSpPr>
          <p:cNvPr id="2544" name="Google Shape;2544;p151"/>
          <p:cNvGrpSpPr/>
          <p:nvPr/>
        </p:nvGrpSpPr>
        <p:grpSpPr>
          <a:xfrm>
            <a:off x="1828800" y="352459"/>
            <a:ext cx="8382000" cy="6326231"/>
            <a:chOff x="0" y="47659"/>
            <a:chExt cx="8382000" cy="6326231"/>
          </a:xfrm>
        </p:grpSpPr>
        <p:sp>
          <p:nvSpPr>
            <p:cNvPr id="2545" name="Google Shape;2545;p151"/>
            <p:cNvSpPr/>
            <p:nvPr/>
          </p:nvSpPr>
          <p:spPr>
            <a:xfrm rot="5400000">
              <a:off x="4194330" y="-334747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151"/>
            <p:cNvSpPr txBox="1"/>
            <p:nvPr/>
          </p:nvSpPr>
          <p:spPr>
            <a:xfrm>
              <a:off x="799201" y="8634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Phương thức CEH Hacking</a:t>
              </a:r>
              <a:endParaRPr sz="3700" b="0" i="0" u="none" strike="noStrike" cap="none">
                <a:solidFill>
                  <a:schemeClr val="dk1"/>
                </a:solidFill>
                <a:latin typeface="Calibri"/>
                <a:ea typeface="Calibri"/>
                <a:cs typeface="Calibri"/>
                <a:sym typeface="Calibri"/>
              </a:endParaRPr>
            </a:p>
          </p:txBody>
        </p:sp>
        <p:sp>
          <p:nvSpPr>
            <p:cNvPr id="2547" name="Google Shape;2547;p151"/>
            <p:cNvSpPr/>
            <p:nvPr/>
          </p:nvSpPr>
          <p:spPr>
            <a:xfrm>
              <a:off x="0" y="901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151"/>
            <p:cNvSpPr txBox="1"/>
            <p:nvPr/>
          </p:nvSpPr>
          <p:spPr>
            <a:xfrm>
              <a:off x="97533" y="1877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549" name="Google Shape;2549;p151"/>
            <p:cNvSpPr/>
            <p:nvPr/>
          </p:nvSpPr>
          <p:spPr>
            <a:xfrm rot="5400000">
              <a:off x="4194330" y="-2421731"/>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151"/>
            <p:cNvSpPr txBox="1"/>
            <p:nvPr/>
          </p:nvSpPr>
          <p:spPr>
            <a:xfrm>
              <a:off x="799201" y="101208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Bẻ khóa mật khẩu</a:t>
              </a:r>
              <a:endParaRPr sz="3700" b="0" i="0" u="none" strike="noStrike" cap="none">
                <a:solidFill>
                  <a:schemeClr val="dk1"/>
                </a:solidFill>
                <a:latin typeface="Calibri"/>
                <a:ea typeface="Calibri"/>
                <a:cs typeface="Calibri"/>
                <a:sym typeface="Calibri"/>
              </a:endParaRPr>
            </a:p>
          </p:txBody>
        </p:sp>
        <p:sp>
          <p:nvSpPr>
            <p:cNvPr id="2551" name="Google Shape;2551;p151"/>
            <p:cNvSpPr/>
            <p:nvPr/>
          </p:nvSpPr>
          <p:spPr>
            <a:xfrm>
              <a:off x="0" y="101591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151"/>
            <p:cNvSpPr txBox="1"/>
            <p:nvPr/>
          </p:nvSpPr>
          <p:spPr>
            <a:xfrm>
              <a:off x="97533" y="111345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2  </a:t>
              </a:r>
              <a:endParaRPr sz="3300" b="1" i="0" u="none" strike="noStrike" cap="none">
                <a:solidFill>
                  <a:schemeClr val="lt1"/>
                </a:solidFill>
                <a:latin typeface="Calibri"/>
                <a:ea typeface="Calibri"/>
                <a:cs typeface="Calibri"/>
                <a:sym typeface="Calibri"/>
              </a:endParaRPr>
            </a:p>
          </p:txBody>
        </p:sp>
        <p:sp>
          <p:nvSpPr>
            <p:cNvPr id="2553" name="Google Shape;2553;p151"/>
            <p:cNvSpPr/>
            <p:nvPr/>
          </p:nvSpPr>
          <p:spPr>
            <a:xfrm rot="5400000">
              <a:off x="4174985" y="1263652"/>
              <a:ext cx="792540" cy="7582800"/>
            </a:xfrm>
            <a:prstGeom prst="round2SameRect">
              <a:avLst>
                <a:gd name="adj1" fmla="val 16667"/>
                <a:gd name="adj2" fmla="val 0"/>
              </a:avLst>
            </a:prstGeom>
            <a:solidFill>
              <a:srgbClr val="00FF00">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151"/>
            <p:cNvSpPr/>
            <p:nvPr/>
          </p:nvSpPr>
          <p:spPr>
            <a:xfrm>
              <a:off x="0" y="194166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151"/>
            <p:cNvSpPr txBox="1"/>
            <p:nvPr/>
          </p:nvSpPr>
          <p:spPr>
            <a:xfrm>
              <a:off x="97533" y="203919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3</a:t>
              </a:r>
              <a:endParaRPr sz="3300" b="1" i="0" u="none" strike="noStrike" cap="none">
                <a:solidFill>
                  <a:schemeClr val="lt1"/>
                </a:solidFill>
                <a:latin typeface="Calibri"/>
                <a:ea typeface="Calibri"/>
                <a:cs typeface="Calibri"/>
                <a:sym typeface="Calibri"/>
              </a:endParaRPr>
            </a:p>
          </p:txBody>
        </p:sp>
        <p:sp>
          <p:nvSpPr>
            <p:cNvPr id="2556" name="Google Shape;2556;p151"/>
            <p:cNvSpPr/>
            <p:nvPr/>
          </p:nvSpPr>
          <p:spPr>
            <a:xfrm rot="5400000">
              <a:off x="4194330" y="-1470995"/>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151"/>
            <p:cNvSpPr/>
            <p:nvPr/>
          </p:nvSpPr>
          <p:spPr>
            <a:xfrm>
              <a:off x="0" y="286740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151"/>
            <p:cNvSpPr txBox="1"/>
            <p:nvPr/>
          </p:nvSpPr>
          <p:spPr>
            <a:xfrm>
              <a:off x="97533" y="296493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a:solidFill>
                    <a:schemeClr val="lt1"/>
                  </a:solidFill>
                  <a:latin typeface="Calibri"/>
                  <a:ea typeface="Calibri"/>
                  <a:cs typeface="Calibri"/>
                  <a:sym typeface="Calibri"/>
                </a:rPr>
                <a:t>4</a:t>
              </a:r>
              <a:endParaRPr sz="3300" b="1" i="0" u="none" strike="noStrike" cap="none">
                <a:solidFill>
                  <a:schemeClr val="lt1"/>
                </a:solidFill>
                <a:latin typeface="Calibri"/>
                <a:ea typeface="Calibri"/>
                <a:cs typeface="Calibri"/>
                <a:sym typeface="Calibri"/>
              </a:endParaRPr>
            </a:p>
          </p:txBody>
        </p:sp>
        <p:sp>
          <p:nvSpPr>
            <p:cNvPr id="2559" name="Google Shape;2559;p151"/>
            <p:cNvSpPr/>
            <p:nvPr/>
          </p:nvSpPr>
          <p:spPr>
            <a:xfrm rot="5400000">
              <a:off x="4194330" y="-541244"/>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151"/>
            <p:cNvSpPr/>
            <p:nvPr/>
          </p:nvSpPr>
          <p:spPr>
            <a:xfrm>
              <a:off x="0" y="379314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151"/>
            <p:cNvSpPr txBox="1"/>
            <p:nvPr/>
          </p:nvSpPr>
          <p:spPr>
            <a:xfrm>
              <a:off x="97533" y="389067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5</a:t>
              </a:r>
              <a:endParaRPr sz="3300" b="1" i="0" u="none" strike="noStrike" cap="none">
                <a:solidFill>
                  <a:schemeClr val="lt1"/>
                </a:solidFill>
                <a:latin typeface="Calibri"/>
                <a:ea typeface="Calibri"/>
                <a:cs typeface="Calibri"/>
                <a:sym typeface="Calibri"/>
              </a:endParaRPr>
            </a:p>
          </p:txBody>
        </p:sp>
        <p:sp>
          <p:nvSpPr>
            <p:cNvPr id="2562" name="Google Shape;2562;p151"/>
            <p:cNvSpPr/>
            <p:nvPr/>
          </p:nvSpPr>
          <p:spPr>
            <a:xfrm rot="5400000">
              <a:off x="4155640" y="333388"/>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151"/>
            <p:cNvSpPr txBox="1"/>
            <p:nvPr/>
          </p:nvSpPr>
          <p:spPr>
            <a:xfrm>
              <a:off x="799199" y="4694298"/>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Xóa dấu vết</a:t>
              </a:r>
              <a:endParaRPr sz="3700" b="0" i="0" u="none" strike="noStrike" cap="none">
                <a:solidFill>
                  <a:schemeClr val="dk1"/>
                </a:solidFill>
                <a:latin typeface="Calibri"/>
                <a:ea typeface="Calibri"/>
                <a:cs typeface="Calibri"/>
                <a:sym typeface="Calibri"/>
              </a:endParaRPr>
            </a:p>
          </p:txBody>
        </p:sp>
        <p:sp>
          <p:nvSpPr>
            <p:cNvPr id="2564" name="Google Shape;2564;p151"/>
            <p:cNvSpPr/>
            <p:nvPr/>
          </p:nvSpPr>
          <p:spPr>
            <a:xfrm>
              <a:off x="0" y="4718879"/>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151"/>
            <p:cNvSpPr txBox="1"/>
            <p:nvPr/>
          </p:nvSpPr>
          <p:spPr>
            <a:xfrm>
              <a:off x="97533" y="4816412"/>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6</a:t>
              </a:r>
              <a:endParaRPr sz="3300" b="1" i="0" u="none" strike="noStrike" cap="none">
                <a:solidFill>
                  <a:schemeClr val="lt1"/>
                </a:solidFill>
                <a:latin typeface="Calibri"/>
                <a:ea typeface="Calibri"/>
                <a:cs typeface="Calibri"/>
                <a:sym typeface="Calibri"/>
              </a:endParaRPr>
            </a:p>
          </p:txBody>
        </p:sp>
        <p:sp>
          <p:nvSpPr>
            <p:cNvPr id="2566" name="Google Shape;2566;p151"/>
            <p:cNvSpPr/>
            <p:nvPr/>
          </p:nvSpPr>
          <p:spPr>
            <a:xfrm rot="5400000">
              <a:off x="4194330" y="2186220"/>
              <a:ext cx="792540" cy="7582800"/>
            </a:xfrm>
            <a:prstGeom prst="round2SameRect">
              <a:avLst>
                <a:gd name="adj1" fmla="val 16667"/>
                <a:gd name="adj2" fmla="val 0"/>
              </a:avLst>
            </a:prstGeom>
            <a:solidFill>
              <a:srgbClr val="FBDCCE">
                <a:alpha val="89019"/>
              </a:srgbClr>
            </a:solidFill>
            <a:ln w="9525" cap="flat" cmpd="sng">
              <a:solidFill>
                <a:srgbClr val="FBDCCE">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151"/>
            <p:cNvSpPr txBox="1"/>
            <p:nvPr/>
          </p:nvSpPr>
          <p:spPr>
            <a:xfrm>
              <a:off x="799201" y="5620039"/>
              <a:ext cx="7544111" cy="715162"/>
            </a:xfrm>
            <a:prstGeom prst="rect">
              <a:avLst/>
            </a:prstGeom>
            <a:noFill/>
            <a:ln>
              <a:noFill/>
            </a:ln>
          </p:spPr>
          <p:txBody>
            <a:bodyPr spcFirstLastPara="1" wrap="square" lIns="140950" tIns="93975" rIns="140950" bIns="93975"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700">
                  <a:solidFill>
                    <a:schemeClr val="dk1"/>
                  </a:solidFill>
                  <a:latin typeface="Calibri"/>
                  <a:ea typeface="Calibri"/>
                  <a:cs typeface="Calibri"/>
                  <a:sym typeface="Calibri"/>
                </a:rPr>
                <a:t>Kiểm thử thâm nhập</a:t>
              </a:r>
              <a:endParaRPr sz="1400" b="0" i="0" u="none" strike="noStrike" cap="none">
                <a:solidFill>
                  <a:srgbClr val="000000"/>
                </a:solidFill>
                <a:latin typeface="Arial"/>
                <a:ea typeface="Arial"/>
                <a:cs typeface="Arial"/>
                <a:sym typeface="Arial"/>
              </a:endParaRPr>
            </a:p>
          </p:txBody>
        </p:sp>
        <p:sp>
          <p:nvSpPr>
            <p:cNvPr id="2568" name="Google Shape;2568;p151"/>
            <p:cNvSpPr/>
            <p:nvPr/>
          </p:nvSpPr>
          <p:spPr>
            <a:xfrm>
              <a:off x="0" y="5644620"/>
              <a:ext cx="666000" cy="666000"/>
            </a:xfrm>
            <a:prstGeom prst="ellipse">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151"/>
            <p:cNvSpPr txBox="1"/>
            <p:nvPr/>
          </p:nvSpPr>
          <p:spPr>
            <a:xfrm>
              <a:off x="97533" y="5742153"/>
              <a:ext cx="470934" cy="470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3300" b="1" i="0" u="none" strike="noStrike" cap="none">
                  <a:solidFill>
                    <a:schemeClr val="lt1"/>
                  </a:solidFill>
                  <a:latin typeface="Calibri"/>
                  <a:ea typeface="Calibri"/>
                  <a:cs typeface="Calibri"/>
                  <a:sym typeface="Calibri"/>
                </a:rPr>
                <a:t>7</a:t>
              </a:r>
              <a:endParaRPr sz="3300" b="1" i="0" u="none" strike="noStrike" cap="none">
                <a:solidFill>
                  <a:schemeClr val="lt1"/>
                </a:solidFill>
                <a:latin typeface="Calibri"/>
                <a:ea typeface="Calibri"/>
                <a:cs typeface="Calibri"/>
                <a:sym typeface="Calibri"/>
              </a:endParaRPr>
            </a:p>
          </p:txBody>
        </p:sp>
        <p:sp>
          <p:nvSpPr>
            <p:cNvPr id="2570" name="Google Shape;2570;p151"/>
            <p:cNvSpPr txBox="1"/>
            <p:nvPr/>
          </p:nvSpPr>
          <p:spPr>
            <a:xfrm>
              <a:off x="799201" y="1962824"/>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Leo thang đặc quyền</a:t>
              </a:r>
              <a:endParaRPr sz="3700" b="0" i="0" u="none" strike="noStrike" cap="none">
                <a:solidFill>
                  <a:schemeClr val="dk1"/>
                </a:solidFill>
                <a:latin typeface="Calibri"/>
                <a:ea typeface="Calibri"/>
                <a:cs typeface="Calibri"/>
                <a:sym typeface="Calibri"/>
              </a:endParaRPr>
            </a:p>
          </p:txBody>
        </p:sp>
        <p:sp>
          <p:nvSpPr>
            <p:cNvPr id="2571" name="Google Shape;2571;p151"/>
            <p:cNvSpPr txBox="1"/>
            <p:nvPr/>
          </p:nvSpPr>
          <p:spPr>
            <a:xfrm>
              <a:off x="799200" y="2890965"/>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Thực thi các ứng dụng</a:t>
              </a:r>
              <a:endParaRPr sz="3700" b="0" i="0" u="none" strike="noStrike" cap="none">
                <a:solidFill>
                  <a:schemeClr val="dk1"/>
                </a:solidFill>
                <a:latin typeface="Calibri"/>
                <a:ea typeface="Calibri"/>
                <a:cs typeface="Calibri"/>
                <a:sym typeface="Calibri"/>
              </a:endParaRPr>
            </a:p>
          </p:txBody>
        </p:sp>
        <p:sp>
          <p:nvSpPr>
            <p:cNvPr id="2572" name="Google Shape;2572;p151"/>
            <p:cNvSpPr txBox="1"/>
            <p:nvPr/>
          </p:nvSpPr>
          <p:spPr>
            <a:xfrm>
              <a:off x="837889" y="3767207"/>
              <a:ext cx="7544111" cy="715162"/>
            </a:xfrm>
            <a:prstGeom prst="rect">
              <a:avLst/>
            </a:prstGeom>
            <a:noFill/>
            <a:ln>
              <a:noFill/>
            </a:ln>
          </p:spPr>
          <p:txBody>
            <a:bodyPr spcFirstLastPara="1" wrap="square" lIns="140950" tIns="93975" rIns="140950" bIns="93975" anchor="ctr"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chemeClr val="dk1"/>
                  </a:solidFill>
                  <a:latin typeface="Calibri"/>
                  <a:ea typeface="Calibri"/>
                  <a:cs typeface="Calibri"/>
                  <a:sym typeface="Calibri"/>
                </a:rPr>
                <a:t>Ẩn file</a:t>
              </a:r>
              <a:endParaRPr sz="37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1"/>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latin typeface="Arial"/>
                <a:ea typeface="Arial"/>
                <a:cs typeface="Arial"/>
                <a:sym typeface="Arial"/>
              </a:rPr>
              <a:t>Tấn công phi điện tử</a:t>
            </a:r>
            <a:endParaRPr>
              <a:latin typeface="Arial"/>
              <a:ea typeface="Arial"/>
              <a:cs typeface="Arial"/>
              <a:sym typeface="Arial"/>
            </a:endParaRPr>
          </a:p>
        </p:txBody>
      </p:sp>
      <p:sp>
        <p:nvSpPr>
          <p:cNvPr id="535" name="Google Shape;535;p7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200"/>
              <a:buNone/>
            </a:pPr>
            <a:fld id="{00000000-1234-1234-1234-123412341234}" type="slidenum">
              <a:rPr lang="en-US"/>
              <a:t>9</a:t>
            </a:fld>
            <a:endParaRPr/>
          </a:p>
        </p:txBody>
      </p:sp>
      <p:sp>
        <p:nvSpPr>
          <p:cNvPr id="536" name="Google Shape;536;p71"/>
          <p:cNvSpPr/>
          <p:nvPr/>
        </p:nvSpPr>
        <p:spPr>
          <a:xfrm>
            <a:off x="335662" y="937421"/>
            <a:ext cx="3859494" cy="5299891"/>
          </a:xfrm>
          <a:prstGeom prst="rect">
            <a:avLst/>
          </a:prstGeom>
          <a:solidFill>
            <a:srgbClr val="CACACA">
              <a:alpha val="898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3333FF"/>
              </a:solidFill>
              <a:latin typeface="Tahoma"/>
              <a:ea typeface="Tahoma"/>
              <a:cs typeface="Tahoma"/>
              <a:sym typeface="Tahoma"/>
            </a:endParaRPr>
          </a:p>
        </p:txBody>
      </p:sp>
      <p:sp>
        <p:nvSpPr>
          <p:cNvPr id="537" name="Google Shape;537;p71"/>
          <p:cNvSpPr/>
          <p:nvPr/>
        </p:nvSpPr>
        <p:spPr>
          <a:xfrm>
            <a:off x="4166253" y="916400"/>
            <a:ext cx="3859494" cy="5320912"/>
          </a:xfrm>
          <a:prstGeom prst="rect">
            <a:avLst/>
          </a:prstGeom>
          <a:solidFill>
            <a:srgbClr val="BFBFB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Tahoma"/>
              <a:ea typeface="Tahoma"/>
              <a:cs typeface="Tahoma"/>
              <a:sym typeface="Tahoma"/>
            </a:endParaRPr>
          </a:p>
        </p:txBody>
      </p:sp>
      <p:sp>
        <p:nvSpPr>
          <p:cNvPr id="538" name="Google Shape;538;p71"/>
          <p:cNvSpPr/>
          <p:nvPr/>
        </p:nvSpPr>
        <p:spPr>
          <a:xfrm>
            <a:off x="8025747" y="916400"/>
            <a:ext cx="3859494" cy="5320912"/>
          </a:xfrm>
          <a:prstGeom prst="rect">
            <a:avLst/>
          </a:prstGeom>
          <a:solidFill>
            <a:srgbClr val="BFBFB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Tahoma"/>
              <a:ea typeface="Tahoma"/>
              <a:cs typeface="Tahoma"/>
              <a:sym typeface="Tahoma"/>
            </a:endParaRPr>
          </a:p>
        </p:txBody>
      </p:sp>
      <p:sp>
        <p:nvSpPr>
          <p:cNvPr id="539" name="Google Shape;539;p71"/>
          <p:cNvSpPr txBox="1"/>
          <p:nvPr/>
        </p:nvSpPr>
        <p:spPr>
          <a:xfrm>
            <a:off x="609600" y="1675664"/>
            <a:ext cx="3332760" cy="20005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rgbClr val="3333FF"/>
                </a:solidFill>
                <a:latin typeface="Tahoma"/>
                <a:ea typeface="Tahoma"/>
                <a:cs typeface="Tahoma"/>
                <a:sym typeface="Tahoma"/>
              </a:rPr>
              <a:t>Kỹ nghệ xã hội</a:t>
            </a:r>
            <a:endParaRPr/>
          </a:p>
          <a:p>
            <a:pPr marL="0" marR="0" lvl="0" indent="0" algn="just" rtl="0">
              <a:lnSpc>
                <a:spcPct val="100000"/>
              </a:lnSpc>
              <a:spcBef>
                <a:spcPts val="0"/>
              </a:spcBef>
              <a:spcAft>
                <a:spcPts val="0"/>
              </a:spcAft>
              <a:buNone/>
            </a:pPr>
            <a:endParaRPr sz="2400" b="0" i="0" u="none" strike="noStrike" cap="none">
              <a:solidFill>
                <a:srgbClr val="FF0000"/>
              </a:solidFill>
              <a:latin typeface="Tahoma"/>
              <a:ea typeface="Tahoma"/>
              <a:cs typeface="Tahoma"/>
              <a:sym typeface="Tahoma"/>
            </a:endParaRPr>
          </a:p>
          <a:p>
            <a:pPr marL="0" marR="0" lvl="0" indent="0" algn="just" rtl="0">
              <a:lnSpc>
                <a:spcPct val="100000"/>
              </a:lnSpc>
              <a:spcBef>
                <a:spcPts val="0"/>
              </a:spcBef>
              <a:spcAft>
                <a:spcPts val="0"/>
              </a:spcAft>
              <a:buNone/>
            </a:pPr>
            <a:r>
              <a:rPr lang="en-US" sz="2400" b="0" i="0" u="none" strike="noStrike" cap="none">
                <a:solidFill>
                  <a:srgbClr val="FF0000"/>
                </a:solidFill>
                <a:latin typeface="Tahoma"/>
                <a:ea typeface="Tahoma"/>
                <a:cs typeface="Tahoma"/>
                <a:sym typeface="Tahoma"/>
              </a:rPr>
              <a:t>Thuyết phục người khác</a:t>
            </a:r>
            <a:r>
              <a:rPr lang="en-US" sz="2400" b="0" i="0" u="none" strike="noStrike" cap="none">
                <a:solidFill>
                  <a:srgbClr val="000000"/>
                </a:solidFill>
                <a:latin typeface="Tahoma"/>
                <a:ea typeface="Tahoma"/>
                <a:cs typeface="Tahoma"/>
                <a:sym typeface="Tahoma"/>
              </a:rPr>
              <a:t> khiến họ tiết lộ mật khẩu</a:t>
            </a:r>
            <a:endParaRPr sz="2400" b="0" i="0" u="none" strike="noStrike" cap="none">
              <a:solidFill>
                <a:srgbClr val="000000"/>
              </a:solidFill>
              <a:latin typeface="Tahoma"/>
              <a:ea typeface="Tahoma"/>
              <a:cs typeface="Tahoma"/>
              <a:sym typeface="Tahoma"/>
            </a:endParaRPr>
          </a:p>
        </p:txBody>
      </p:sp>
      <p:sp>
        <p:nvSpPr>
          <p:cNvPr id="540" name="Google Shape;540;p71"/>
          <p:cNvSpPr txBox="1"/>
          <p:nvPr/>
        </p:nvSpPr>
        <p:spPr>
          <a:xfrm>
            <a:off x="4419049" y="1675664"/>
            <a:ext cx="3321938" cy="23698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rgbClr val="3333FF"/>
                </a:solidFill>
                <a:latin typeface="Tahoma"/>
                <a:ea typeface="Tahoma"/>
                <a:cs typeface="Tahoma"/>
                <a:sym typeface="Tahoma"/>
              </a:rPr>
              <a:t>Trộm</a:t>
            </a:r>
            <a:endParaRPr sz="2800" b="1" i="0" u="none" strike="noStrike" cap="none">
              <a:solidFill>
                <a:srgbClr val="3333FF"/>
              </a:solidFill>
              <a:latin typeface="Tahoma"/>
              <a:ea typeface="Tahoma"/>
              <a:cs typeface="Tahoma"/>
              <a:sym typeface="Tahoma"/>
            </a:endParaRPr>
          </a:p>
          <a:p>
            <a:pPr marL="0" marR="0" lvl="0" indent="0" algn="l" rtl="0">
              <a:lnSpc>
                <a:spcPct val="100000"/>
              </a:lnSpc>
              <a:spcBef>
                <a:spcPts val="0"/>
              </a:spcBef>
              <a:spcAft>
                <a:spcPts val="0"/>
              </a:spcAft>
              <a:buNone/>
            </a:pPr>
            <a:endParaRPr sz="2400" b="0" i="0" u="none" strike="noStrike" cap="none">
              <a:solidFill>
                <a:srgbClr val="000000"/>
              </a:solidFill>
              <a:latin typeface="Tahoma"/>
              <a:ea typeface="Tahoma"/>
              <a:cs typeface="Tahoma"/>
              <a:sym typeface="Tahoma"/>
            </a:endParaRPr>
          </a:p>
          <a:p>
            <a:pPr marL="0" marR="0" lvl="0" indent="0" algn="just" rtl="0">
              <a:lnSpc>
                <a:spcPct val="100000"/>
              </a:lnSpc>
              <a:spcBef>
                <a:spcPts val="0"/>
              </a:spcBef>
              <a:spcAft>
                <a:spcPts val="0"/>
              </a:spcAft>
              <a:buNone/>
            </a:pPr>
            <a:r>
              <a:rPr lang="en-US" sz="2400" b="0" i="0" u="none" strike="noStrike" cap="none">
                <a:solidFill>
                  <a:srgbClr val="000000"/>
                </a:solidFill>
                <a:latin typeface="Tahoma"/>
                <a:ea typeface="Tahoma"/>
                <a:cs typeface="Tahoma"/>
                <a:sym typeface="Tahoma"/>
              </a:rPr>
              <a:t>Nhìn vào </a:t>
            </a:r>
            <a:r>
              <a:rPr lang="en-US" sz="2400" b="0" i="0" u="none" strike="noStrike" cap="none">
                <a:solidFill>
                  <a:srgbClr val="FF0000"/>
                </a:solidFill>
                <a:latin typeface="Tahoma"/>
                <a:ea typeface="Tahoma"/>
                <a:cs typeface="Tahoma"/>
                <a:sym typeface="Tahoma"/>
              </a:rPr>
              <a:t>bàn phím hoặc màn hình của người dùng</a:t>
            </a:r>
            <a:r>
              <a:rPr lang="en-US" sz="2400" b="0" i="0" u="none" strike="noStrike" cap="none">
                <a:solidFill>
                  <a:srgbClr val="000000"/>
                </a:solidFill>
                <a:latin typeface="Tahoma"/>
                <a:ea typeface="Tahoma"/>
                <a:cs typeface="Tahoma"/>
                <a:sym typeface="Tahoma"/>
              </a:rPr>
              <a:t> trong lúc họ đăng nhập</a:t>
            </a:r>
            <a:endParaRPr/>
          </a:p>
        </p:txBody>
      </p:sp>
      <p:sp>
        <p:nvSpPr>
          <p:cNvPr id="541" name="Google Shape;541;p71"/>
          <p:cNvSpPr txBox="1"/>
          <p:nvPr/>
        </p:nvSpPr>
        <p:spPr>
          <a:xfrm>
            <a:off x="8054650" y="1675664"/>
            <a:ext cx="3830591" cy="27392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rgbClr val="3333FF"/>
                </a:solidFill>
                <a:latin typeface="Tahoma"/>
                <a:ea typeface="Tahoma"/>
                <a:cs typeface="Tahoma"/>
                <a:sym typeface="Tahoma"/>
              </a:rPr>
              <a:t>Tìm kiếm thùng rác</a:t>
            </a:r>
            <a:endParaRPr/>
          </a:p>
          <a:p>
            <a:pPr marL="0" marR="0" lvl="0" indent="0" algn="just" rtl="0">
              <a:lnSpc>
                <a:spcPct val="100000"/>
              </a:lnSpc>
              <a:spcBef>
                <a:spcPts val="0"/>
              </a:spcBef>
              <a:spcAft>
                <a:spcPts val="0"/>
              </a:spcAft>
              <a:buNone/>
            </a:pPr>
            <a:endParaRPr sz="2400" b="0" i="0" u="none" strike="noStrike" cap="none">
              <a:solidFill>
                <a:srgbClr val="000000"/>
              </a:solidFill>
              <a:latin typeface="Tahoma"/>
              <a:ea typeface="Tahoma"/>
              <a:cs typeface="Tahoma"/>
              <a:sym typeface="Tahoma"/>
            </a:endParaRPr>
          </a:p>
          <a:p>
            <a:pPr marL="0" marR="0" lvl="0" indent="0" algn="just" rtl="0">
              <a:lnSpc>
                <a:spcPct val="100000"/>
              </a:lnSpc>
              <a:spcBef>
                <a:spcPts val="0"/>
              </a:spcBef>
              <a:spcAft>
                <a:spcPts val="0"/>
              </a:spcAft>
              <a:buNone/>
            </a:pPr>
            <a:r>
              <a:rPr lang="en-US" sz="2400" b="0" i="0" u="none" strike="noStrike" cap="none">
                <a:solidFill>
                  <a:srgbClr val="000000"/>
                </a:solidFill>
                <a:latin typeface="Tahoma"/>
                <a:ea typeface="Tahoma"/>
                <a:cs typeface="Tahoma"/>
                <a:sym typeface="Tahoma"/>
              </a:rPr>
              <a:t>Tìm kiếm thông tin nhạy cảm trong </a:t>
            </a:r>
            <a:r>
              <a:rPr lang="en-US" sz="2400" b="0" i="0" u="none" strike="noStrike" cap="none">
                <a:solidFill>
                  <a:srgbClr val="FF0000"/>
                </a:solidFill>
                <a:latin typeface="Tahoma"/>
                <a:ea typeface="Tahoma"/>
                <a:cs typeface="Tahoma"/>
                <a:sym typeface="Tahoma"/>
              </a:rPr>
              <a:t>thùng rác, thùng đựng tài liệu in bỏ, và bàn làm việc</a:t>
            </a:r>
            <a:r>
              <a:rPr lang="en-US" sz="2400" b="0" i="0" u="none" strike="noStrike" cap="none">
                <a:solidFill>
                  <a:srgbClr val="000000"/>
                </a:solidFill>
                <a:latin typeface="Tahoma"/>
                <a:ea typeface="Tahoma"/>
                <a:cs typeface="Tahoma"/>
                <a:sym typeface="Tahoma"/>
              </a:rPr>
              <a:t> để tìm kiếm giấy ghi nhớ</a:t>
            </a:r>
            <a:endParaRPr sz="2400" b="0" i="0" u="none" strike="noStrike" cap="none">
              <a:solidFill>
                <a:srgbClr val="000000"/>
              </a:solidFill>
              <a:latin typeface="Tahoma"/>
              <a:ea typeface="Tahoma"/>
              <a:cs typeface="Tahoma"/>
              <a:sym typeface="Tahoma"/>
            </a:endParaRPr>
          </a:p>
        </p:txBody>
      </p:sp>
      <p:pic>
        <p:nvPicPr>
          <p:cNvPr id="542" name="Google Shape;542;p71"/>
          <p:cNvPicPr preferRelativeResize="0"/>
          <p:nvPr/>
        </p:nvPicPr>
        <p:blipFill rotWithShape="1">
          <a:blip r:embed="rId3">
            <a:alphaModFix/>
          </a:blip>
          <a:srcRect/>
          <a:stretch/>
        </p:blipFill>
        <p:spPr>
          <a:xfrm>
            <a:off x="1323507" y="4045544"/>
            <a:ext cx="1405599" cy="1405599"/>
          </a:xfrm>
          <a:prstGeom prst="rect">
            <a:avLst/>
          </a:prstGeom>
          <a:noFill/>
          <a:ln>
            <a:noFill/>
          </a:ln>
        </p:spPr>
      </p:pic>
      <p:pic>
        <p:nvPicPr>
          <p:cNvPr id="543" name="Google Shape;543;p71"/>
          <p:cNvPicPr preferRelativeResize="0"/>
          <p:nvPr/>
        </p:nvPicPr>
        <p:blipFill rotWithShape="1">
          <a:blip r:embed="rId4">
            <a:alphaModFix/>
          </a:blip>
          <a:srcRect/>
          <a:stretch/>
        </p:blipFill>
        <p:spPr>
          <a:xfrm>
            <a:off x="9397200" y="4601394"/>
            <a:ext cx="1145490" cy="1145490"/>
          </a:xfrm>
          <a:prstGeom prst="rect">
            <a:avLst/>
          </a:prstGeom>
          <a:noFill/>
          <a:ln>
            <a:noFill/>
          </a:ln>
        </p:spPr>
      </p:pic>
      <p:pic>
        <p:nvPicPr>
          <p:cNvPr id="544" name="Google Shape;544;p71"/>
          <p:cNvPicPr preferRelativeResize="0"/>
          <p:nvPr/>
        </p:nvPicPr>
        <p:blipFill rotWithShape="1">
          <a:blip r:embed="rId5">
            <a:alphaModFix/>
          </a:blip>
          <a:srcRect/>
          <a:stretch/>
        </p:blipFill>
        <p:spPr>
          <a:xfrm>
            <a:off x="4987346" y="4045544"/>
            <a:ext cx="2185344" cy="15667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15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90</a:t>
            </a:fld>
            <a:endParaRPr/>
          </a:p>
        </p:txBody>
      </p:sp>
      <p:sp>
        <p:nvSpPr>
          <p:cNvPr id="2579" name="Google Shape;2579;p152"/>
          <p:cNvSpPr txBox="1"/>
          <p:nvPr/>
        </p:nvSpPr>
        <p:spPr>
          <a:xfrm>
            <a:off x="1595029" y="66305"/>
            <a:ext cx="9072900" cy="67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800" b="1" i="0" u="none" strike="noStrike" cap="none">
                <a:solidFill>
                  <a:srgbClr val="FF0000"/>
                </a:solidFill>
                <a:latin typeface="Arial"/>
                <a:ea typeface="Arial"/>
                <a:cs typeface="Arial"/>
                <a:sym typeface="Arial"/>
              </a:rPr>
              <a:t>Xóa dấu vết</a:t>
            </a:r>
            <a:endParaRPr sz="3800" b="1" i="0" u="none" strike="noStrike" cap="none">
              <a:solidFill>
                <a:srgbClr val="FF0000"/>
              </a:solidFill>
              <a:latin typeface="Arial"/>
              <a:ea typeface="Arial"/>
              <a:cs typeface="Arial"/>
              <a:sym typeface="Arial"/>
            </a:endParaRPr>
          </a:p>
        </p:txBody>
      </p:sp>
      <p:graphicFrame>
        <p:nvGraphicFramePr>
          <p:cNvPr id="2580" name="Google Shape;2580;p152"/>
          <p:cNvGraphicFramePr/>
          <p:nvPr/>
        </p:nvGraphicFramePr>
        <p:xfrm>
          <a:off x="152400" y="838200"/>
          <a:ext cx="5562600" cy="1584950"/>
        </p:xfrm>
        <a:graphic>
          <a:graphicData uri="http://schemas.openxmlformats.org/drawingml/2006/table">
            <a:tbl>
              <a:tblPr>
                <a:noFill/>
                <a:tableStyleId>{81CAD326-46C2-4F89-9085-3101A852881E}</a:tableStyleId>
              </a:tblPr>
              <a:tblGrid>
                <a:gridCol w="5562600">
                  <a:extLst>
                    <a:ext uri="{9D8B030D-6E8A-4147-A177-3AD203B41FA5}">
                      <a16:colId xmlns:a16="http://schemas.microsoft.com/office/drawing/2014/main" val="20000"/>
                    </a:ext>
                  </a:extLst>
                </a:gridCol>
              </a:tblGrid>
              <a:tr h="1584950">
                <a:tc>
                  <a:txBody>
                    <a:bodyPr/>
                    <a:lstStyle/>
                    <a:p>
                      <a:pPr marL="285750" marR="0" lvl="0" indent="-285750" algn="ctr" rtl="0">
                        <a:lnSpc>
                          <a:spcPct val="100000"/>
                        </a:lnSpc>
                        <a:spcBef>
                          <a:spcPts val="0"/>
                        </a:spcBef>
                        <a:spcAft>
                          <a:spcPts val="0"/>
                        </a:spcAft>
                        <a:buClr>
                          <a:schemeClr val="dk1"/>
                        </a:buClr>
                        <a:buSzPts val="2400"/>
                        <a:buFont typeface="Noto Sans Symbols"/>
                        <a:buChar char="❑"/>
                      </a:pPr>
                      <a:r>
                        <a:rPr lang="en-US" sz="2400" u="none" strike="noStrike" cap="none">
                          <a:solidFill>
                            <a:schemeClr val="dk1"/>
                          </a:solidFill>
                          <a:latin typeface="Calibri"/>
                          <a:ea typeface="Calibri"/>
                          <a:cs typeface="Calibri"/>
                          <a:sym typeface="Calibri"/>
                        </a:rPr>
                        <a:t>Khi những kẻ xâm nhập đã giành được quyền truy cập quản trị viên thành công vào hệ thống, chúng sẽ cố gắng </a:t>
                      </a:r>
                      <a:r>
                        <a:rPr lang="en-US" sz="2400">
                          <a:solidFill>
                            <a:srgbClr val="FF0000"/>
                          </a:solidFill>
                          <a:latin typeface="Calibri"/>
                          <a:ea typeface="Calibri"/>
                          <a:cs typeface="Calibri"/>
                          <a:sym typeface="Calibri"/>
                        </a:rPr>
                        <a:t>xóa</a:t>
                      </a:r>
                      <a:r>
                        <a:rPr lang="en-US" sz="2400" u="none" strike="noStrike" cap="none">
                          <a:solidFill>
                            <a:srgbClr val="FF0000"/>
                          </a:solidFill>
                          <a:latin typeface="Calibri"/>
                          <a:ea typeface="Calibri"/>
                          <a:cs typeface="Calibri"/>
                          <a:sym typeface="Calibri"/>
                        </a:rPr>
                        <a:t> các dấu vết để tránh bị phát hiện</a:t>
                      </a:r>
                      <a:endParaRPr sz="2400" u="none" strike="noStrike" cap="none">
                        <a:solidFill>
                          <a:srgbClr val="FF0000"/>
                        </a:solidFill>
                        <a:latin typeface="Calibri"/>
                        <a:ea typeface="Calibri"/>
                        <a:cs typeface="Calibri"/>
                        <a:sym typeface="Calibri"/>
                      </a:endParaRPr>
                    </a:p>
                  </a:txBody>
                  <a:tcPr marL="91450" marR="91450" marT="45725" marB="45725">
                    <a:solidFill>
                      <a:schemeClr val="lt1"/>
                    </a:solidFill>
                  </a:tcPr>
                </a:tc>
                <a:extLst>
                  <a:ext uri="{0D108BD9-81ED-4DB2-BD59-A6C34878D82A}">
                    <a16:rowId xmlns:a16="http://schemas.microsoft.com/office/drawing/2014/main" val="10000"/>
                  </a:ext>
                </a:extLst>
              </a:tr>
            </a:tbl>
          </a:graphicData>
        </a:graphic>
      </p:graphicFrame>
      <p:sp>
        <p:nvSpPr>
          <p:cNvPr id="2581" name="Google Shape;2581;p152"/>
          <p:cNvSpPr/>
          <p:nvPr/>
        </p:nvSpPr>
        <p:spPr>
          <a:xfrm>
            <a:off x="6477000" y="914400"/>
            <a:ext cx="5334000" cy="1371600"/>
          </a:xfrm>
          <a:prstGeom prst="rect">
            <a:avLst/>
          </a:prstGeom>
          <a:gradFill>
            <a:gsLst>
              <a:gs pos="0">
                <a:srgbClr val="947964"/>
              </a:gs>
              <a:gs pos="50000">
                <a:srgbClr val="D5B091"/>
              </a:gs>
              <a:gs pos="100000">
                <a:srgbClr val="FFD3AE"/>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Calibri"/>
              <a:ea typeface="Calibri"/>
              <a:cs typeface="Calibri"/>
              <a:sym typeface="Calibri"/>
            </a:endParaRPr>
          </a:p>
        </p:txBody>
      </p:sp>
      <p:pic>
        <p:nvPicPr>
          <p:cNvPr id="2582" name="Google Shape;2582;p152"/>
          <p:cNvPicPr preferRelativeResize="0"/>
          <p:nvPr/>
        </p:nvPicPr>
        <p:blipFill rotWithShape="1">
          <a:blip r:embed="rId3">
            <a:alphaModFix/>
          </a:blip>
          <a:srcRect/>
          <a:stretch/>
        </p:blipFill>
        <p:spPr>
          <a:xfrm>
            <a:off x="6806878" y="1030983"/>
            <a:ext cx="769190" cy="660500"/>
          </a:xfrm>
          <a:prstGeom prst="rect">
            <a:avLst/>
          </a:prstGeom>
          <a:noFill/>
          <a:ln>
            <a:noFill/>
          </a:ln>
        </p:spPr>
      </p:pic>
      <p:sp>
        <p:nvSpPr>
          <p:cNvPr id="2583" name="Google Shape;2583;p152"/>
          <p:cNvSpPr txBox="1"/>
          <p:nvPr/>
        </p:nvSpPr>
        <p:spPr>
          <a:xfrm>
            <a:off x="6696270" y="1639669"/>
            <a:ext cx="1304730" cy="6924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Calibri"/>
                <a:ea typeface="Calibri"/>
                <a:cs typeface="Calibri"/>
                <a:sym typeface="Calibri"/>
              </a:rPr>
              <a:t>Có được quyền truy cập quản trị viên</a:t>
            </a:r>
            <a:endParaRPr sz="1300" b="0" i="0" u="none" strike="noStrike" cap="none">
              <a:solidFill>
                <a:schemeClr val="dk1"/>
              </a:solidFill>
              <a:latin typeface="Calibri"/>
              <a:ea typeface="Calibri"/>
              <a:cs typeface="Calibri"/>
              <a:sym typeface="Calibri"/>
            </a:endParaRPr>
          </a:p>
        </p:txBody>
      </p:sp>
      <p:sp>
        <p:nvSpPr>
          <p:cNvPr id="2584" name="Google Shape;2584;p152"/>
          <p:cNvSpPr/>
          <p:nvPr/>
        </p:nvSpPr>
        <p:spPr>
          <a:xfrm>
            <a:off x="7802346" y="1308974"/>
            <a:ext cx="808254" cy="45719"/>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85" name="Google Shape;2585;p152"/>
          <p:cNvPicPr preferRelativeResize="0"/>
          <p:nvPr/>
        </p:nvPicPr>
        <p:blipFill rotWithShape="1">
          <a:blip r:embed="rId4">
            <a:alphaModFix/>
          </a:blip>
          <a:srcRect/>
          <a:stretch/>
        </p:blipFill>
        <p:spPr>
          <a:xfrm>
            <a:off x="8763000" y="914400"/>
            <a:ext cx="609600" cy="855891"/>
          </a:xfrm>
          <a:prstGeom prst="rect">
            <a:avLst/>
          </a:prstGeom>
          <a:noFill/>
          <a:ln>
            <a:noFill/>
          </a:ln>
        </p:spPr>
      </p:pic>
      <p:sp>
        <p:nvSpPr>
          <p:cNvPr id="2586" name="Google Shape;2586;p152"/>
          <p:cNvSpPr txBox="1"/>
          <p:nvPr/>
        </p:nvSpPr>
        <p:spPr>
          <a:xfrm>
            <a:off x="8660100" y="1739625"/>
            <a:ext cx="8154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a:solidFill>
                  <a:schemeClr val="dk1"/>
                </a:solidFill>
                <a:latin typeface="Calibri"/>
                <a:ea typeface="Calibri"/>
                <a:cs typeface="Calibri"/>
                <a:sym typeface="Calibri"/>
              </a:rPr>
              <a:t>Hệ thống</a:t>
            </a:r>
            <a:r>
              <a:rPr lang="en-US" sz="1300" b="0" i="0" u="none" strike="noStrike" cap="none">
                <a:solidFill>
                  <a:schemeClr val="dk1"/>
                </a:solidFill>
                <a:latin typeface="Calibri"/>
                <a:ea typeface="Calibri"/>
                <a:cs typeface="Calibri"/>
                <a:sym typeface="Calibri"/>
              </a:rPr>
              <a:t> mục tiêu</a:t>
            </a:r>
            <a:endParaRPr sz="1300" b="0" i="0" u="none" strike="noStrike" cap="none">
              <a:solidFill>
                <a:schemeClr val="dk1"/>
              </a:solidFill>
              <a:latin typeface="Calibri"/>
              <a:ea typeface="Calibri"/>
              <a:cs typeface="Calibri"/>
              <a:sym typeface="Calibri"/>
            </a:endParaRPr>
          </a:p>
        </p:txBody>
      </p:sp>
      <p:sp>
        <p:nvSpPr>
          <p:cNvPr id="2587" name="Google Shape;2587;p152"/>
          <p:cNvSpPr/>
          <p:nvPr/>
        </p:nvSpPr>
        <p:spPr>
          <a:xfrm rot="10800000">
            <a:off x="9554946" y="1331833"/>
            <a:ext cx="808254" cy="45719"/>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88" name="Google Shape;2588;p152" descr="Content, delete, document, file, letter, page icon - Download on Iconfinder"/>
          <p:cNvPicPr preferRelativeResize="0"/>
          <p:nvPr/>
        </p:nvPicPr>
        <p:blipFill rotWithShape="1">
          <a:blip r:embed="rId5">
            <a:alphaModFix/>
          </a:blip>
          <a:srcRect/>
          <a:stretch/>
        </p:blipFill>
        <p:spPr>
          <a:xfrm rot="10800000" flipH="1">
            <a:off x="10681121" y="1030983"/>
            <a:ext cx="739307" cy="739307"/>
          </a:xfrm>
          <a:prstGeom prst="rect">
            <a:avLst/>
          </a:prstGeom>
          <a:noFill/>
          <a:ln>
            <a:noFill/>
          </a:ln>
        </p:spPr>
      </p:pic>
      <p:sp>
        <p:nvSpPr>
          <p:cNvPr id="2589" name="Google Shape;2589;p152"/>
          <p:cNvSpPr txBox="1"/>
          <p:nvPr/>
        </p:nvSpPr>
        <p:spPr>
          <a:xfrm>
            <a:off x="10555474" y="1834134"/>
            <a:ext cx="990600"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Calibri"/>
                <a:ea typeface="Calibri"/>
                <a:cs typeface="Calibri"/>
                <a:sym typeface="Calibri"/>
              </a:rPr>
              <a:t>Xóa dấu vết</a:t>
            </a:r>
            <a:endParaRPr sz="1300" b="0" i="0" u="none" strike="noStrike" cap="none">
              <a:solidFill>
                <a:schemeClr val="dk1"/>
              </a:solidFill>
              <a:latin typeface="Calibri"/>
              <a:ea typeface="Calibri"/>
              <a:cs typeface="Calibri"/>
              <a:sym typeface="Calibri"/>
            </a:endParaRPr>
          </a:p>
        </p:txBody>
      </p:sp>
      <p:sp>
        <p:nvSpPr>
          <p:cNvPr id="2590" name="Google Shape;2590;p152"/>
          <p:cNvSpPr/>
          <p:nvPr/>
        </p:nvSpPr>
        <p:spPr>
          <a:xfrm>
            <a:off x="419100" y="2514600"/>
            <a:ext cx="1013637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Kẻ tấn công sử dụng các kỹ thuật sau để </a:t>
            </a:r>
            <a:r>
              <a:rPr lang="en-US" sz="2400" b="1">
                <a:solidFill>
                  <a:schemeClr val="dk1"/>
                </a:solidFill>
                <a:latin typeface="Calibri"/>
                <a:ea typeface="Calibri"/>
                <a:cs typeface="Calibri"/>
                <a:sym typeface="Calibri"/>
              </a:rPr>
              <a:t>xóa</a:t>
            </a:r>
            <a:r>
              <a:rPr lang="en-US" sz="2400" b="1" i="0" u="none" strike="noStrike" cap="none">
                <a:solidFill>
                  <a:schemeClr val="dk1"/>
                </a:solidFill>
                <a:latin typeface="Calibri"/>
                <a:ea typeface="Calibri"/>
                <a:cs typeface="Calibri"/>
                <a:sym typeface="Calibri"/>
              </a:rPr>
              <a:t> dấu vết trên hệ thống mục tiêu</a:t>
            </a:r>
            <a:endParaRPr sz="2400" b="1" i="0" u="none" strike="noStrike" cap="none">
              <a:solidFill>
                <a:schemeClr val="dk1"/>
              </a:solidFill>
              <a:latin typeface="Calibri"/>
              <a:ea typeface="Calibri"/>
              <a:cs typeface="Calibri"/>
              <a:sym typeface="Calibri"/>
            </a:endParaRPr>
          </a:p>
        </p:txBody>
      </p:sp>
      <p:grpSp>
        <p:nvGrpSpPr>
          <p:cNvPr id="2591" name="Google Shape;2591;p152"/>
          <p:cNvGrpSpPr/>
          <p:nvPr/>
        </p:nvGrpSpPr>
        <p:grpSpPr>
          <a:xfrm>
            <a:off x="2451773" y="3065711"/>
            <a:ext cx="6692227" cy="3636076"/>
            <a:chOff x="1" y="3811"/>
            <a:chExt cx="6692227" cy="3636076"/>
          </a:xfrm>
        </p:grpSpPr>
        <p:sp>
          <p:nvSpPr>
            <p:cNvPr id="2592" name="Google Shape;2592;p152"/>
            <p:cNvSpPr/>
            <p:nvPr/>
          </p:nvSpPr>
          <p:spPr>
            <a:xfrm rot="5400000">
              <a:off x="-201558" y="205370"/>
              <a:ext cx="1343724" cy="940606"/>
            </a:xfrm>
            <a:prstGeom prst="chevron">
              <a:avLst>
                <a:gd name="adj" fmla="val 50000"/>
              </a:avLst>
            </a:prstGeom>
            <a:solidFill>
              <a:srgbClr val="8CB3E3"/>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152"/>
            <p:cNvSpPr txBox="1"/>
            <p:nvPr/>
          </p:nvSpPr>
          <p:spPr>
            <a:xfrm>
              <a:off x="1" y="474114"/>
              <a:ext cx="940606" cy="403118"/>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1" i="0" u="none" strike="noStrike" cap="none">
                  <a:solidFill>
                    <a:schemeClr val="dk1"/>
                  </a:solidFill>
                  <a:latin typeface="Calibri"/>
                  <a:ea typeface="Calibri"/>
                  <a:cs typeface="Calibri"/>
                  <a:sym typeface="Calibri"/>
                </a:rPr>
                <a:t>1</a:t>
              </a:r>
              <a:endParaRPr sz="3000" b="1" i="0" u="none" strike="noStrike" cap="none">
                <a:solidFill>
                  <a:schemeClr val="dk1"/>
                </a:solidFill>
                <a:latin typeface="Calibri"/>
                <a:ea typeface="Calibri"/>
                <a:cs typeface="Calibri"/>
                <a:sym typeface="Calibri"/>
              </a:endParaRPr>
            </a:p>
          </p:txBody>
        </p:sp>
        <p:sp>
          <p:nvSpPr>
            <p:cNvPr id="2594" name="Google Shape;2594;p152"/>
            <p:cNvSpPr/>
            <p:nvPr/>
          </p:nvSpPr>
          <p:spPr>
            <a:xfrm rot="5400000">
              <a:off x="3379477" y="-2435058"/>
              <a:ext cx="873879" cy="5751621"/>
            </a:xfrm>
            <a:prstGeom prst="round2SameRect">
              <a:avLst>
                <a:gd name="adj1" fmla="val 16667"/>
                <a:gd name="adj2" fmla="val 0"/>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152"/>
            <p:cNvSpPr txBox="1"/>
            <p:nvPr/>
          </p:nvSpPr>
          <p:spPr>
            <a:xfrm>
              <a:off x="940607" y="46471"/>
              <a:ext cx="5708962" cy="788561"/>
            </a:xfrm>
            <a:prstGeom prst="rect">
              <a:avLst/>
            </a:prstGeom>
            <a:noFill/>
            <a:ln>
              <a:noFill/>
            </a:ln>
          </p:spPr>
          <p:txBody>
            <a:bodyPr spcFirstLastPara="1" wrap="square" lIns="163575" tIns="14600" rIns="14600" bIns="14600" anchor="ctr" anchorCtr="0">
              <a:noAutofit/>
            </a:bodyPr>
            <a:lstStyle/>
            <a:p>
              <a:pPr marL="228600" marR="0" lvl="1" indent="-228600" algn="l" rtl="0">
                <a:lnSpc>
                  <a:spcPct val="90000"/>
                </a:lnSpc>
                <a:spcBef>
                  <a:spcPts val="0"/>
                </a:spcBef>
                <a:spcAft>
                  <a:spcPts val="0"/>
                </a:spcAft>
                <a:buClr>
                  <a:schemeClr val="dk2"/>
                </a:buClr>
                <a:buSzPts val="2300"/>
                <a:buFont typeface="Calibri"/>
                <a:buChar char="•"/>
              </a:pPr>
              <a:r>
                <a:rPr lang="en-US" sz="2300" b="1" i="0" u="none" strike="noStrike" cap="none">
                  <a:solidFill>
                    <a:schemeClr val="dk2"/>
                  </a:solidFill>
                  <a:latin typeface="Calibri"/>
                  <a:ea typeface="Calibri"/>
                  <a:cs typeface="Calibri"/>
                  <a:sym typeface="Calibri"/>
                </a:rPr>
                <a:t>Tắt kiểm </a:t>
              </a:r>
              <a:r>
                <a:rPr lang="en-US" sz="2300" b="1">
                  <a:solidFill>
                    <a:schemeClr val="dk2"/>
                  </a:solidFill>
                  <a:latin typeface="Calibri"/>
                  <a:ea typeface="Calibri"/>
                  <a:cs typeface="Calibri"/>
                  <a:sym typeface="Calibri"/>
                </a:rPr>
                <a:t>toán</a:t>
              </a:r>
              <a:r>
                <a:rPr lang="en-US" sz="2300" b="1" i="0" u="none" strike="noStrike" cap="none">
                  <a:solidFill>
                    <a:schemeClr val="dk2"/>
                  </a:solidFill>
                  <a:latin typeface="Calibri"/>
                  <a:ea typeface="Calibri"/>
                  <a:cs typeface="Calibri"/>
                  <a:sym typeface="Calibri"/>
                </a:rPr>
                <a:t>: </a:t>
              </a:r>
              <a:r>
                <a:rPr lang="en-US" sz="2300" b="0" i="0" u="none" strike="noStrike" cap="none">
                  <a:solidFill>
                    <a:schemeClr val="dk1"/>
                  </a:solidFill>
                  <a:latin typeface="Calibri"/>
                  <a:ea typeface="Calibri"/>
                  <a:cs typeface="Calibri"/>
                  <a:sym typeface="Calibri"/>
                </a:rPr>
                <a:t>Tắt các tính năng kiểm t</a:t>
              </a:r>
              <a:r>
                <a:rPr lang="en-US" sz="2300">
                  <a:solidFill>
                    <a:schemeClr val="dk1"/>
                  </a:solidFill>
                  <a:latin typeface="Calibri"/>
                  <a:ea typeface="Calibri"/>
                  <a:cs typeface="Calibri"/>
                  <a:sym typeface="Calibri"/>
                </a:rPr>
                <a:t>oán</a:t>
              </a:r>
              <a:r>
                <a:rPr lang="en-US" sz="2300" b="0" i="0" u="none" strike="noStrike" cap="none">
                  <a:solidFill>
                    <a:schemeClr val="dk1"/>
                  </a:solidFill>
                  <a:latin typeface="Calibri"/>
                  <a:ea typeface="Calibri"/>
                  <a:cs typeface="Calibri"/>
                  <a:sym typeface="Calibri"/>
                </a:rPr>
                <a:t> của hệ thống m</a:t>
              </a:r>
              <a:r>
                <a:rPr lang="en-US" sz="2300">
                  <a:solidFill>
                    <a:schemeClr val="dk1"/>
                  </a:solidFill>
                  <a:latin typeface="Calibri"/>
                  <a:ea typeface="Calibri"/>
                  <a:cs typeface="Calibri"/>
                  <a:sym typeface="Calibri"/>
                </a:rPr>
                <a:t>ục tiêu</a:t>
              </a:r>
              <a:endParaRPr sz="2300" b="0" i="0" u="none" strike="noStrike" cap="none">
                <a:solidFill>
                  <a:schemeClr val="dk1"/>
                </a:solidFill>
                <a:latin typeface="Calibri"/>
                <a:ea typeface="Calibri"/>
                <a:cs typeface="Calibri"/>
                <a:sym typeface="Calibri"/>
              </a:endParaRPr>
            </a:p>
          </p:txBody>
        </p:sp>
        <p:sp>
          <p:nvSpPr>
            <p:cNvPr id="2596" name="Google Shape;2596;p152"/>
            <p:cNvSpPr/>
            <p:nvPr/>
          </p:nvSpPr>
          <p:spPr>
            <a:xfrm rot="5400000">
              <a:off x="-201558" y="1351546"/>
              <a:ext cx="1343724" cy="940606"/>
            </a:xfrm>
            <a:prstGeom prst="chevron">
              <a:avLst>
                <a:gd name="adj" fmla="val 50000"/>
              </a:avLst>
            </a:prstGeom>
            <a:solidFill>
              <a:schemeClr val="accent6"/>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152"/>
            <p:cNvSpPr txBox="1"/>
            <p:nvPr/>
          </p:nvSpPr>
          <p:spPr>
            <a:xfrm>
              <a:off x="1" y="1620290"/>
              <a:ext cx="940606" cy="403118"/>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1" i="0" u="none" strike="noStrike" cap="none">
                  <a:solidFill>
                    <a:schemeClr val="dk1"/>
                  </a:solidFill>
                  <a:latin typeface="Calibri"/>
                  <a:ea typeface="Calibri"/>
                  <a:cs typeface="Calibri"/>
                  <a:sym typeface="Calibri"/>
                </a:rPr>
                <a:t>2</a:t>
              </a:r>
              <a:endParaRPr sz="3000" b="1" i="0" u="none" strike="noStrike" cap="none">
                <a:solidFill>
                  <a:schemeClr val="dk1"/>
                </a:solidFill>
                <a:latin typeface="Calibri"/>
                <a:ea typeface="Calibri"/>
                <a:cs typeface="Calibri"/>
                <a:sym typeface="Calibri"/>
              </a:endParaRPr>
            </a:p>
          </p:txBody>
        </p:sp>
        <p:sp>
          <p:nvSpPr>
            <p:cNvPr id="2598" name="Google Shape;2598;p152"/>
            <p:cNvSpPr/>
            <p:nvPr/>
          </p:nvSpPr>
          <p:spPr>
            <a:xfrm rot="5400000">
              <a:off x="3379707" y="-1289112"/>
              <a:ext cx="873420" cy="5751621"/>
            </a:xfrm>
            <a:prstGeom prst="round2SameRect">
              <a:avLst>
                <a:gd name="adj1" fmla="val 16667"/>
                <a:gd name="adj2" fmla="val 0"/>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152"/>
            <p:cNvSpPr txBox="1"/>
            <p:nvPr/>
          </p:nvSpPr>
          <p:spPr>
            <a:xfrm>
              <a:off x="940607" y="1192625"/>
              <a:ext cx="5708984" cy="788146"/>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chemeClr val="dk2"/>
                </a:buClr>
                <a:buSzPts val="2200"/>
                <a:buFont typeface="Calibri"/>
                <a:buChar char="•"/>
              </a:pPr>
              <a:r>
                <a:rPr lang="en-US" sz="2200" b="1" i="0" u="none" strike="noStrike" cap="none">
                  <a:solidFill>
                    <a:schemeClr val="dk2"/>
                  </a:solidFill>
                  <a:latin typeface="Calibri"/>
                  <a:ea typeface="Calibri"/>
                  <a:cs typeface="Calibri"/>
                  <a:sym typeface="Calibri"/>
                </a:rPr>
                <a:t>Xóa nhật ký: </a:t>
              </a:r>
              <a:r>
                <a:rPr lang="en-US" sz="2200" b="0" i="0" u="none" strike="noStrike" cap="none">
                  <a:solidFill>
                    <a:schemeClr val="dk1"/>
                  </a:solidFill>
                  <a:latin typeface="Calibri"/>
                  <a:ea typeface="Calibri"/>
                  <a:cs typeface="Calibri"/>
                  <a:sym typeface="Calibri"/>
                </a:rPr>
                <a:t>Làm sạch/xóa các mục nhật ký hệ thống tương ứng với các hoạt động của kẻ tấn công</a:t>
              </a:r>
              <a:endParaRPr sz="2200" b="0" i="0" u="none" strike="noStrike" cap="none">
                <a:solidFill>
                  <a:schemeClr val="dk1"/>
                </a:solidFill>
                <a:latin typeface="Calibri"/>
                <a:ea typeface="Calibri"/>
                <a:cs typeface="Calibri"/>
                <a:sym typeface="Calibri"/>
              </a:endParaRPr>
            </a:p>
          </p:txBody>
        </p:sp>
        <p:sp>
          <p:nvSpPr>
            <p:cNvPr id="2600" name="Google Shape;2600;p152"/>
            <p:cNvSpPr/>
            <p:nvPr/>
          </p:nvSpPr>
          <p:spPr>
            <a:xfrm rot="5400000">
              <a:off x="-201558" y="2497722"/>
              <a:ext cx="1343724" cy="940606"/>
            </a:xfrm>
            <a:prstGeom prst="chevron">
              <a:avLst>
                <a:gd name="adj" fmla="val 50000"/>
              </a:avLst>
            </a:prstGeom>
            <a:solidFill>
              <a:schemeClr val="accent3"/>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152"/>
            <p:cNvSpPr txBox="1"/>
            <p:nvPr/>
          </p:nvSpPr>
          <p:spPr>
            <a:xfrm>
              <a:off x="1" y="2766466"/>
              <a:ext cx="940606" cy="403118"/>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1" i="0" u="none" strike="noStrike" cap="none">
                  <a:solidFill>
                    <a:schemeClr val="dk1"/>
                  </a:solidFill>
                  <a:latin typeface="Calibri"/>
                  <a:ea typeface="Calibri"/>
                  <a:cs typeface="Calibri"/>
                  <a:sym typeface="Calibri"/>
                </a:rPr>
                <a:t>3</a:t>
              </a:r>
              <a:endParaRPr sz="3000" b="1" i="0" u="none" strike="noStrike" cap="none">
                <a:solidFill>
                  <a:schemeClr val="dk1"/>
                </a:solidFill>
                <a:latin typeface="Calibri"/>
                <a:ea typeface="Calibri"/>
                <a:cs typeface="Calibri"/>
                <a:sym typeface="Calibri"/>
              </a:endParaRPr>
            </a:p>
          </p:txBody>
        </p:sp>
        <p:sp>
          <p:nvSpPr>
            <p:cNvPr id="2602" name="Google Shape;2602;p152"/>
            <p:cNvSpPr/>
            <p:nvPr/>
          </p:nvSpPr>
          <p:spPr>
            <a:xfrm rot="5400000">
              <a:off x="3379707" y="-142936"/>
              <a:ext cx="873420" cy="5751621"/>
            </a:xfrm>
            <a:prstGeom prst="round2SameRect">
              <a:avLst>
                <a:gd name="adj1" fmla="val 16667"/>
                <a:gd name="adj2" fmla="val 0"/>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152"/>
            <p:cNvSpPr txBox="1"/>
            <p:nvPr/>
          </p:nvSpPr>
          <p:spPr>
            <a:xfrm>
              <a:off x="940607" y="2338801"/>
              <a:ext cx="5708984" cy="788146"/>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chemeClr val="dk2"/>
                </a:buClr>
                <a:buSzPts val="2200"/>
                <a:buFont typeface="Calibri"/>
                <a:buChar char="•"/>
              </a:pPr>
              <a:r>
                <a:rPr lang="en-US" sz="2200" b="1" i="0" u="none" strike="noStrike" cap="none">
                  <a:solidFill>
                    <a:schemeClr val="dk2"/>
                  </a:solidFill>
                  <a:latin typeface="Calibri"/>
                  <a:ea typeface="Calibri"/>
                  <a:cs typeface="Calibri"/>
                  <a:sym typeface="Calibri"/>
                </a:rPr>
                <a:t>Thao tác với nhật ký: </a:t>
              </a:r>
              <a:r>
                <a:rPr lang="en-US" sz="2200" b="0" i="0" u="none" strike="noStrike" cap="none">
                  <a:solidFill>
                    <a:schemeClr val="dk1"/>
                  </a:solidFill>
                  <a:latin typeface="Calibri"/>
                  <a:ea typeface="Calibri"/>
                  <a:cs typeface="Calibri"/>
                  <a:sym typeface="Calibri"/>
                </a:rPr>
                <a:t>Thao tác nhật ký theo cách mà hắn ta sẽ không bị bắt trong các hành động trái pháp luật</a:t>
              </a:r>
              <a:endParaRPr sz="22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153"/>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Tắt kiểm toán: Auditpol</a:t>
            </a:r>
            <a:endParaRPr>
              <a:latin typeface="Arial"/>
              <a:ea typeface="Arial"/>
              <a:cs typeface="Arial"/>
              <a:sym typeface="Arial"/>
            </a:endParaRPr>
          </a:p>
        </p:txBody>
      </p:sp>
      <p:sp>
        <p:nvSpPr>
          <p:cNvPr id="2609" name="Google Shape;2609;p15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91</a:t>
            </a:fld>
            <a:endParaRPr/>
          </a:p>
        </p:txBody>
      </p:sp>
      <p:graphicFrame>
        <p:nvGraphicFramePr>
          <p:cNvPr id="2610" name="Google Shape;2610;p153"/>
          <p:cNvGraphicFramePr/>
          <p:nvPr/>
        </p:nvGraphicFramePr>
        <p:xfrm>
          <a:off x="304800" y="1447800"/>
          <a:ext cx="4876800" cy="4206250"/>
        </p:xfrm>
        <a:graphic>
          <a:graphicData uri="http://schemas.openxmlformats.org/drawingml/2006/table">
            <a:tbl>
              <a:tblPr>
                <a:noFill/>
                <a:tableStyleId>{81CAD326-46C2-4F89-9085-3101A852881E}</a:tableStyleId>
              </a:tblPr>
              <a:tblGrid>
                <a:gridCol w="4876800">
                  <a:extLst>
                    <a:ext uri="{9D8B030D-6E8A-4147-A177-3AD203B41FA5}">
                      <a16:colId xmlns:a16="http://schemas.microsoft.com/office/drawing/2014/main" val="20000"/>
                    </a:ext>
                  </a:extLst>
                </a:gridCol>
              </a:tblGrid>
              <a:tr h="4053850">
                <a:tc>
                  <a:txBody>
                    <a:bodyPr/>
                    <a:lstStyle/>
                    <a:p>
                      <a:pPr marL="342900" marR="0" lvl="0" indent="-342900" algn="l" rtl="0">
                        <a:lnSpc>
                          <a:spcPct val="100000"/>
                        </a:lnSpc>
                        <a:spcBef>
                          <a:spcPts val="0"/>
                        </a:spcBef>
                        <a:spcAft>
                          <a:spcPts val="0"/>
                        </a:spcAft>
                        <a:buClr>
                          <a:schemeClr val="dk1"/>
                        </a:buClr>
                        <a:buSzPts val="3000"/>
                        <a:buFont typeface="Arial"/>
                        <a:buChar char="•"/>
                      </a:pPr>
                      <a:r>
                        <a:rPr lang="en-US" sz="3000" u="none" strike="noStrike" cap="none">
                          <a:solidFill>
                            <a:schemeClr val="dk1"/>
                          </a:solidFill>
                          <a:latin typeface="Calibri"/>
                          <a:ea typeface="Calibri"/>
                          <a:cs typeface="Calibri"/>
                          <a:sym typeface="Calibri"/>
                        </a:rPr>
                        <a:t>Những kẻ xâm nhập sẽ </a:t>
                      </a:r>
                      <a:r>
                        <a:rPr lang="en-US" sz="3000" u="none" strike="noStrike" cap="none">
                          <a:solidFill>
                            <a:srgbClr val="FF0000"/>
                          </a:solidFill>
                          <a:latin typeface="Calibri"/>
                          <a:ea typeface="Calibri"/>
                          <a:cs typeface="Calibri"/>
                          <a:sym typeface="Calibri"/>
                        </a:rPr>
                        <a:t>vô hiệu hóa kiểm t</a:t>
                      </a:r>
                      <a:r>
                        <a:rPr lang="en-US" sz="3000">
                          <a:solidFill>
                            <a:srgbClr val="FF0000"/>
                          </a:solidFill>
                          <a:latin typeface="Calibri"/>
                          <a:ea typeface="Calibri"/>
                          <a:cs typeface="Calibri"/>
                          <a:sym typeface="Calibri"/>
                        </a:rPr>
                        <a:t>oán</a:t>
                      </a:r>
                      <a:r>
                        <a:rPr lang="en-US" sz="3000" u="none" strike="noStrike" cap="none">
                          <a:solidFill>
                            <a:schemeClr val="dk1"/>
                          </a:solidFill>
                          <a:latin typeface="Calibri"/>
                          <a:ea typeface="Calibri"/>
                          <a:cs typeface="Calibri"/>
                          <a:sym typeface="Calibri"/>
                        </a:rPr>
                        <a:t> ngay lập tức sau khi có được đặc quyền của quản trị viên</a:t>
                      </a:r>
                      <a:endParaRPr sz="300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3000"/>
                        <a:buFont typeface="Arial"/>
                        <a:buChar char="•"/>
                      </a:pPr>
                      <a:r>
                        <a:rPr lang="en-US" sz="3000" u="none" strike="noStrike" cap="none">
                          <a:solidFill>
                            <a:schemeClr val="dk1"/>
                          </a:solidFill>
                          <a:latin typeface="Calibri"/>
                          <a:ea typeface="Calibri"/>
                          <a:cs typeface="Calibri"/>
                          <a:sym typeface="Calibri"/>
                        </a:rPr>
                        <a:t>Vào cuối thời gian lưu trú của họ(gia</a:t>
                      </a:r>
                      <a:r>
                        <a:rPr lang="en-US" sz="3000">
                          <a:solidFill>
                            <a:schemeClr val="dk1"/>
                          </a:solidFill>
                          <a:latin typeface="Calibri"/>
                          <a:ea typeface="Calibri"/>
                          <a:cs typeface="Calibri"/>
                          <a:sym typeface="Calibri"/>
                        </a:rPr>
                        <a:t>i đoạn cuối của cuộc tấn công)</a:t>
                      </a:r>
                      <a:r>
                        <a:rPr lang="en-US" sz="3000" u="none" strike="noStrike" cap="none">
                          <a:solidFill>
                            <a:schemeClr val="dk1"/>
                          </a:solidFill>
                          <a:latin typeface="Calibri"/>
                          <a:ea typeface="Calibri"/>
                          <a:cs typeface="Calibri"/>
                          <a:sym typeface="Calibri"/>
                        </a:rPr>
                        <a:t>, những kẻ xâm nhập sẽ chỉ bật kiểm t</a:t>
                      </a:r>
                      <a:r>
                        <a:rPr lang="en-US" sz="3000">
                          <a:solidFill>
                            <a:schemeClr val="dk1"/>
                          </a:solidFill>
                          <a:latin typeface="Calibri"/>
                          <a:ea typeface="Calibri"/>
                          <a:cs typeface="Calibri"/>
                          <a:sym typeface="Calibri"/>
                        </a:rPr>
                        <a:t>oán</a:t>
                      </a:r>
                      <a:r>
                        <a:rPr lang="en-US" sz="3000" u="none" strike="noStrike" cap="none">
                          <a:solidFill>
                            <a:schemeClr val="dk1"/>
                          </a:solidFill>
                          <a:latin typeface="Calibri"/>
                          <a:ea typeface="Calibri"/>
                          <a:cs typeface="Calibri"/>
                          <a:sym typeface="Calibri"/>
                        </a:rPr>
                        <a:t> bằng </a:t>
                      </a:r>
                      <a:r>
                        <a:rPr lang="en-US" sz="3000" u="none" strike="noStrike" cap="none">
                          <a:solidFill>
                            <a:srgbClr val="FF0000"/>
                          </a:solidFill>
                          <a:latin typeface="Calibri"/>
                          <a:ea typeface="Calibri"/>
                          <a:cs typeface="Calibri"/>
                          <a:sym typeface="Calibri"/>
                        </a:rPr>
                        <a:t>auditpol.exe</a:t>
                      </a:r>
                      <a:endParaRPr sz="3000" u="none" strike="noStrike" cap="none">
                        <a:solidFill>
                          <a:srgbClr val="FF0000"/>
                        </a:solidFill>
                        <a:latin typeface="Calibri"/>
                        <a:ea typeface="Calibri"/>
                        <a:cs typeface="Calibri"/>
                        <a:sym typeface="Calibri"/>
                      </a:endParaRPr>
                    </a:p>
                  </a:txBody>
                  <a:tcPr marL="91450" marR="91450" marT="45725" marB="45725">
                    <a:solidFill>
                      <a:srgbClr val="DDD9C3"/>
                    </a:solidFill>
                  </a:tcPr>
                </a:tc>
                <a:extLst>
                  <a:ext uri="{0D108BD9-81ED-4DB2-BD59-A6C34878D82A}">
                    <a16:rowId xmlns:a16="http://schemas.microsoft.com/office/drawing/2014/main" val="10000"/>
                  </a:ext>
                </a:extLst>
              </a:tr>
            </a:tbl>
          </a:graphicData>
        </a:graphic>
      </p:graphicFrame>
      <p:pic>
        <p:nvPicPr>
          <p:cNvPr id="2611" name="Google Shape;2611;p153" descr="Biểu tượng máy tính của tôi – PNG,ICO,ICNS Tải về"/>
          <p:cNvPicPr preferRelativeResize="0"/>
          <p:nvPr/>
        </p:nvPicPr>
        <p:blipFill rotWithShape="1">
          <a:blip r:embed="rId3">
            <a:alphaModFix/>
          </a:blip>
          <a:srcRect/>
          <a:stretch/>
        </p:blipFill>
        <p:spPr>
          <a:xfrm>
            <a:off x="2627313" y="5979677"/>
            <a:ext cx="688974" cy="688974"/>
          </a:xfrm>
          <a:prstGeom prst="rect">
            <a:avLst/>
          </a:prstGeom>
          <a:noFill/>
          <a:ln>
            <a:noFill/>
          </a:ln>
        </p:spPr>
      </p:pic>
      <p:sp>
        <p:nvSpPr>
          <p:cNvPr id="2612" name="Google Shape;2612;p153"/>
          <p:cNvSpPr txBox="1"/>
          <p:nvPr/>
        </p:nvSpPr>
        <p:spPr>
          <a:xfrm>
            <a:off x="-1528600" y="-96400"/>
            <a:ext cx="793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613" name="Google Shape;2613;p153"/>
          <p:cNvPicPr preferRelativeResize="0"/>
          <p:nvPr/>
        </p:nvPicPr>
        <p:blipFill>
          <a:blip r:embed="rId4">
            <a:alphaModFix/>
          </a:blip>
          <a:stretch>
            <a:fillRect/>
          </a:stretch>
        </p:blipFill>
        <p:spPr>
          <a:xfrm>
            <a:off x="5347000" y="838200"/>
            <a:ext cx="6743251" cy="4992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154"/>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Narrow"/>
              <a:buNone/>
            </a:pPr>
            <a:r>
              <a:rPr lang="en-US">
                <a:latin typeface="Arial"/>
                <a:ea typeface="Arial"/>
                <a:cs typeface="Arial"/>
                <a:sym typeface="Arial"/>
              </a:rPr>
              <a:t>Xóa nhật ký</a:t>
            </a:r>
            <a:endParaRPr>
              <a:latin typeface="Arial"/>
              <a:ea typeface="Arial"/>
              <a:cs typeface="Arial"/>
              <a:sym typeface="Arial"/>
            </a:endParaRPr>
          </a:p>
        </p:txBody>
      </p:sp>
      <p:sp>
        <p:nvSpPr>
          <p:cNvPr id="2620" name="Google Shape;2620;p15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92</a:t>
            </a:fld>
            <a:endParaRPr/>
          </a:p>
        </p:txBody>
      </p:sp>
      <p:sp>
        <p:nvSpPr>
          <p:cNvPr id="2621" name="Google Shape;2621;p154"/>
          <p:cNvSpPr/>
          <p:nvPr/>
        </p:nvSpPr>
        <p:spPr>
          <a:xfrm>
            <a:off x="152400" y="838200"/>
            <a:ext cx="5746955" cy="1143000"/>
          </a:xfrm>
          <a:prstGeom prst="roundRect">
            <a:avLst>
              <a:gd name="adj" fmla="val 16667"/>
            </a:avLst>
          </a:prstGeom>
          <a:solidFill>
            <a:schemeClr val="lt2"/>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Tahoma"/>
                <a:ea typeface="Tahoma"/>
                <a:cs typeface="Tahoma"/>
                <a:sym typeface="Tahoma"/>
              </a:rPr>
              <a:t>Kẻ tấn công sử dụng tiện ích </a:t>
            </a:r>
            <a:r>
              <a:rPr lang="en-US" sz="1900" b="0" i="0" u="none" strike="noStrike" cap="none">
                <a:solidFill>
                  <a:srgbClr val="FF0000"/>
                </a:solidFill>
                <a:latin typeface="Tahoma"/>
                <a:ea typeface="Tahoma"/>
                <a:cs typeface="Tahoma"/>
                <a:sym typeface="Tahoma"/>
              </a:rPr>
              <a:t>Clear_Event_Viewer_Logs.bat</a:t>
            </a:r>
            <a:r>
              <a:rPr lang="en-US" sz="1900" b="0" i="0" u="none" strike="noStrike" cap="none">
                <a:solidFill>
                  <a:schemeClr val="dk1"/>
                </a:solidFill>
                <a:latin typeface="Tahoma"/>
                <a:ea typeface="Tahoma"/>
                <a:cs typeface="Tahoma"/>
                <a:sym typeface="Tahoma"/>
              </a:rPr>
              <a:t> hoặc </a:t>
            </a:r>
            <a:r>
              <a:rPr lang="en-US" sz="1900" b="0" i="0" u="none" strike="noStrike" cap="none">
                <a:solidFill>
                  <a:srgbClr val="FF0000"/>
                </a:solidFill>
                <a:latin typeface="Tahoma"/>
                <a:ea typeface="Tahoma"/>
                <a:cs typeface="Tahoma"/>
                <a:sym typeface="Tahoma"/>
              </a:rPr>
              <a:t>clearlogs.exe</a:t>
            </a:r>
            <a:r>
              <a:rPr lang="en-US" sz="1900" b="0" i="0" u="none" strike="noStrike" cap="none">
                <a:solidFill>
                  <a:schemeClr val="dk1"/>
                </a:solidFill>
                <a:latin typeface="Tahoma"/>
                <a:ea typeface="Tahoma"/>
                <a:cs typeface="Tahoma"/>
                <a:sym typeface="Tahoma"/>
              </a:rPr>
              <a:t> để xóa nhật ký bảo mật, hệ thống và ứng dụng</a:t>
            </a:r>
            <a:endParaRPr sz="1900" b="0" i="0" u="none" strike="noStrike" cap="none">
              <a:solidFill>
                <a:schemeClr val="dk1"/>
              </a:solidFill>
              <a:latin typeface="Tahoma"/>
              <a:ea typeface="Tahoma"/>
              <a:cs typeface="Tahoma"/>
              <a:sym typeface="Tahoma"/>
            </a:endParaRPr>
          </a:p>
        </p:txBody>
      </p:sp>
      <p:sp>
        <p:nvSpPr>
          <p:cNvPr id="2622" name="Google Shape;2622;p154"/>
          <p:cNvSpPr/>
          <p:nvPr/>
        </p:nvSpPr>
        <p:spPr>
          <a:xfrm>
            <a:off x="6292644" y="816429"/>
            <a:ext cx="5746955" cy="1143000"/>
          </a:xfrm>
          <a:prstGeom prst="roundRect">
            <a:avLst>
              <a:gd name="adj" fmla="val 16667"/>
            </a:avLst>
          </a:prstGeom>
          <a:solidFill>
            <a:schemeClr val="lt2"/>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Tahoma"/>
                <a:ea typeface="Tahoma"/>
                <a:cs typeface="Tahoma"/>
                <a:sym typeface="Tahoma"/>
              </a:rPr>
              <a:t>Nếu hệ thống bị khai thác bằng Metasploit, kẻ tấn công sử dụng </a:t>
            </a:r>
            <a:r>
              <a:rPr lang="en-US" sz="1900" b="0" i="0" u="none" strike="noStrike" cap="none">
                <a:solidFill>
                  <a:srgbClr val="FF0000"/>
                </a:solidFill>
                <a:latin typeface="Tahoma"/>
                <a:ea typeface="Tahoma"/>
                <a:cs typeface="Tahoma"/>
                <a:sym typeface="Tahoma"/>
              </a:rPr>
              <a:t>trình</a:t>
            </a:r>
            <a:r>
              <a:rPr lang="en-US" sz="1900">
                <a:solidFill>
                  <a:srgbClr val="FF0000"/>
                </a:solidFill>
                <a:latin typeface="Tahoma"/>
                <a:ea typeface="Tahoma"/>
                <a:cs typeface="Tahoma"/>
                <a:sym typeface="Tahoma"/>
              </a:rPr>
              <a:t> điều khiển</a:t>
            </a:r>
            <a:r>
              <a:rPr lang="en-US" sz="1900" b="0" i="0" u="none" strike="noStrike" cap="none">
                <a:solidFill>
                  <a:srgbClr val="FF0000"/>
                </a:solidFill>
                <a:latin typeface="Tahoma"/>
                <a:ea typeface="Tahoma"/>
                <a:cs typeface="Tahoma"/>
                <a:sym typeface="Tahoma"/>
              </a:rPr>
              <a:t> m</a:t>
            </a:r>
            <a:r>
              <a:rPr lang="en-US" sz="1900">
                <a:solidFill>
                  <a:srgbClr val="FF0000"/>
                </a:solidFill>
                <a:latin typeface="Tahoma"/>
                <a:ea typeface="Tahoma"/>
                <a:cs typeface="Tahoma"/>
                <a:sym typeface="Tahoma"/>
              </a:rPr>
              <a:t>eter</a:t>
            </a:r>
            <a:r>
              <a:rPr lang="en-US" sz="1900" b="0" i="0" u="none" strike="noStrike" cap="none">
                <a:solidFill>
                  <a:srgbClr val="FF0000"/>
                </a:solidFill>
                <a:latin typeface="Tahoma"/>
                <a:ea typeface="Tahoma"/>
                <a:cs typeface="Tahoma"/>
                <a:sym typeface="Tahoma"/>
              </a:rPr>
              <a:t>preter </a:t>
            </a:r>
            <a:r>
              <a:rPr lang="en-US" sz="1900" b="0" i="0" u="none" strike="noStrike" cap="none">
                <a:solidFill>
                  <a:schemeClr val="dk1"/>
                </a:solidFill>
                <a:latin typeface="Tahoma"/>
                <a:ea typeface="Tahoma"/>
                <a:cs typeface="Tahoma"/>
                <a:sym typeface="Tahoma"/>
              </a:rPr>
              <a:t>để xóa sạch tất cả nhật ký khỏi hệ thống Windows</a:t>
            </a:r>
            <a:endParaRPr sz="1900" b="0" i="0" u="none" strike="noStrike" cap="none">
              <a:solidFill>
                <a:schemeClr val="dk1"/>
              </a:solidFill>
              <a:latin typeface="Tahoma"/>
              <a:ea typeface="Tahoma"/>
              <a:cs typeface="Tahoma"/>
              <a:sym typeface="Tahoma"/>
            </a:endParaRPr>
          </a:p>
        </p:txBody>
      </p:sp>
      <p:cxnSp>
        <p:nvCxnSpPr>
          <p:cNvPr id="2623" name="Google Shape;2623;p154"/>
          <p:cNvCxnSpPr/>
          <p:nvPr/>
        </p:nvCxnSpPr>
        <p:spPr>
          <a:xfrm>
            <a:off x="6096000" y="838200"/>
            <a:ext cx="0" cy="5355774"/>
          </a:xfrm>
          <a:prstGeom prst="straightConnector1">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cxnSp>
      <p:pic>
        <p:nvPicPr>
          <p:cNvPr id="2624" name="Google Shape;2624;p154"/>
          <p:cNvPicPr preferRelativeResize="0"/>
          <p:nvPr/>
        </p:nvPicPr>
        <p:blipFill rotWithShape="1">
          <a:blip r:embed="rId3">
            <a:alphaModFix/>
          </a:blip>
          <a:srcRect/>
          <a:stretch/>
        </p:blipFill>
        <p:spPr>
          <a:xfrm>
            <a:off x="102951" y="2133600"/>
            <a:ext cx="5840649" cy="4191000"/>
          </a:xfrm>
          <a:prstGeom prst="rect">
            <a:avLst/>
          </a:prstGeom>
          <a:noFill/>
          <a:ln>
            <a:noFill/>
          </a:ln>
        </p:spPr>
      </p:pic>
      <p:pic>
        <p:nvPicPr>
          <p:cNvPr id="2625" name="Google Shape;2625;p154"/>
          <p:cNvPicPr preferRelativeResize="0"/>
          <p:nvPr/>
        </p:nvPicPr>
        <p:blipFill rotWithShape="1">
          <a:blip r:embed="rId4">
            <a:alphaModFix/>
          </a:blip>
          <a:srcRect/>
          <a:stretch/>
        </p:blipFill>
        <p:spPr>
          <a:xfrm>
            <a:off x="6324727" y="2133600"/>
            <a:ext cx="5755291" cy="320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155"/>
          <p:cNvSpPr txBox="1">
            <a:spLocks noGrp="1"/>
          </p:cNvSpPr>
          <p:nvPr>
            <p:ph type="body" idx="1"/>
          </p:nvPr>
        </p:nvSpPr>
        <p:spPr>
          <a:xfrm>
            <a:off x="0" y="1295400"/>
            <a:ext cx="5943600" cy="19812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285750" lvl="0" indent="-285781" algn="l" rtl="0">
              <a:lnSpc>
                <a:spcPct val="114000"/>
              </a:lnSpc>
              <a:spcBef>
                <a:spcPts val="0"/>
              </a:spcBef>
              <a:spcAft>
                <a:spcPts val="0"/>
              </a:spcAft>
              <a:buClr>
                <a:schemeClr val="dk1"/>
              </a:buClr>
              <a:buSzPct val="100000"/>
              <a:buChar char="•"/>
            </a:pPr>
            <a:r>
              <a:rPr lang="en-US" sz="2500">
                <a:solidFill>
                  <a:schemeClr val="dk1"/>
                </a:solidFill>
                <a:latin typeface="Calibri"/>
                <a:ea typeface="Calibri"/>
                <a:cs typeface="Calibri"/>
                <a:sym typeface="Calibri"/>
              </a:rPr>
              <a:t>Điều hướng đến </a:t>
            </a:r>
            <a:r>
              <a:rPr lang="en-US" sz="2500">
                <a:solidFill>
                  <a:srgbClr val="FF0000"/>
                </a:solidFill>
                <a:latin typeface="Calibri"/>
                <a:ea typeface="Calibri"/>
                <a:cs typeface="Calibri"/>
                <a:sym typeface="Calibri"/>
              </a:rPr>
              <a:t>Start</a:t>
            </a:r>
            <a:r>
              <a:rPr lang="en-US" sz="2500">
                <a:solidFill>
                  <a:schemeClr val="dk1"/>
                </a:solidFill>
                <a:latin typeface="Calibri"/>
                <a:ea typeface="Calibri"/>
                <a:cs typeface="Calibri"/>
                <a:sym typeface="Calibri"/>
              </a:rPr>
              <a:t> -&gt; </a:t>
            </a:r>
            <a:r>
              <a:rPr lang="en-US" sz="2500">
                <a:solidFill>
                  <a:srgbClr val="FF0000"/>
                </a:solidFill>
                <a:latin typeface="Calibri"/>
                <a:ea typeface="Calibri"/>
                <a:cs typeface="Calibri"/>
                <a:sym typeface="Calibri"/>
              </a:rPr>
              <a:t>Control Panel</a:t>
            </a:r>
            <a:r>
              <a:rPr lang="en-US" sz="2500">
                <a:solidFill>
                  <a:schemeClr val="dk1"/>
                </a:solidFill>
                <a:latin typeface="Calibri"/>
                <a:ea typeface="Calibri"/>
                <a:cs typeface="Calibri"/>
                <a:sym typeface="Calibri"/>
              </a:rPr>
              <a:t> -&gt; </a:t>
            </a:r>
            <a:r>
              <a:rPr lang="en-US" sz="2500">
                <a:solidFill>
                  <a:srgbClr val="FF0000"/>
                </a:solidFill>
                <a:latin typeface="Calibri"/>
                <a:ea typeface="Calibri"/>
                <a:cs typeface="Calibri"/>
                <a:sym typeface="Calibri"/>
              </a:rPr>
              <a:t>System and Security</a:t>
            </a:r>
            <a:r>
              <a:rPr lang="en-US" sz="2500">
                <a:solidFill>
                  <a:schemeClr val="dk1"/>
                </a:solidFill>
                <a:latin typeface="Calibri"/>
                <a:ea typeface="Calibri"/>
                <a:cs typeface="Calibri"/>
                <a:sym typeface="Calibri"/>
              </a:rPr>
              <a:t> -&gt; </a:t>
            </a:r>
            <a:r>
              <a:rPr lang="en-US" sz="2500">
                <a:solidFill>
                  <a:srgbClr val="FF0000"/>
                </a:solidFill>
                <a:latin typeface="Calibri"/>
                <a:ea typeface="Calibri"/>
                <a:cs typeface="Calibri"/>
                <a:sym typeface="Calibri"/>
              </a:rPr>
              <a:t>Administrator Tools </a:t>
            </a:r>
            <a:r>
              <a:rPr lang="en-US" sz="2500">
                <a:solidFill>
                  <a:schemeClr val="dk1"/>
                </a:solidFill>
                <a:latin typeface="Calibri"/>
                <a:ea typeface="Calibri"/>
                <a:cs typeface="Calibri"/>
                <a:sym typeface="Calibri"/>
              </a:rPr>
              <a:t>-&gt; nhấp đúp vào </a:t>
            </a:r>
            <a:r>
              <a:rPr lang="en-US" sz="2500">
                <a:solidFill>
                  <a:srgbClr val="FF0000"/>
                </a:solidFill>
                <a:latin typeface="Calibri"/>
                <a:ea typeface="Calibri"/>
                <a:cs typeface="Calibri"/>
                <a:sym typeface="Calibri"/>
              </a:rPr>
              <a:t>Event Viewer</a:t>
            </a:r>
            <a:endParaRPr/>
          </a:p>
          <a:p>
            <a:pPr marL="285750" lvl="0" indent="-285781" algn="l" rtl="0">
              <a:lnSpc>
                <a:spcPct val="114000"/>
              </a:lnSpc>
              <a:spcBef>
                <a:spcPts val="1200"/>
              </a:spcBef>
              <a:spcAft>
                <a:spcPts val="0"/>
              </a:spcAft>
              <a:buClr>
                <a:schemeClr val="dk1"/>
              </a:buClr>
              <a:buSzPct val="100000"/>
              <a:buChar char="•"/>
            </a:pPr>
            <a:r>
              <a:rPr lang="en-US" sz="2500">
                <a:solidFill>
                  <a:schemeClr val="dk1"/>
                </a:solidFill>
                <a:latin typeface="Calibri"/>
                <a:ea typeface="Calibri"/>
                <a:cs typeface="Calibri"/>
                <a:sym typeface="Calibri"/>
              </a:rPr>
              <a:t>Xóa tất cả các mục nhật ký trong khi xâm phạm hệ thống</a:t>
            </a:r>
            <a:endParaRPr/>
          </a:p>
        </p:txBody>
      </p:sp>
      <p:sp>
        <p:nvSpPr>
          <p:cNvPr id="2631" name="Google Shape;2631;p155"/>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Narrow"/>
              <a:buNone/>
            </a:pPr>
            <a:r>
              <a:rPr lang="en-US">
                <a:latin typeface="Arial"/>
                <a:ea typeface="Arial"/>
                <a:cs typeface="Arial"/>
                <a:sym typeface="Arial"/>
              </a:rPr>
              <a:t>Xóa nhật ký sự kiện theo cách thủ công</a:t>
            </a:r>
            <a:endParaRPr>
              <a:latin typeface="Arial"/>
              <a:ea typeface="Arial"/>
              <a:cs typeface="Arial"/>
              <a:sym typeface="Arial"/>
            </a:endParaRPr>
          </a:p>
        </p:txBody>
      </p:sp>
      <p:sp>
        <p:nvSpPr>
          <p:cNvPr id="2632" name="Google Shape;2632;p15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93</a:t>
            </a:fld>
            <a:endParaRPr/>
          </a:p>
        </p:txBody>
      </p:sp>
      <p:sp>
        <p:nvSpPr>
          <p:cNvPr id="2633" name="Google Shape;2633;p155"/>
          <p:cNvSpPr txBox="1"/>
          <p:nvPr/>
        </p:nvSpPr>
        <p:spPr>
          <a:xfrm flipH="1">
            <a:off x="5867400" y="1074508"/>
            <a:ext cx="6172200" cy="23550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100"/>
              <a:buFont typeface="Arial"/>
              <a:buChar char="•"/>
            </a:pPr>
            <a:r>
              <a:rPr lang="en-US" sz="2100" b="0" i="0" u="none" strike="noStrike" cap="none">
                <a:solidFill>
                  <a:schemeClr val="dk1"/>
                </a:solidFill>
                <a:latin typeface="Tahoma"/>
                <a:ea typeface="Tahoma"/>
                <a:cs typeface="Tahoma"/>
                <a:sym typeface="Tahoma"/>
              </a:rPr>
              <a:t>Điều hướng đến thư mục </a:t>
            </a:r>
            <a:r>
              <a:rPr lang="en-US" sz="2100" b="0" i="0" u="none" strike="noStrike" cap="none">
                <a:solidFill>
                  <a:srgbClr val="FF0000"/>
                </a:solidFill>
                <a:latin typeface="Tahoma"/>
                <a:ea typeface="Tahoma"/>
                <a:cs typeface="Tahoma"/>
                <a:sym typeface="Tahoma"/>
              </a:rPr>
              <a:t>/var/log </a:t>
            </a:r>
            <a:r>
              <a:rPr lang="en-US" sz="2100" b="0" i="0" u="none" strike="noStrike" cap="none">
                <a:solidFill>
                  <a:schemeClr val="dk1"/>
                </a:solidFill>
                <a:latin typeface="Tahoma"/>
                <a:ea typeface="Tahoma"/>
                <a:cs typeface="Tahoma"/>
                <a:sym typeface="Tahoma"/>
              </a:rPr>
              <a:t>trên hệ thống Linux</a:t>
            </a:r>
            <a:endParaRPr sz="21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100"/>
              <a:buFont typeface="Arial"/>
              <a:buChar char="•"/>
            </a:pPr>
            <a:r>
              <a:rPr lang="en-US" sz="2100" b="0" i="0" u="none" strike="noStrike" cap="none">
                <a:solidFill>
                  <a:schemeClr val="dk1"/>
                </a:solidFill>
                <a:latin typeface="Tahoma"/>
                <a:ea typeface="Tahoma"/>
                <a:cs typeface="Tahoma"/>
                <a:sym typeface="Tahoma"/>
              </a:rPr>
              <a:t>Mở tệp văn bản thuần túy chứa thông báo nhật ký bằng trình soạn thảo văn bản </a:t>
            </a:r>
            <a:r>
              <a:rPr lang="en-US" sz="2100" b="0" i="0" u="none" strike="noStrike" cap="none">
                <a:solidFill>
                  <a:srgbClr val="FF0000"/>
                </a:solidFill>
                <a:latin typeface="Tahoma"/>
                <a:ea typeface="Tahoma"/>
                <a:cs typeface="Tahoma"/>
                <a:sym typeface="Tahoma"/>
              </a:rPr>
              <a:t>/var/log/message</a:t>
            </a:r>
            <a:endParaRPr sz="2100" b="0" i="0" u="none" strike="noStrike" cap="none">
              <a:solidFill>
                <a:srgbClr val="FF0000"/>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100"/>
              <a:buFont typeface="Arial"/>
              <a:buChar char="•"/>
            </a:pPr>
            <a:r>
              <a:rPr lang="en-US" sz="2100" b="0" i="0" u="none" strike="noStrike" cap="none">
                <a:solidFill>
                  <a:schemeClr val="dk1"/>
                </a:solidFill>
                <a:latin typeface="Tahoma"/>
                <a:ea typeface="Tahoma"/>
                <a:cs typeface="Tahoma"/>
                <a:sym typeface="Tahoma"/>
              </a:rPr>
              <a:t>Xóa tất cả các mục nhật ký đã ghi trong khi xâm </a:t>
            </a:r>
            <a:r>
              <a:rPr lang="en-US" sz="2100">
                <a:solidFill>
                  <a:schemeClr val="dk1"/>
                </a:solidFill>
                <a:latin typeface="Tahoma"/>
                <a:ea typeface="Tahoma"/>
                <a:cs typeface="Tahoma"/>
                <a:sym typeface="Tahoma"/>
              </a:rPr>
              <a:t>nhập</a:t>
            </a:r>
            <a:r>
              <a:rPr lang="en-US" sz="2100" b="0" i="0" u="none" strike="noStrike" cap="none">
                <a:solidFill>
                  <a:schemeClr val="dk1"/>
                </a:solidFill>
                <a:latin typeface="Tahoma"/>
                <a:ea typeface="Tahoma"/>
                <a:cs typeface="Tahoma"/>
                <a:sym typeface="Tahoma"/>
              </a:rPr>
              <a:t> hệ thống</a:t>
            </a:r>
            <a:endParaRPr sz="2100" b="0" i="0" u="none" strike="noStrike" cap="none">
              <a:solidFill>
                <a:schemeClr val="dk1"/>
              </a:solidFill>
              <a:latin typeface="Tahoma"/>
              <a:ea typeface="Tahoma"/>
              <a:cs typeface="Tahoma"/>
              <a:sym typeface="Tahoma"/>
            </a:endParaRPr>
          </a:p>
        </p:txBody>
      </p:sp>
      <p:pic>
        <p:nvPicPr>
          <p:cNvPr id="2634" name="Google Shape;2634;p155"/>
          <p:cNvPicPr preferRelativeResize="0"/>
          <p:nvPr/>
        </p:nvPicPr>
        <p:blipFill rotWithShape="1">
          <a:blip r:embed="rId3">
            <a:alphaModFix/>
          </a:blip>
          <a:srcRect/>
          <a:stretch/>
        </p:blipFill>
        <p:spPr>
          <a:xfrm>
            <a:off x="130003" y="3429000"/>
            <a:ext cx="5737397" cy="3124200"/>
          </a:xfrm>
          <a:prstGeom prst="rect">
            <a:avLst/>
          </a:prstGeom>
          <a:noFill/>
          <a:ln>
            <a:noFill/>
          </a:ln>
        </p:spPr>
      </p:pic>
      <p:pic>
        <p:nvPicPr>
          <p:cNvPr id="2635" name="Google Shape;2635;p155"/>
          <p:cNvPicPr preferRelativeResize="0"/>
          <p:nvPr/>
        </p:nvPicPr>
        <p:blipFill rotWithShape="1">
          <a:blip r:embed="rId4">
            <a:alphaModFix/>
          </a:blip>
          <a:srcRect/>
          <a:stretch/>
        </p:blipFill>
        <p:spPr>
          <a:xfrm>
            <a:off x="6259631" y="3425848"/>
            <a:ext cx="5703770" cy="3054304"/>
          </a:xfrm>
          <a:prstGeom prst="rect">
            <a:avLst/>
          </a:prstGeom>
          <a:noFill/>
          <a:ln>
            <a:noFill/>
          </a:ln>
        </p:spPr>
      </p:pic>
      <p:sp>
        <p:nvSpPr>
          <p:cNvPr id="2636" name="Google Shape;2636;p155"/>
          <p:cNvSpPr txBox="1"/>
          <p:nvPr/>
        </p:nvSpPr>
        <p:spPr>
          <a:xfrm>
            <a:off x="2034575" y="714300"/>
            <a:ext cx="158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3333FF"/>
                </a:solidFill>
                <a:highlight>
                  <a:schemeClr val="lt1"/>
                </a:highlight>
              </a:rPr>
              <a:t>Windows</a:t>
            </a:r>
            <a:endParaRPr sz="2400" b="1">
              <a:solidFill>
                <a:srgbClr val="3333FF"/>
              </a:solidFill>
              <a:highlight>
                <a:schemeClr val="lt1"/>
              </a:highlight>
            </a:endParaRPr>
          </a:p>
        </p:txBody>
      </p:sp>
      <p:sp>
        <p:nvSpPr>
          <p:cNvPr id="2637" name="Google Shape;2637;p155"/>
          <p:cNvSpPr txBox="1"/>
          <p:nvPr/>
        </p:nvSpPr>
        <p:spPr>
          <a:xfrm>
            <a:off x="8555100" y="714300"/>
            <a:ext cx="1036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3333FF"/>
                </a:solidFill>
                <a:highlight>
                  <a:schemeClr val="lt1"/>
                </a:highlight>
              </a:rPr>
              <a:t>Linux</a:t>
            </a:r>
            <a:endParaRPr sz="2400" b="1">
              <a:solidFill>
                <a:srgbClr val="3333FF"/>
              </a:solidFill>
              <a:highlight>
                <a:schemeClr val="lt1"/>
              </a:highlight>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15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Cách xóa các dấu vết trực tuyến</a:t>
            </a:r>
            <a:endParaRPr>
              <a:latin typeface="Arial"/>
              <a:ea typeface="Arial"/>
              <a:cs typeface="Arial"/>
              <a:sym typeface="Arial"/>
            </a:endParaRPr>
          </a:p>
        </p:txBody>
      </p:sp>
      <p:sp>
        <p:nvSpPr>
          <p:cNvPr id="2643" name="Google Shape;2643;p15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94</a:t>
            </a:fld>
            <a:endParaRPr/>
          </a:p>
        </p:txBody>
      </p:sp>
      <p:sp>
        <p:nvSpPr>
          <p:cNvPr id="2644" name="Google Shape;2644;p156"/>
          <p:cNvSpPr/>
          <p:nvPr/>
        </p:nvSpPr>
        <p:spPr>
          <a:xfrm>
            <a:off x="457200" y="914400"/>
            <a:ext cx="11277600" cy="914400"/>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2500"/>
              <a:buFont typeface="Arial"/>
              <a:buChar char="•"/>
            </a:pPr>
            <a:r>
              <a:rPr lang="en-US" sz="2500" b="0" i="0" u="none" strike="noStrike" cap="none">
                <a:solidFill>
                  <a:schemeClr val="dk1"/>
                </a:solidFill>
                <a:latin typeface="Tahoma"/>
                <a:ea typeface="Tahoma"/>
                <a:cs typeface="Tahoma"/>
                <a:sym typeface="Tahoma"/>
              </a:rPr>
              <a:t>Xóa </a:t>
            </a:r>
            <a:r>
              <a:rPr lang="en-US" sz="2500">
                <a:solidFill>
                  <a:srgbClr val="FF0000"/>
                </a:solidFill>
                <a:latin typeface="Tahoma"/>
                <a:ea typeface="Tahoma"/>
                <a:cs typeface="Tahoma"/>
                <a:sym typeface="Tahoma"/>
              </a:rPr>
              <a:t>Most Recently Used</a:t>
            </a:r>
            <a:r>
              <a:rPr lang="en-US" sz="2500" b="0" i="0" u="none" strike="noStrike" cap="none">
                <a:solidFill>
                  <a:srgbClr val="FF0000"/>
                </a:solidFill>
                <a:latin typeface="Tahoma"/>
                <a:ea typeface="Tahoma"/>
                <a:cs typeface="Tahoma"/>
                <a:sym typeface="Tahoma"/>
              </a:rPr>
              <a:t> (MRU), </a:t>
            </a:r>
            <a:r>
              <a:rPr lang="en-US" sz="2500" b="0" i="0" u="none" strike="noStrike" cap="none">
                <a:solidFill>
                  <a:schemeClr val="dk1"/>
                </a:solidFill>
                <a:latin typeface="Tahoma"/>
                <a:ea typeface="Tahoma"/>
                <a:cs typeface="Tahoma"/>
                <a:sym typeface="Tahoma"/>
              </a:rPr>
              <a:t>xóa cookie, xóa bộ nhớ cache, tắt </a:t>
            </a:r>
            <a:r>
              <a:rPr lang="en-US" sz="2500">
                <a:solidFill>
                  <a:schemeClr val="dk1"/>
                </a:solidFill>
                <a:latin typeface="Tahoma"/>
                <a:ea typeface="Tahoma"/>
                <a:cs typeface="Tahoma"/>
                <a:sym typeface="Tahoma"/>
              </a:rPr>
              <a:t>AutoComplete</a:t>
            </a:r>
            <a:r>
              <a:rPr lang="en-US" sz="2500" b="0" i="0" u="none" strike="noStrike" cap="none">
                <a:solidFill>
                  <a:schemeClr val="dk1"/>
                </a:solidFill>
                <a:latin typeface="Tahoma"/>
                <a:ea typeface="Tahoma"/>
                <a:cs typeface="Tahoma"/>
                <a:sym typeface="Tahoma"/>
              </a:rPr>
              <a:t> và xóa dữ liệu T</a:t>
            </a:r>
            <a:r>
              <a:rPr lang="en-US" sz="2500">
                <a:solidFill>
                  <a:schemeClr val="dk1"/>
                </a:solidFill>
                <a:latin typeface="Tahoma"/>
                <a:ea typeface="Tahoma"/>
                <a:cs typeface="Tahoma"/>
                <a:sym typeface="Tahoma"/>
              </a:rPr>
              <a:t>oolbar</a:t>
            </a:r>
            <a:r>
              <a:rPr lang="en-US" sz="2500" b="0" i="0" u="none" strike="noStrike" cap="none">
                <a:solidFill>
                  <a:schemeClr val="dk1"/>
                </a:solidFill>
                <a:latin typeface="Tahoma"/>
                <a:ea typeface="Tahoma"/>
                <a:cs typeface="Tahoma"/>
                <a:sym typeface="Tahoma"/>
              </a:rPr>
              <a:t> khỏi trình duyệt.</a:t>
            </a:r>
            <a:endParaRPr sz="2500" b="0" i="0" u="none" strike="noStrike" cap="none">
              <a:solidFill>
                <a:schemeClr val="dk1"/>
              </a:solidFill>
              <a:latin typeface="Tahoma"/>
              <a:ea typeface="Tahoma"/>
              <a:cs typeface="Tahoma"/>
              <a:sym typeface="Tahoma"/>
            </a:endParaRPr>
          </a:p>
        </p:txBody>
      </p:sp>
      <p:sp>
        <p:nvSpPr>
          <p:cNvPr id="2645" name="Google Shape;2645;p156"/>
          <p:cNvSpPr txBox="1"/>
          <p:nvPr/>
        </p:nvSpPr>
        <p:spPr>
          <a:xfrm>
            <a:off x="473242" y="2209800"/>
            <a:ext cx="5318100" cy="3140100"/>
          </a:xfrm>
          <a:prstGeom prst="rect">
            <a:avLst/>
          </a:prstGeom>
          <a:solidFill>
            <a:srgbClr val="FDE9D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Tahoma"/>
                <a:ea typeface="Tahoma"/>
                <a:cs typeface="Tahoma"/>
                <a:sym typeface="Tahoma"/>
              </a:rPr>
              <a:t>Từ </a:t>
            </a:r>
            <a:r>
              <a:rPr lang="en-US" sz="2200" b="1">
                <a:solidFill>
                  <a:schemeClr val="dk1"/>
                </a:solidFill>
                <a:latin typeface="Tahoma"/>
                <a:ea typeface="Tahoma"/>
                <a:cs typeface="Tahoma"/>
                <a:sym typeface="Tahoma"/>
              </a:rPr>
              <a:t>Privacy Settings</a:t>
            </a:r>
            <a:r>
              <a:rPr lang="en-US" sz="2200" b="1" i="0" u="none" strike="noStrike" cap="none">
                <a:solidFill>
                  <a:schemeClr val="dk1"/>
                </a:solidFill>
                <a:latin typeface="Tahoma"/>
                <a:ea typeface="Tahoma"/>
                <a:cs typeface="Tahoma"/>
                <a:sym typeface="Tahoma"/>
              </a:rPr>
              <a:t> trong Windows 10</a:t>
            </a:r>
            <a:endParaRPr sz="2200" b="1"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Tahoma"/>
                <a:ea typeface="Tahoma"/>
                <a:cs typeface="Tahoma"/>
                <a:sym typeface="Tahoma"/>
              </a:rPr>
              <a:t>Nhấp chuột phải vào nút </a:t>
            </a:r>
            <a:r>
              <a:rPr lang="en-US" sz="2200">
                <a:solidFill>
                  <a:srgbClr val="FF0000"/>
                </a:solidFill>
                <a:latin typeface="Tahoma"/>
                <a:ea typeface="Tahoma"/>
                <a:cs typeface="Tahoma"/>
                <a:sym typeface="Tahoma"/>
              </a:rPr>
              <a:t>Start</a:t>
            </a:r>
            <a:r>
              <a:rPr lang="en-US" sz="2200" b="0" i="0" u="none" strike="noStrike" cap="none">
                <a:solidFill>
                  <a:schemeClr val="dk1"/>
                </a:solidFill>
                <a:latin typeface="Tahoma"/>
                <a:ea typeface="Tahoma"/>
                <a:cs typeface="Tahoma"/>
                <a:sym typeface="Tahoma"/>
              </a:rPr>
              <a:t>, chọn </a:t>
            </a:r>
            <a:r>
              <a:rPr lang="en-US" sz="2200">
                <a:solidFill>
                  <a:srgbClr val="FF0000"/>
                </a:solidFill>
                <a:latin typeface="Tahoma"/>
                <a:ea typeface="Tahoma"/>
                <a:cs typeface="Tahoma"/>
                <a:sym typeface="Tahoma"/>
              </a:rPr>
              <a:t>Settings</a:t>
            </a:r>
            <a:r>
              <a:rPr lang="en-US" sz="2200" b="0" i="0" u="none" strike="noStrike" cap="none">
                <a:solidFill>
                  <a:srgbClr val="FF0000"/>
                </a:solidFill>
                <a:latin typeface="Tahoma"/>
                <a:ea typeface="Tahoma"/>
                <a:cs typeface="Tahoma"/>
                <a:sym typeface="Tahoma"/>
              </a:rPr>
              <a:t> </a:t>
            </a:r>
            <a:r>
              <a:rPr lang="en-US" sz="2200" b="0" i="0" u="none" strike="noStrike" cap="none">
                <a:solidFill>
                  <a:schemeClr val="dk1"/>
                </a:solidFill>
                <a:latin typeface="Tahoma"/>
                <a:ea typeface="Tahoma"/>
                <a:cs typeface="Tahoma"/>
                <a:sym typeface="Tahoma"/>
              </a:rPr>
              <a:t>và nhấp vào "</a:t>
            </a:r>
            <a:r>
              <a:rPr lang="en-US" sz="2200">
                <a:solidFill>
                  <a:srgbClr val="FF0000"/>
                </a:solidFill>
                <a:latin typeface="Tahoma"/>
                <a:ea typeface="Tahoma"/>
                <a:cs typeface="Tahoma"/>
                <a:sym typeface="Tahoma"/>
              </a:rPr>
              <a:t>Personalization</a:t>
            </a:r>
            <a:r>
              <a:rPr lang="en-US" sz="2200" b="0" i="0" u="none" strike="noStrike" cap="none">
                <a:solidFill>
                  <a:schemeClr val="dk1"/>
                </a:solidFill>
                <a:latin typeface="Tahoma"/>
                <a:ea typeface="Tahoma"/>
                <a:cs typeface="Tahoma"/>
                <a:sym typeface="Tahoma"/>
              </a:rPr>
              <a:t>“</a:t>
            </a:r>
            <a:endParaRPr sz="22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Tahoma"/>
                <a:ea typeface="Tahoma"/>
                <a:cs typeface="Tahoma"/>
                <a:sym typeface="Tahoma"/>
              </a:rPr>
              <a:t>Trong </a:t>
            </a:r>
            <a:r>
              <a:rPr lang="en-US" sz="2200">
                <a:solidFill>
                  <a:schemeClr val="dk1"/>
                </a:solidFill>
                <a:latin typeface="Tahoma"/>
                <a:ea typeface="Tahoma"/>
                <a:cs typeface="Tahoma"/>
                <a:sym typeface="Tahoma"/>
              </a:rPr>
              <a:t>Personalization</a:t>
            </a:r>
            <a:r>
              <a:rPr lang="en-US" sz="2200" b="0" i="0" u="none" strike="noStrike" cap="none">
                <a:solidFill>
                  <a:schemeClr val="dk1"/>
                </a:solidFill>
                <a:latin typeface="Tahoma"/>
                <a:ea typeface="Tahoma"/>
                <a:cs typeface="Tahoma"/>
                <a:sym typeface="Tahoma"/>
              </a:rPr>
              <a:t>, hãy nhấp vào </a:t>
            </a:r>
            <a:r>
              <a:rPr lang="en-US" sz="2200">
                <a:solidFill>
                  <a:srgbClr val="FF0000"/>
                </a:solidFill>
                <a:latin typeface="Tahoma"/>
                <a:ea typeface="Tahoma"/>
                <a:cs typeface="Tahoma"/>
                <a:sym typeface="Tahoma"/>
              </a:rPr>
              <a:t>Start</a:t>
            </a:r>
            <a:r>
              <a:rPr lang="en-US" sz="2200" b="0" i="0" u="none" strike="noStrike" cap="none">
                <a:solidFill>
                  <a:srgbClr val="FF0000"/>
                </a:solidFill>
                <a:latin typeface="Tahoma"/>
                <a:ea typeface="Tahoma"/>
                <a:cs typeface="Tahoma"/>
                <a:sym typeface="Tahoma"/>
              </a:rPr>
              <a:t> </a:t>
            </a:r>
            <a:r>
              <a:rPr lang="en-US" sz="2200" b="0" i="0" u="none" strike="noStrike" cap="none">
                <a:solidFill>
                  <a:schemeClr val="dk1"/>
                </a:solidFill>
                <a:latin typeface="Tahoma"/>
                <a:ea typeface="Tahoma"/>
                <a:cs typeface="Tahoma"/>
                <a:sym typeface="Tahoma"/>
              </a:rPr>
              <a:t>từ ngăn bên trái và Tắt cả "</a:t>
            </a:r>
            <a:r>
              <a:rPr lang="en-US" sz="2200">
                <a:solidFill>
                  <a:srgbClr val="FF0000"/>
                </a:solidFill>
                <a:latin typeface="Tahoma"/>
                <a:ea typeface="Tahoma"/>
                <a:cs typeface="Tahoma"/>
                <a:sym typeface="Tahoma"/>
              </a:rPr>
              <a:t>Show most used apps</a:t>
            </a:r>
            <a:r>
              <a:rPr lang="en-US" sz="2200" b="0" i="0" u="none" strike="noStrike" cap="none">
                <a:solidFill>
                  <a:schemeClr val="dk1"/>
                </a:solidFill>
                <a:latin typeface="Tahoma"/>
                <a:ea typeface="Tahoma"/>
                <a:cs typeface="Tahoma"/>
                <a:sym typeface="Tahoma"/>
              </a:rPr>
              <a:t>" và "</a:t>
            </a:r>
            <a:r>
              <a:rPr lang="en-US" sz="2200">
                <a:solidFill>
                  <a:srgbClr val="FF0000"/>
                </a:solidFill>
                <a:latin typeface="Tahoma"/>
                <a:ea typeface="Tahoma"/>
                <a:cs typeface="Tahoma"/>
                <a:sym typeface="Tahoma"/>
              </a:rPr>
              <a:t>Show recently opened items in Jump List on Start or taskbar</a:t>
            </a:r>
            <a:r>
              <a:rPr lang="en-US" sz="2200" b="0" i="0" u="none" strike="noStrike" cap="none">
                <a:solidFill>
                  <a:schemeClr val="dk1"/>
                </a:solidFill>
                <a:latin typeface="Tahoma"/>
                <a:ea typeface="Tahoma"/>
                <a:cs typeface="Tahoma"/>
                <a:sym typeface="Tahoma"/>
              </a:rPr>
              <a:t>"</a:t>
            </a:r>
            <a:endParaRPr sz="2200" b="0" i="0" u="none" strike="noStrike" cap="none">
              <a:solidFill>
                <a:schemeClr val="dk1"/>
              </a:solidFill>
              <a:latin typeface="Tahoma"/>
              <a:ea typeface="Tahoma"/>
              <a:cs typeface="Tahoma"/>
              <a:sym typeface="Tahoma"/>
            </a:endParaRPr>
          </a:p>
        </p:txBody>
      </p:sp>
      <p:sp>
        <p:nvSpPr>
          <p:cNvPr id="2646" name="Google Shape;2646;p156"/>
          <p:cNvSpPr txBox="1"/>
          <p:nvPr/>
        </p:nvSpPr>
        <p:spPr>
          <a:xfrm>
            <a:off x="6132095" y="2209800"/>
            <a:ext cx="5318100" cy="2801400"/>
          </a:xfrm>
          <a:prstGeom prst="rect">
            <a:avLst/>
          </a:prstGeom>
          <a:solidFill>
            <a:srgbClr val="C5D8F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Tahoma"/>
                <a:ea typeface="Tahoma"/>
                <a:cs typeface="Tahoma"/>
                <a:sym typeface="Tahoma"/>
              </a:rPr>
              <a:t>Từ </a:t>
            </a:r>
            <a:r>
              <a:rPr lang="en-US" sz="2200" b="1">
                <a:solidFill>
                  <a:schemeClr val="dk1"/>
                </a:solidFill>
                <a:latin typeface="Tahoma"/>
                <a:ea typeface="Tahoma"/>
                <a:cs typeface="Tahoma"/>
                <a:sym typeface="Tahoma"/>
              </a:rPr>
              <a:t>Registry</a:t>
            </a:r>
            <a:r>
              <a:rPr lang="en-US" sz="2200" b="1" i="0" u="none" strike="noStrike" cap="none">
                <a:solidFill>
                  <a:schemeClr val="dk1"/>
                </a:solidFill>
                <a:latin typeface="Tahoma"/>
                <a:ea typeface="Tahoma"/>
                <a:cs typeface="Tahoma"/>
                <a:sym typeface="Tahoma"/>
              </a:rPr>
              <a:t> trong Windows 10</a:t>
            </a:r>
            <a:endParaRPr sz="2200" b="1"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Tahoma"/>
                <a:ea typeface="Tahoma"/>
                <a:cs typeface="Tahoma"/>
                <a:sym typeface="Tahoma"/>
              </a:rPr>
              <a:t>Mở </a:t>
            </a:r>
            <a:r>
              <a:rPr lang="en-US" sz="2200" b="0" i="0" u="none" strike="noStrike" cap="none">
                <a:solidFill>
                  <a:srgbClr val="FF0000"/>
                </a:solidFill>
                <a:latin typeface="Tahoma"/>
                <a:ea typeface="Tahoma"/>
                <a:cs typeface="Tahoma"/>
                <a:sym typeface="Tahoma"/>
              </a:rPr>
              <a:t>Registry Editor </a:t>
            </a:r>
            <a:r>
              <a:rPr lang="en-US" sz="2200" b="0" i="0" u="none" strike="noStrike" cap="none">
                <a:solidFill>
                  <a:schemeClr val="dk1"/>
                </a:solidFill>
                <a:latin typeface="Tahoma"/>
                <a:ea typeface="Tahoma"/>
                <a:cs typeface="Tahoma"/>
                <a:sym typeface="Tahoma"/>
              </a:rPr>
              <a:t>và điều hướng đến </a:t>
            </a:r>
            <a:r>
              <a:rPr lang="en-US" sz="2200" b="0" i="0" u="none" strike="noStrike" cap="none">
                <a:solidFill>
                  <a:srgbClr val="FF0000"/>
                </a:solidFill>
                <a:latin typeface="Tahoma"/>
                <a:ea typeface="Tahoma"/>
                <a:cs typeface="Tahoma"/>
                <a:sym typeface="Tahoma"/>
              </a:rPr>
              <a:t>HKEY_LOCAL_MACHINE \ SOFTWARE \ Microsoft \ Windows \ CurrentVersion \ Explorer</a:t>
            </a:r>
            <a:r>
              <a:rPr lang="en-US" sz="2200" b="0" i="0" u="none" strike="noStrike" cap="none">
                <a:solidFill>
                  <a:schemeClr val="dk1"/>
                </a:solidFill>
                <a:latin typeface="Tahoma"/>
                <a:ea typeface="Tahoma"/>
                <a:cs typeface="Tahoma"/>
                <a:sym typeface="Tahoma"/>
              </a:rPr>
              <a:t>, sau đó xóa m</a:t>
            </a:r>
            <a:r>
              <a:rPr lang="en-US" sz="2200">
                <a:solidFill>
                  <a:schemeClr val="dk1"/>
                </a:solidFill>
                <a:latin typeface="Tahoma"/>
                <a:ea typeface="Tahoma"/>
                <a:cs typeface="Tahoma"/>
                <a:sym typeface="Tahoma"/>
              </a:rPr>
              <a:t>ục</a:t>
            </a:r>
            <a:r>
              <a:rPr lang="en-US" sz="2200" b="0" i="0" u="none" strike="noStrike" cap="none">
                <a:solidFill>
                  <a:schemeClr val="dk1"/>
                </a:solidFill>
                <a:latin typeface="Tahoma"/>
                <a:ea typeface="Tahoma"/>
                <a:cs typeface="Tahoma"/>
                <a:sym typeface="Tahoma"/>
              </a:rPr>
              <a:t> khóa "Reccent Docs“</a:t>
            </a:r>
            <a:endParaRPr sz="22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Tahoma"/>
                <a:ea typeface="Tahoma"/>
                <a:cs typeface="Tahoma"/>
                <a:sym typeface="Tahoma"/>
              </a:rPr>
              <a:t>Xóa tất cả các giá trị ngoại trừ "(</a:t>
            </a:r>
            <a:r>
              <a:rPr lang="en-US" sz="2200">
                <a:solidFill>
                  <a:srgbClr val="FF0000"/>
                </a:solidFill>
                <a:latin typeface="Tahoma"/>
                <a:ea typeface="Tahoma"/>
                <a:cs typeface="Tahoma"/>
                <a:sym typeface="Tahoma"/>
              </a:rPr>
              <a:t>Default</a:t>
            </a:r>
            <a:r>
              <a:rPr lang="en-US" sz="2200" b="0" i="0" u="none" strike="noStrike" cap="none">
                <a:solidFill>
                  <a:schemeClr val="dk1"/>
                </a:solidFill>
                <a:latin typeface="Tahoma"/>
                <a:ea typeface="Tahoma"/>
                <a:cs typeface="Tahoma"/>
                <a:sym typeface="Tahoma"/>
              </a:rPr>
              <a:t>")</a:t>
            </a:r>
            <a:endParaRPr sz="2200" b="0" i="0" u="none" strike="noStrike" cap="none">
              <a:solidFill>
                <a:schemeClr val="dk1"/>
              </a:solidFill>
              <a:latin typeface="Tahoma"/>
              <a:ea typeface="Tahoma"/>
              <a:cs typeface="Tahoma"/>
              <a:sym typeface="Tahoma"/>
            </a:endParaRPr>
          </a:p>
        </p:txBody>
      </p:sp>
      <p:pic>
        <p:nvPicPr>
          <p:cNvPr id="2647" name="Google Shape;2647;p156" descr="Windows icon PNG, ICO or ICNS | Free vector icons"/>
          <p:cNvPicPr preferRelativeResize="0"/>
          <p:nvPr/>
        </p:nvPicPr>
        <p:blipFill rotWithShape="1">
          <a:blip r:embed="rId3">
            <a:alphaModFix/>
          </a:blip>
          <a:srcRect/>
          <a:stretch/>
        </p:blipFill>
        <p:spPr>
          <a:xfrm>
            <a:off x="10134600" y="5076155"/>
            <a:ext cx="91440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15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95</a:t>
            </a:fld>
            <a:endParaRPr/>
          </a:p>
        </p:txBody>
      </p:sp>
      <p:sp>
        <p:nvSpPr>
          <p:cNvPr id="2654" name="Google Shape;2654;p157"/>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Narrow"/>
              <a:buNone/>
            </a:pPr>
            <a:r>
              <a:rPr lang="en-US">
                <a:latin typeface="Arial"/>
                <a:ea typeface="Arial"/>
                <a:cs typeface="Arial"/>
                <a:sym typeface="Arial"/>
              </a:rPr>
              <a:t>Xóa các dấu vết của lịch sử tập lệnh(BASH)</a:t>
            </a:r>
            <a:endParaRPr>
              <a:latin typeface="Arial"/>
              <a:ea typeface="Arial"/>
              <a:cs typeface="Arial"/>
              <a:sym typeface="Arial"/>
            </a:endParaRPr>
          </a:p>
        </p:txBody>
      </p:sp>
      <p:sp>
        <p:nvSpPr>
          <p:cNvPr id="2655" name="Google Shape;2655;p157"/>
          <p:cNvSpPr/>
          <p:nvPr/>
        </p:nvSpPr>
        <p:spPr>
          <a:xfrm>
            <a:off x="381000" y="838200"/>
            <a:ext cx="11353800" cy="1143000"/>
          </a:xfrm>
          <a:prstGeom prst="rect">
            <a:avLst/>
          </a:prstGeom>
          <a:solidFill>
            <a:srgbClr val="D6E3BC"/>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Tahoma"/>
                <a:ea typeface="Tahoma"/>
                <a:cs typeface="Tahoma"/>
                <a:sym typeface="Tahoma"/>
              </a:rPr>
              <a:t>BASH là một </a:t>
            </a:r>
            <a:r>
              <a:rPr lang="en-US" sz="2200">
                <a:solidFill>
                  <a:srgbClr val="FF0000"/>
                </a:solidFill>
                <a:latin typeface="Tahoma"/>
                <a:ea typeface="Tahoma"/>
                <a:cs typeface="Tahoma"/>
                <a:sym typeface="Tahoma"/>
              </a:rPr>
              <a:t>ngôn ngữ tập lệnh</a:t>
            </a:r>
            <a:r>
              <a:rPr lang="en-US" sz="2200" b="0" i="0" u="none" strike="noStrike" cap="none">
                <a:solidFill>
                  <a:schemeClr val="dk1"/>
                </a:solidFill>
                <a:latin typeface="Tahoma"/>
                <a:ea typeface="Tahoma"/>
                <a:cs typeface="Tahoma"/>
                <a:sym typeface="Tahoma"/>
              </a:rPr>
              <a:t>, </a:t>
            </a:r>
            <a:r>
              <a:rPr lang="en-US" sz="2200">
                <a:solidFill>
                  <a:schemeClr val="dk1"/>
                </a:solidFill>
                <a:latin typeface="Tahoma"/>
                <a:ea typeface="Tahoma"/>
                <a:cs typeface="Tahoma"/>
                <a:sym typeface="Tahoma"/>
              </a:rPr>
              <a:t>lịch sử lệnh được lưu trữ</a:t>
            </a:r>
            <a:r>
              <a:rPr lang="en-US" sz="2200" b="0" i="0" u="none" strike="noStrike" cap="none">
                <a:solidFill>
                  <a:schemeClr val="dk1"/>
                </a:solidFill>
                <a:latin typeface="Tahoma"/>
                <a:ea typeface="Tahoma"/>
                <a:cs typeface="Tahoma"/>
                <a:sym typeface="Tahoma"/>
              </a:rPr>
              <a:t> trong một tệp có tên là </a:t>
            </a:r>
            <a:r>
              <a:rPr lang="en-US" sz="2200" b="0" i="0" u="none" strike="noStrike" cap="none">
                <a:solidFill>
                  <a:srgbClr val="FF0000"/>
                </a:solidFill>
                <a:latin typeface="Tahoma"/>
                <a:ea typeface="Tahoma"/>
                <a:cs typeface="Tahoma"/>
                <a:sym typeface="Tahoma"/>
              </a:rPr>
              <a:t>bash_history</a:t>
            </a:r>
            <a:endParaRPr sz="2200" b="0" i="0" u="none" strike="noStrike" cap="none">
              <a:solidFill>
                <a:srgbClr val="FF0000"/>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200"/>
              <a:buFont typeface="Arial"/>
              <a:buChar char="•"/>
            </a:pPr>
            <a:r>
              <a:rPr lang="en-US" sz="2200">
                <a:solidFill>
                  <a:schemeClr val="dk1"/>
                </a:solidFill>
                <a:latin typeface="Tahoma"/>
                <a:ea typeface="Tahoma"/>
                <a:cs typeface="Tahoma"/>
                <a:sym typeface="Tahoma"/>
              </a:rPr>
              <a:t>C</a:t>
            </a:r>
            <a:r>
              <a:rPr lang="en-US" sz="2200" b="0" i="0" u="none" strike="noStrike" cap="none">
                <a:solidFill>
                  <a:schemeClr val="dk1"/>
                </a:solidFill>
                <a:latin typeface="Tahoma"/>
                <a:ea typeface="Tahoma"/>
                <a:cs typeface="Tahoma"/>
                <a:sym typeface="Tahoma"/>
              </a:rPr>
              <a:t>ó thể xem lịch sử lệnh đã lưu bằng cách sử dụng lệnh </a:t>
            </a:r>
            <a:r>
              <a:rPr lang="en-US" sz="2200" b="0" i="0" u="none" strike="noStrike" cap="none">
                <a:solidFill>
                  <a:srgbClr val="FF0000"/>
                </a:solidFill>
                <a:latin typeface="Tahoma"/>
                <a:ea typeface="Tahoma"/>
                <a:cs typeface="Tahoma"/>
                <a:sym typeface="Tahoma"/>
              </a:rPr>
              <a:t>more~/.bash_history</a:t>
            </a:r>
            <a:endParaRPr sz="2200" b="0" i="0" u="none" strike="noStrike" cap="none">
              <a:solidFill>
                <a:srgbClr val="FF0000"/>
              </a:solidFill>
              <a:latin typeface="Tahoma"/>
              <a:ea typeface="Tahoma"/>
              <a:cs typeface="Tahoma"/>
              <a:sym typeface="Tahoma"/>
            </a:endParaRPr>
          </a:p>
        </p:txBody>
      </p:sp>
      <p:sp>
        <p:nvSpPr>
          <p:cNvPr id="2656" name="Google Shape;2656;p157"/>
          <p:cNvSpPr txBox="1"/>
          <p:nvPr/>
        </p:nvSpPr>
        <p:spPr>
          <a:xfrm>
            <a:off x="228600" y="2070021"/>
            <a:ext cx="4724400" cy="4833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ahoma"/>
                <a:ea typeface="Tahoma"/>
                <a:cs typeface="Tahoma"/>
                <a:sym typeface="Tahoma"/>
              </a:rPr>
              <a:t>Những kẻ tấn công sử dụng các lệnh sau để xóa các dấu vết lịch sử lệnh đã lưu:</a:t>
            </a:r>
            <a:endParaRPr sz="1800" b="1"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1700"/>
              <a:buFont typeface="Arial"/>
              <a:buChar char="•"/>
            </a:pPr>
            <a:r>
              <a:rPr lang="en-US" sz="1700" b="1" i="0" u="none" strike="noStrike" cap="none">
                <a:solidFill>
                  <a:schemeClr val="dk1"/>
                </a:solidFill>
                <a:latin typeface="Tahoma"/>
                <a:ea typeface="Tahoma"/>
                <a:cs typeface="Tahoma"/>
                <a:sym typeface="Tahoma"/>
              </a:rPr>
              <a:t>Tắt lịch sử</a:t>
            </a:r>
            <a:endParaRPr sz="1700" b="1" i="0" u="none" strike="noStrike" cap="none">
              <a:solidFill>
                <a:schemeClr val="dk1"/>
              </a:solidFill>
              <a:latin typeface="Tahoma"/>
              <a:ea typeface="Tahoma"/>
              <a:cs typeface="Tahoma"/>
              <a:sym typeface="Tahoma"/>
            </a:endParaRPr>
          </a:p>
          <a:p>
            <a:pPr marL="742950" marR="0" lvl="1"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Tahoma"/>
                <a:ea typeface="Tahoma"/>
                <a:cs typeface="Tahoma"/>
                <a:sym typeface="Tahoma"/>
              </a:rPr>
              <a:t>Export HISTSIZE=0</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700"/>
              <a:buFont typeface="Arial"/>
              <a:buChar char="•"/>
            </a:pPr>
            <a:r>
              <a:rPr lang="en-US" sz="1700" b="1" i="0" u="none" strike="noStrike" cap="none">
                <a:solidFill>
                  <a:schemeClr val="dk1"/>
                </a:solidFill>
                <a:latin typeface="Tahoma"/>
                <a:ea typeface="Tahoma"/>
                <a:cs typeface="Tahoma"/>
                <a:sym typeface="Tahoma"/>
              </a:rPr>
              <a:t>Xóa lịch sử</a:t>
            </a:r>
            <a:endParaRPr sz="1700" b="1" i="0" u="none" strike="noStrike" cap="none">
              <a:solidFill>
                <a:schemeClr val="dk1"/>
              </a:solidFill>
              <a:latin typeface="Tahoma"/>
              <a:ea typeface="Tahoma"/>
              <a:cs typeface="Tahoma"/>
              <a:sym typeface="Tahoma"/>
            </a:endParaRPr>
          </a:p>
          <a:p>
            <a:pPr marL="742950" marR="0" lvl="1"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Tahoma"/>
                <a:ea typeface="Tahoma"/>
                <a:cs typeface="Tahoma"/>
                <a:sym typeface="Tahoma"/>
              </a:rPr>
              <a:t>history –c </a:t>
            </a:r>
            <a:r>
              <a:rPr lang="en-US" sz="1600" b="0" i="0" u="none" strike="noStrike" cap="none">
                <a:solidFill>
                  <a:schemeClr val="dk1"/>
                </a:solidFill>
                <a:latin typeface="Tahoma"/>
                <a:ea typeface="Tahoma"/>
                <a:cs typeface="Tahoma"/>
                <a:sym typeface="Tahoma"/>
              </a:rPr>
              <a:t>(xóa lịch sử được lưu trữ)</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Tahoma"/>
                <a:ea typeface="Tahoma"/>
                <a:cs typeface="Tahoma"/>
                <a:sym typeface="Tahoma"/>
              </a:rPr>
              <a:t>history –w</a:t>
            </a:r>
            <a:r>
              <a:rPr lang="en-US" sz="1800" b="0" i="0" u="none" strike="noStrike" cap="none">
                <a:solidFill>
                  <a:schemeClr val="dk1"/>
                </a:solidFill>
                <a:latin typeface="Tahoma"/>
                <a:ea typeface="Tahoma"/>
                <a:cs typeface="Tahoma"/>
                <a:sym typeface="Tahoma"/>
              </a:rPr>
              <a:t> </a:t>
            </a:r>
            <a:r>
              <a:rPr lang="en-US" sz="1600" b="0" i="0" u="none" strike="noStrike" cap="none">
                <a:solidFill>
                  <a:schemeClr val="dk1"/>
                </a:solidFill>
                <a:latin typeface="Tahoma"/>
                <a:ea typeface="Tahoma"/>
                <a:cs typeface="Tahoma"/>
                <a:sym typeface="Tahoma"/>
              </a:rPr>
              <a:t>(xóa lịch sử của </a:t>
            </a:r>
            <a:r>
              <a:rPr lang="en-US" sz="1600">
                <a:solidFill>
                  <a:schemeClr val="dk1"/>
                </a:solidFill>
                <a:latin typeface="Tahoma"/>
                <a:ea typeface="Tahoma"/>
                <a:cs typeface="Tahoma"/>
                <a:sym typeface="Tahoma"/>
              </a:rPr>
              <a:t>lệnh</a:t>
            </a:r>
            <a:r>
              <a:rPr lang="en-US" sz="1600" b="0" i="0" u="none" strike="noStrike" cap="none">
                <a:solidFill>
                  <a:schemeClr val="dk1"/>
                </a:solidFill>
                <a:latin typeface="Tahoma"/>
                <a:ea typeface="Tahoma"/>
                <a:cs typeface="Tahoma"/>
                <a:sym typeface="Tahoma"/>
              </a:rPr>
              <a:t> hiện tại)</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700"/>
              <a:buFont typeface="Arial"/>
              <a:buChar char="•"/>
            </a:pPr>
            <a:r>
              <a:rPr lang="en-US" sz="1700" b="1" i="0" u="none" strike="noStrike" cap="none">
                <a:solidFill>
                  <a:schemeClr val="dk1"/>
                </a:solidFill>
                <a:latin typeface="Tahoma"/>
                <a:ea typeface="Tahoma"/>
                <a:cs typeface="Tahoma"/>
                <a:sym typeface="Tahoma"/>
              </a:rPr>
              <a:t>Xóa toàn bộ lịch sử người dùng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Tahoma"/>
                <a:ea typeface="Tahoma"/>
                <a:cs typeface="Tahoma"/>
                <a:sym typeface="Tahoma"/>
              </a:rPr>
              <a:t>cat  /dev/null &gt; ~.bash_history &amp;&amp; history –c &amp;&amp; exit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700"/>
              <a:buFont typeface="Arial"/>
              <a:buChar char="•"/>
            </a:pPr>
            <a:r>
              <a:rPr lang="en-US" sz="1700" b="1" i="0" u="none" strike="noStrike" cap="none">
                <a:solidFill>
                  <a:schemeClr val="dk1"/>
                </a:solidFill>
                <a:latin typeface="Tahoma"/>
                <a:ea typeface="Tahoma"/>
                <a:cs typeface="Tahoma"/>
                <a:sym typeface="Tahoma"/>
              </a:rPr>
              <a:t>Chia nhỏ lịch sử</a:t>
            </a:r>
            <a:endParaRPr sz="1700" b="1" i="0" u="none" strike="noStrike" cap="none">
              <a:solidFill>
                <a:schemeClr val="dk1"/>
              </a:solidFill>
              <a:latin typeface="Tahoma"/>
              <a:ea typeface="Tahoma"/>
              <a:cs typeface="Tahoma"/>
              <a:sym typeface="Tahoma"/>
            </a:endParaRPr>
          </a:p>
          <a:p>
            <a:pPr marL="742950" marR="0" lvl="1"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Tahoma"/>
                <a:ea typeface="Tahoma"/>
                <a:cs typeface="Tahoma"/>
                <a:sym typeface="Tahoma"/>
              </a:rPr>
              <a:t>shred  ~/.bash_history </a:t>
            </a:r>
            <a:r>
              <a:rPr lang="en-US" sz="1600" b="0" i="0" u="none" strike="noStrike" cap="none">
                <a:solidFill>
                  <a:schemeClr val="dk1"/>
                </a:solidFill>
                <a:latin typeface="Tahoma"/>
                <a:ea typeface="Tahoma"/>
                <a:cs typeface="Tahoma"/>
                <a:sym typeface="Tahoma"/>
              </a:rPr>
              <a:t>(chia nhỏ tệp lịch sử, làm cho nội dung của nó không thể đọc được)</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Tahoma"/>
                <a:ea typeface="Tahoma"/>
                <a:cs typeface="Tahoma"/>
                <a:sym typeface="Tahoma"/>
              </a:rPr>
              <a:t>shred   ~/.bash_history  &amp;&amp; cat  /dev/null  &gt; .bash_history  &amp;&amp; history –c  &amp;&amp; exit</a:t>
            </a:r>
            <a:r>
              <a:rPr lang="en-US" sz="1600" b="0" i="0" u="none" strike="noStrike" cap="none">
                <a:solidFill>
                  <a:schemeClr val="dk1"/>
                </a:solidFill>
                <a:latin typeface="Tahoma"/>
                <a:ea typeface="Tahoma"/>
                <a:cs typeface="Tahoma"/>
                <a:sym typeface="Tahoma"/>
              </a:rPr>
              <a:t> (chia nhỏ tệp lịch sử và xóa bằng chứng về lệnh)</a:t>
            </a:r>
            <a:endParaRPr sz="1400" b="0" i="0" u="none" strike="noStrike" cap="none">
              <a:solidFill>
                <a:srgbClr val="000000"/>
              </a:solidFill>
              <a:latin typeface="Arial"/>
              <a:ea typeface="Arial"/>
              <a:cs typeface="Arial"/>
              <a:sym typeface="Arial"/>
            </a:endParaRPr>
          </a:p>
        </p:txBody>
      </p:sp>
      <p:pic>
        <p:nvPicPr>
          <p:cNvPr id="2657" name="Google Shape;2657;p157"/>
          <p:cNvPicPr preferRelativeResize="0"/>
          <p:nvPr/>
        </p:nvPicPr>
        <p:blipFill rotWithShape="1">
          <a:blip r:embed="rId3">
            <a:alphaModFix/>
          </a:blip>
          <a:srcRect/>
          <a:stretch/>
        </p:blipFill>
        <p:spPr>
          <a:xfrm>
            <a:off x="5105400" y="2166425"/>
            <a:ext cx="6400800" cy="4234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158"/>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Xóa các dấu vết trên mạng </a:t>
            </a:r>
            <a:endParaRPr>
              <a:latin typeface="Arial"/>
              <a:ea typeface="Arial"/>
              <a:cs typeface="Arial"/>
              <a:sym typeface="Arial"/>
            </a:endParaRPr>
          </a:p>
        </p:txBody>
      </p:sp>
      <p:sp>
        <p:nvSpPr>
          <p:cNvPr id="2663" name="Google Shape;2663;p15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96</a:t>
            </a:fld>
            <a:endParaRPr/>
          </a:p>
        </p:txBody>
      </p:sp>
      <p:sp>
        <p:nvSpPr>
          <p:cNvPr id="2664" name="Google Shape;2664;p158"/>
          <p:cNvSpPr txBox="1"/>
          <p:nvPr/>
        </p:nvSpPr>
        <p:spPr>
          <a:xfrm>
            <a:off x="381000" y="1635204"/>
            <a:ext cx="1867200" cy="1108200"/>
          </a:xfrm>
          <a:prstGeom prst="rect">
            <a:avLst/>
          </a:prstGeom>
          <a:solidFill>
            <a:schemeClr val="lt1"/>
          </a:solidFill>
          <a:ln>
            <a:noFill/>
          </a:ln>
          <a:effectLst>
            <a:outerShdw blurRad="127000" dist="38100" dir="5400000" sx="110000" sy="110000" algn="ctr" rotWithShape="0">
              <a:srgbClr val="000000">
                <a:alpha val="48235"/>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Tahoma"/>
                <a:ea typeface="Tahoma"/>
                <a:cs typeface="Tahoma"/>
                <a:sym typeface="Tahoma"/>
              </a:rPr>
              <a:t>Sử dụng </a:t>
            </a:r>
            <a:r>
              <a:rPr lang="en-US" sz="2200" b="1">
                <a:solidFill>
                  <a:schemeClr val="dk2"/>
                </a:solidFill>
                <a:latin typeface="Tahoma"/>
                <a:ea typeface="Tahoma"/>
                <a:cs typeface="Tahoma"/>
                <a:sym typeface="Tahoma"/>
              </a:rPr>
              <a:t>Reverse HTTP Shells</a:t>
            </a:r>
            <a:endParaRPr sz="2200" b="1" i="0" u="none" strike="noStrike" cap="none">
              <a:solidFill>
                <a:schemeClr val="dk2"/>
              </a:solidFill>
              <a:latin typeface="Tahoma"/>
              <a:ea typeface="Tahoma"/>
              <a:cs typeface="Tahoma"/>
              <a:sym typeface="Tahoma"/>
            </a:endParaRPr>
          </a:p>
        </p:txBody>
      </p:sp>
      <p:sp>
        <p:nvSpPr>
          <p:cNvPr id="2665" name="Google Shape;2665;p158"/>
          <p:cNvSpPr txBox="1"/>
          <p:nvPr/>
        </p:nvSpPr>
        <p:spPr>
          <a:xfrm>
            <a:off x="381000" y="4116050"/>
            <a:ext cx="1864200" cy="1446900"/>
          </a:xfrm>
          <a:prstGeom prst="rect">
            <a:avLst/>
          </a:prstGeom>
          <a:solidFill>
            <a:schemeClr val="lt1"/>
          </a:solidFill>
          <a:ln>
            <a:noFill/>
          </a:ln>
          <a:effectLst>
            <a:outerShdw blurRad="127000" dist="50800" dir="5400000" sx="109000" sy="109000" algn="ctr" rotWithShape="0">
              <a:srgbClr val="000000">
                <a:alpha val="48235"/>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Tahoma"/>
                <a:ea typeface="Tahoma"/>
                <a:cs typeface="Tahoma"/>
                <a:sym typeface="Tahoma"/>
              </a:rPr>
              <a:t>Sử dụng </a:t>
            </a:r>
            <a:r>
              <a:rPr lang="en-US" sz="2200" b="1">
                <a:solidFill>
                  <a:schemeClr val="dk2"/>
                </a:solidFill>
                <a:latin typeface="Tahoma"/>
                <a:ea typeface="Tahoma"/>
                <a:cs typeface="Tahoma"/>
                <a:sym typeface="Tahoma"/>
              </a:rPr>
              <a:t>reverse ICMP Tunnels</a:t>
            </a:r>
            <a:endParaRPr sz="2200" b="1" i="0" u="none" strike="noStrike" cap="none">
              <a:solidFill>
                <a:schemeClr val="dk2"/>
              </a:solidFill>
              <a:latin typeface="Tahoma"/>
              <a:ea typeface="Tahoma"/>
              <a:cs typeface="Tahoma"/>
              <a:sym typeface="Tahoma"/>
            </a:endParaRPr>
          </a:p>
        </p:txBody>
      </p:sp>
      <p:sp>
        <p:nvSpPr>
          <p:cNvPr id="2666" name="Google Shape;2666;p158"/>
          <p:cNvSpPr txBox="1"/>
          <p:nvPr/>
        </p:nvSpPr>
        <p:spPr>
          <a:xfrm>
            <a:off x="3124200" y="914400"/>
            <a:ext cx="8686800" cy="2555100"/>
          </a:xfrm>
          <a:prstGeom prst="rect">
            <a:avLst/>
          </a:prstGeom>
          <a:gradFill>
            <a:gsLst>
              <a:gs pos="0">
                <a:srgbClr val="93857A"/>
              </a:gs>
              <a:gs pos="50000">
                <a:srgbClr val="D5C1B1"/>
              </a:gs>
              <a:gs pos="100000">
                <a:srgbClr val="FFE8D5"/>
              </a:gs>
            </a:gsLst>
            <a:path path="circle">
              <a:fillToRect r="100000" b="100000"/>
            </a:path>
            <a:tileRect l="-100000" t="-100000"/>
          </a:gra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Kẻ tấn công </a:t>
            </a:r>
            <a:r>
              <a:rPr lang="en-US" sz="2000" b="0" i="0" u="none" strike="noStrike" cap="none">
                <a:solidFill>
                  <a:srgbClr val="FF0000"/>
                </a:solidFill>
                <a:latin typeface="Tahoma"/>
                <a:ea typeface="Tahoma"/>
                <a:cs typeface="Tahoma"/>
                <a:sym typeface="Tahoma"/>
              </a:rPr>
              <a:t>cài đặt </a:t>
            </a:r>
            <a:r>
              <a:rPr lang="en-US" sz="2000">
                <a:solidFill>
                  <a:srgbClr val="FF0000"/>
                </a:solidFill>
                <a:latin typeface="Tahoma"/>
                <a:ea typeface="Tahoma"/>
                <a:cs typeface="Tahoma"/>
                <a:sym typeface="Tahoma"/>
              </a:rPr>
              <a:t>reverse HTTP shell</a:t>
            </a:r>
            <a:r>
              <a:rPr lang="en-US" sz="2000" b="0" i="0" u="none" strike="noStrike" cap="none">
                <a:solidFill>
                  <a:srgbClr val="FF0000"/>
                </a:solidFill>
                <a:latin typeface="Tahoma"/>
                <a:ea typeface="Tahoma"/>
                <a:cs typeface="Tahoma"/>
                <a:sym typeface="Tahoma"/>
              </a:rPr>
              <a:t> </a:t>
            </a:r>
            <a:r>
              <a:rPr lang="en-US" sz="2000" b="0" i="0" u="none" strike="noStrike" cap="none">
                <a:solidFill>
                  <a:schemeClr val="dk1"/>
                </a:solidFill>
                <a:latin typeface="Tahoma"/>
                <a:ea typeface="Tahoma"/>
                <a:cs typeface="Tahoma"/>
                <a:sym typeface="Tahoma"/>
              </a:rPr>
              <a:t>trên máy của nạn nhân, được lập trình theo cách mà nó sẽ yêu cầu các lệnh tới </a:t>
            </a:r>
            <a:r>
              <a:rPr lang="en-US" sz="2000" b="0" i="0" u="none" strike="noStrike" cap="none">
                <a:solidFill>
                  <a:srgbClr val="FF0000"/>
                </a:solidFill>
                <a:latin typeface="Tahoma"/>
                <a:ea typeface="Tahoma"/>
                <a:cs typeface="Tahoma"/>
                <a:sym typeface="Tahoma"/>
              </a:rPr>
              <a:t>một quản trị viên mở rộng</a:t>
            </a:r>
            <a:r>
              <a:rPr lang="en-US" sz="2000" b="0" i="0" u="none" strike="noStrike" cap="none">
                <a:solidFill>
                  <a:schemeClr val="dk1"/>
                </a:solidFill>
                <a:latin typeface="Tahoma"/>
                <a:ea typeface="Tahoma"/>
                <a:cs typeface="Tahoma"/>
                <a:sym typeface="Tahoma"/>
              </a:rPr>
              <a:t> người điều khiển </a:t>
            </a:r>
            <a:r>
              <a:rPr lang="en-US" sz="2000">
                <a:solidFill>
                  <a:schemeClr val="dk1"/>
                </a:solidFill>
                <a:latin typeface="Tahoma"/>
                <a:ea typeface="Tahoma"/>
                <a:cs typeface="Tahoma"/>
                <a:sym typeface="Tahoma"/>
              </a:rPr>
              <a:t>reverse HTTP shell</a:t>
            </a:r>
            <a:endParaRPr sz="20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Nạn nhân ở đây sẽ hoạt động như một máy khách web đang thực hiện các </a:t>
            </a:r>
            <a:r>
              <a:rPr lang="en-US" sz="2000" b="0" i="0" u="none" strike="noStrike" cap="none">
                <a:solidFill>
                  <a:srgbClr val="FF0000"/>
                </a:solidFill>
                <a:latin typeface="Tahoma"/>
                <a:ea typeface="Tahoma"/>
                <a:cs typeface="Tahoma"/>
                <a:sym typeface="Tahoma"/>
              </a:rPr>
              <a:t>lệnh HTTP GET </a:t>
            </a:r>
            <a:r>
              <a:rPr lang="en-US" sz="2000" b="0" i="0" u="none" strike="noStrike" cap="none">
                <a:solidFill>
                  <a:schemeClr val="dk1"/>
                </a:solidFill>
                <a:latin typeface="Tahoma"/>
                <a:ea typeface="Tahoma"/>
                <a:cs typeface="Tahoma"/>
                <a:sym typeface="Tahoma"/>
              </a:rPr>
              <a:t>trong khi kẻ tấn công hoạt động như một máy chủ web và phản hồi các yêu cầu</a:t>
            </a:r>
            <a:endParaRPr sz="20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Loại lưu lượng này được coi là </a:t>
            </a:r>
            <a:r>
              <a:rPr lang="en-US" sz="2000" b="0" i="0" u="none" strike="noStrike" cap="none">
                <a:solidFill>
                  <a:srgbClr val="FF0000"/>
                </a:solidFill>
                <a:latin typeface="Tahoma"/>
                <a:ea typeface="Tahoma"/>
                <a:cs typeface="Tahoma"/>
                <a:sym typeface="Tahoma"/>
              </a:rPr>
              <a:t>lưu lượng truy cập thông thường </a:t>
            </a:r>
            <a:r>
              <a:rPr lang="en-US" sz="2000" b="0" i="0" u="none" strike="noStrike" cap="none">
                <a:solidFill>
                  <a:schemeClr val="dk1"/>
                </a:solidFill>
                <a:latin typeface="Tahoma"/>
                <a:ea typeface="Tahoma"/>
                <a:cs typeface="Tahoma"/>
                <a:sym typeface="Tahoma"/>
              </a:rPr>
              <a:t>bởi bảo mật ngoại vi mạng của một tổ chức như DMZ, tường lửa, v.v.</a:t>
            </a:r>
            <a:endParaRPr sz="2000" b="0" i="0" u="none" strike="noStrike" cap="none">
              <a:solidFill>
                <a:schemeClr val="dk1"/>
              </a:solidFill>
              <a:latin typeface="Tahoma"/>
              <a:ea typeface="Tahoma"/>
              <a:cs typeface="Tahoma"/>
              <a:sym typeface="Tahoma"/>
            </a:endParaRPr>
          </a:p>
        </p:txBody>
      </p:sp>
      <p:sp>
        <p:nvSpPr>
          <p:cNvPr id="2667" name="Google Shape;2667;p158"/>
          <p:cNvSpPr txBox="1"/>
          <p:nvPr/>
        </p:nvSpPr>
        <p:spPr>
          <a:xfrm>
            <a:off x="3124200" y="3733800"/>
            <a:ext cx="8686800" cy="2555100"/>
          </a:xfrm>
          <a:prstGeom prst="rect">
            <a:avLst/>
          </a:prstGeom>
          <a:gradFill>
            <a:gsLst>
              <a:gs pos="0">
                <a:srgbClr val="707D56"/>
              </a:gs>
              <a:gs pos="50000">
                <a:srgbClr val="A3B57D"/>
              </a:gs>
              <a:gs pos="100000">
                <a:srgbClr val="C3D996"/>
              </a:gs>
            </a:gsLst>
            <a:path path="circle">
              <a:fillToRect r="100000" b="100000"/>
            </a:path>
            <a:tileRect l="-100000" t="-100000"/>
          </a:gra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Kẻ tấn công sử dụng kỹ thuật tạo đường hầm ICMP để sử dụng các </a:t>
            </a:r>
            <a:r>
              <a:rPr lang="en-US" sz="2000" b="0" i="0" u="none" strike="noStrike" cap="none">
                <a:solidFill>
                  <a:srgbClr val="FF0000"/>
                </a:solidFill>
                <a:latin typeface="Tahoma"/>
                <a:ea typeface="Tahoma"/>
                <a:cs typeface="Tahoma"/>
                <a:sym typeface="Tahoma"/>
              </a:rPr>
              <a:t>gói phản hồi ICMP </a:t>
            </a:r>
            <a:r>
              <a:rPr lang="en-US" sz="2000" b="0" i="0" u="none" strike="noStrike" cap="none">
                <a:solidFill>
                  <a:schemeClr val="dk1"/>
                </a:solidFill>
                <a:latin typeface="Tahoma"/>
                <a:ea typeface="Tahoma"/>
                <a:cs typeface="Tahoma"/>
                <a:sym typeface="Tahoma"/>
              </a:rPr>
              <a:t>và </a:t>
            </a:r>
            <a:r>
              <a:rPr lang="en-US" sz="2000" b="0" i="0" u="none" strike="noStrike" cap="none">
                <a:solidFill>
                  <a:srgbClr val="FF0000"/>
                </a:solidFill>
                <a:latin typeface="Tahoma"/>
                <a:ea typeface="Tahoma"/>
                <a:cs typeface="Tahoma"/>
                <a:sym typeface="Tahoma"/>
              </a:rPr>
              <a:t>ICMP </a:t>
            </a:r>
            <a:r>
              <a:rPr lang="en-US" sz="2000" b="0" i="0" u="none" strike="noStrike" cap="none">
                <a:solidFill>
                  <a:schemeClr val="dk1"/>
                </a:solidFill>
                <a:latin typeface="Tahoma"/>
                <a:ea typeface="Tahoma"/>
                <a:cs typeface="Tahoma"/>
                <a:sym typeface="Tahoma"/>
              </a:rPr>
              <a:t>như một </a:t>
            </a:r>
            <a:r>
              <a:rPr lang="en-US" sz="2000">
                <a:solidFill>
                  <a:schemeClr val="dk1"/>
                </a:solidFill>
                <a:latin typeface="Tahoma"/>
                <a:ea typeface="Tahoma"/>
                <a:cs typeface="Tahoma"/>
                <a:sym typeface="Tahoma"/>
              </a:rPr>
              <a:t>TCP payload</a:t>
            </a:r>
            <a:r>
              <a:rPr lang="en-US" sz="2000" b="0" i="0" u="none" strike="noStrike" cap="none">
                <a:solidFill>
                  <a:schemeClr val="dk1"/>
                </a:solidFill>
                <a:latin typeface="Tahoma"/>
                <a:ea typeface="Tahoma"/>
                <a:cs typeface="Tahoma"/>
                <a:sym typeface="Tahoma"/>
              </a:rPr>
              <a:t>, để truy cập hoặc kiểm soát một cách lén lút hệ thống</a:t>
            </a:r>
            <a:endParaRPr sz="20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Hệ thống của nạn nhân được kích hoạt để đóng</a:t>
            </a:r>
            <a:r>
              <a:rPr lang="en-US" sz="2000">
                <a:solidFill>
                  <a:schemeClr val="dk1"/>
                </a:solidFill>
                <a:latin typeface="Tahoma"/>
                <a:ea typeface="Tahoma"/>
                <a:cs typeface="Tahoma"/>
                <a:sym typeface="Tahoma"/>
              </a:rPr>
              <a:t> gói </a:t>
            </a:r>
            <a:r>
              <a:rPr lang="en-US" sz="2000">
                <a:solidFill>
                  <a:srgbClr val="FF0000"/>
                </a:solidFill>
                <a:latin typeface="Tahoma"/>
                <a:ea typeface="Tahoma"/>
                <a:cs typeface="Tahoma"/>
                <a:sym typeface="Tahoma"/>
              </a:rPr>
              <a:t>TCP payload</a:t>
            </a:r>
            <a:r>
              <a:rPr lang="en-US" sz="2000">
                <a:solidFill>
                  <a:schemeClr val="dk1"/>
                </a:solidFill>
                <a:latin typeface="Tahoma"/>
                <a:ea typeface="Tahoma"/>
                <a:cs typeface="Tahoma"/>
                <a:sym typeface="Tahoma"/>
              </a:rPr>
              <a:t> trong một gói tin ICMP phản hồi</a:t>
            </a:r>
            <a:r>
              <a:rPr lang="en-US" sz="2000" b="0" i="0" u="none" strike="noStrike" cap="none">
                <a:solidFill>
                  <a:schemeClr val="dk1"/>
                </a:solidFill>
                <a:latin typeface="Tahoma"/>
                <a:ea typeface="Tahoma"/>
                <a:cs typeface="Tahoma"/>
                <a:sym typeface="Tahoma"/>
              </a:rPr>
              <a:t> được chuyển tiếp đến máy chủ ủy quyền</a:t>
            </a:r>
            <a:endParaRPr sz="20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Các tổ chức có cơ chế bảo mật chỉ kiểm tra các gói ICMP đến chứ không kiểm tra các gói ICMP đi, do đó kẻ tấn công có thể dễ dàng </a:t>
            </a:r>
            <a:r>
              <a:rPr lang="en-US" sz="2000" b="0" i="0" u="none" strike="noStrike" cap="none">
                <a:solidFill>
                  <a:srgbClr val="FF0000"/>
                </a:solidFill>
                <a:latin typeface="Tahoma"/>
                <a:ea typeface="Tahoma"/>
                <a:cs typeface="Tahoma"/>
                <a:sym typeface="Tahoma"/>
              </a:rPr>
              <a:t>vượt qua tường lửa</a:t>
            </a:r>
            <a:endParaRPr sz="2000" b="0" i="0" u="none" strike="noStrike" cap="none">
              <a:solidFill>
                <a:srgbClr val="FF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671"/>
        <p:cNvGrpSpPr/>
        <p:nvPr/>
      </p:nvGrpSpPr>
      <p:grpSpPr>
        <a:xfrm>
          <a:off x="0" y="0"/>
          <a:ext cx="0" cy="0"/>
          <a:chOff x="0" y="0"/>
          <a:chExt cx="0" cy="0"/>
        </a:xfrm>
      </p:grpSpPr>
      <p:sp>
        <p:nvSpPr>
          <p:cNvPr id="2672" name="Google Shape;2672;p159"/>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Xóa các dấu vết trên mạng(tiếp tục) </a:t>
            </a:r>
            <a:endParaRPr>
              <a:latin typeface="Arial"/>
              <a:ea typeface="Arial"/>
              <a:cs typeface="Arial"/>
              <a:sym typeface="Arial"/>
            </a:endParaRPr>
          </a:p>
        </p:txBody>
      </p:sp>
      <p:sp>
        <p:nvSpPr>
          <p:cNvPr id="2673" name="Google Shape;2673;p15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97</a:t>
            </a:fld>
            <a:endParaRPr/>
          </a:p>
        </p:txBody>
      </p:sp>
      <p:sp>
        <p:nvSpPr>
          <p:cNvPr id="2674" name="Google Shape;2674;p159"/>
          <p:cNvSpPr txBox="1"/>
          <p:nvPr/>
        </p:nvSpPr>
        <p:spPr>
          <a:xfrm>
            <a:off x="381000" y="1482804"/>
            <a:ext cx="1867200" cy="1200600"/>
          </a:xfrm>
          <a:prstGeom prst="rect">
            <a:avLst/>
          </a:prstGeom>
          <a:solidFill>
            <a:schemeClr val="lt1"/>
          </a:solidFill>
          <a:ln>
            <a:noFill/>
          </a:ln>
          <a:effectLst>
            <a:outerShdw blurRad="127000" dist="38100" dir="5400000" sx="110000" sy="110000" algn="ctr" rotWithShape="0">
              <a:srgbClr val="000000">
                <a:alpha val="48235"/>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2"/>
                </a:solidFill>
                <a:latin typeface="Tahoma"/>
                <a:ea typeface="Tahoma"/>
                <a:cs typeface="Tahoma"/>
                <a:sym typeface="Tahoma"/>
              </a:rPr>
              <a:t>Sử dụng </a:t>
            </a:r>
            <a:r>
              <a:rPr lang="en-US" sz="2400" b="1">
                <a:solidFill>
                  <a:schemeClr val="dk2"/>
                </a:solidFill>
                <a:latin typeface="Tahoma"/>
                <a:ea typeface="Tahoma"/>
                <a:cs typeface="Tahoma"/>
                <a:sym typeface="Tahoma"/>
              </a:rPr>
              <a:t>DNS Tunneling</a:t>
            </a:r>
            <a:endParaRPr sz="2400" b="1" i="0" u="none" strike="noStrike" cap="none">
              <a:solidFill>
                <a:schemeClr val="dk2"/>
              </a:solidFill>
              <a:latin typeface="Tahoma"/>
              <a:ea typeface="Tahoma"/>
              <a:cs typeface="Tahoma"/>
              <a:sym typeface="Tahoma"/>
            </a:endParaRPr>
          </a:p>
        </p:txBody>
      </p:sp>
      <p:sp>
        <p:nvSpPr>
          <p:cNvPr id="2675" name="Google Shape;2675;p159"/>
          <p:cNvSpPr txBox="1"/>
          <p:nvPr/>
        </p:nvSpPr>
        <p:spPr>
          <a:xfrm>
            <a:off x="381000" y="4286071"/>
            <a:ext cx="1864179" cy="1200329"/>
          </a:xfrm>
          <a:prstGeom prst="rect">
            <a:avLst/>
          </a:prstGeom>
          <a:solidFill>
            <a:schemeClr val="lt1"/>
          </a:solidFill>
          <a:ln>
            <a:noFill/>
          </a:ln>
          <a:effectLst>
            <a:outerShdw blurRad="127000" dist="50800" dir="5400000" sx="109000" sy="109000" algn="ctr" rotWithShape="0">
              <a:srgbClr val="000000">
                <a:alpha val="48235"/>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2"/>
                </a:solidFill>
                <a:latin typeface="Tahoma"/>
                <a:ea typeface="Tahoma"/>
                <a:cs typeface="Tahoma"/>
                <a:sym typeface="Tahoma"/>
              </a:rPr>
              <a:t>Sử dụng tham số TCP</a:t>
            </a:r>
            <a:endParaRPr sz="2400" b="1" i="0" u="none" strike="noStrike" cap="none">
              <a:solidFill>
                <a:schemeClr val="dk2"/>
              </a:solidFill>
              <a:latin typeface="Tahoma"/>
              <a:ea typeface="Tahoma"/>
              <a:cs typeface="Tahoma"/>
              <a:sym typeface="Tahoma"/>
            </a:endParaRPr>
          </a:p>
        </p:txBody>
      </p:sp>
      <p:sp>
        <p:nvSpPr>
          <p:cNvPr id="2676" name="Google Shape;2676;p159"/>
          <p:cNvSpPr txBox="1"/>
          <p:nvPr/>
        </p:nvSpPr>
        <p:spPr>
          <a:xfrm>
            <a:off x="3124200" y="1029831"/>
            <a:ext cx="8686800" cy="2247300"/>
          </a:xfrm>
          <a:prstGeom prst="rect">
            <a:avLst/>
          </a:prstGeom>
          <a:solidFill>
            <a:srgbClr val="E5B8B7"/>
          </a:soli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Những kẻ tấn công có thể sử dụng đường hầm DNS để </a:t>
            </a:r>
            <a:r>
              <a:rPr lang="en-US" sz="2000" b="0" i="0" u="none" strike="noStrike" cap="none">
                <a:solidFill>
                  <a:srgbClr val="FF0000"/>
                </a:solidFill>
                <a:latin typeface="Tahoma"/>
                <a:ea typeface="Tahoma"/>
                <a:cs typeface="Tahoma"/>
                <a:sym typeface="Tahoma"/>
              </a:rPr>
              <a:t>mã hóa nội dung độc hại </a:t>
            </a:r>
            <a:r>
              <a:rPr lang="en-US" sz="2000" b="0" i="0" u="none" strike="noStrike" cap="none">
                <a:solidFill>
                  <a:schemeClr val="dk1"/>
                </a:solidFill>
                <a:latin typeface="Tahoma"/>
                <a:ea typeface="Tahoma"/>
                <a:cs typeface="Tahoma"/>
                <a:sym typeface="Tahoma"/>
              </a:rPr>
              <a:t>hoặc dữ liệu của các chương trình khác trong các truy vấn và trả lời DNS</a:t>
            </a:r>
            <a:endParaRPr sz="20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Đường hầm DNS </a:t>
            </a:r>
            <a:r>
              <a:rPr lang="en-US" sz="2000" b="0" i="0" u="none" strike="noStrike" cap="none">
                <a:solidFill>
                  <a:srgbClr val="FF0000"/>
                </a:solidFill>
                <a:latin typeface="Tahoma"/>
                <a:ea typeface="Tahoma"/>
                <a:cs typeface="Tahoma"/>
                <a:sym typeface="Tahoma"/>
              </a:rPr>
              <a:t>tạo ra một kênh </a:t>
            </a:r>
            <a:r>
              <a:rPr lang="en-US" sz="2000">
                <a:solidFill>
                  <a:srgbClr val="FF0000"/>
                </a:solidFill>
                <a:latin typeface="Tahoma"/>
                <a:ea typeface="Tahoma"/>
                <a:cs typeface="Tahoma"/>
                <a:sym typeface="Tahoma"/>
              </a:rPr>
              <a:t>truyền ngược</a:t>
            </a:r>
            <a:r>
              <a:rPr lang="en-US" sz="2000" b="0" i="0" u="none" strike="noStrike" cap="none">
                <a:solidFill>
                  <a:srgbClr val="FF0000"/>
                </a:solidFill>
                <a:latin typeface="Tahoma"/>
                <a:ea typeface="Tahoma"/>
                <a:cs typeface="Tahoma"/>
                <a:sym typeface="Tahoma"/>
              </a:rPr>
              <a:t> </a:t>
            </a:r>
            <a:r>
              <a:rPr lang="en-US" sz="2000" b="0" i="0" u="none" strike="noStrike" cap="none">
                <a:solidFill>
                  <a:schemeClr val="dk1"/>
                </a:solidFill>
                <a:latin typeface="Tahoma"/>
                <a:ea typeface="Tahoma"/>
                <a:cs typeface="Tahoma"/>
                <a:sym typeface="Tahoma"/>
              </a:rPr>
              <a:t>để truy cập vào máy chủ từ xa và các ứng dụng</a:t>
            </a:r>
            <a:endParaRPr sz="20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Những kẻ tấn công có thể sử dụng kênh này để </a:t>
            </a:r>
            <a:r>
              <a:rPr lang="en-US" sz="2000" b="0" i="0" u="none" strike="noStrike" cap="none">
                <a:solidFill>
                  <a:srgbClr val="FF0000"/>
                </a:solidFill>
                <a:latin typeface="Tahoma"/>
                <a:ea typeface="Tahoma"/>
                <a:cs typeface="Tahoma"/>
                <a:sym typeface="Tahoma"/>
              </a:rPr>
              <a:t>lấy cắp thông tin bí mật </a:t>
            </a:r>
            <a:r>
              <a:rPr lang="en-US" sz="2000" b="0" i="0" u="none" strike="noStrike" cap="none">
                <a:solidFill>
                  <a:schemeClr val="dk1"/>
                </a:solidFill>
                <a:latin typeface="Tahoma"/>
                <a:ea typeface="Tahoma"/>
                <a:cs typeface="Tahoma"/>
                <a:sym typeface="Tahoma"/>
              </a:rPr>
              <a:t>hoặc nhạy cảm bị đánh cắp từ máy chủ</a:t>
            </a:r>
            <a:endParaRPr sz="2000" b="0" i="0" u="none" strike="noStrike" cap="none">
              <a:solidFill>
                <a:schemeClr val="dk1"/>
              </a:solidFill>
              <a:latin typeface="Tahoma"/>
              <a:ea typeface="Tahoma"/>
              <a:cs typeface="Tahoma"/>
              <a:sym typeface="Tahoma"/>
            </a:endParaRPr>
          </a:p>
        </p:txBody>
      </p:sp>
      <p:sp>
        <p:nvSpPr>
          <p:cNvPr id="2677" name="Google Shape;2677;p159"/>
          <p:cNvSpPr txBox="1"/>
          <p:nvPr/>
        </p:nvSpPr>
        <p:spPr>
          <a:xfrm>
            <a:off x="3124200" y="4004608"/>
            <a:ext cx="8686800" cy="1939500"/>
          </a:xfrm>
          <a:prstGeom prst="rect">
            <a:avLst/>
          </a:prstGeom>
          <a:solidFill>
            <a:srgbClr val="92CCDC"/>
          </a:soli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Các tham số TCP có thể được kẻ tấn công sử dụng để </a:t>
            </a:r>
            <a:r>
              <a:rPr lang="en-US" sz="2000" b="0" i="0" u="none" strike="noStrike" cap="none">
                <a:solidFill>
                  <a:srgbClr val="FF0000"/>
                </a:solidFill>
                <a:latin typeface="Tahoma"/>
                <a:ea typeface="Tahoma"/>
                <a:cs typeface="Tahoma"/>
                <a:sym typeface="Tahoma"/>
              </a:rPr>
              <a:t>phân phối </a:t>
            </a:r>
            <a:r>
              <a:rPr lang="en-US" sz="2000">
                <a:solidFill>
                  <a:srgbClr val="FF0000"/>
                </a:solidFill>
                <a:latin typeface="Tahoma"/>
                <a:ea typeface="Tahoma"/>
                <a:cs typeface="Tahoma"/>
                <a:sym typeface="Tahoma"/>
              </a:rPr>
              <a:t>payload</a:t>
            </a:r>
            <a:r>
              <a:rPr lang="en-US" sz="2000" b="0" i="0" u="none" strike="noStrike" cap="none">
                <a:solidFill>
                  <a:srgbClr val="FF0000"/>
                </a:solidFill>
                <a:latin typeface="Tahoma"/>
                <a:ea typeface="Tahoma"/>
                <a:cs typeface="Tahoma"/>
                <a:sym typeface="Tahoma"/>
              </a:rPr>
              <a:t> </a:t>
            </a:r>
            <a:r>
              <a:rPr lang="en-US" sz="2000" b="0" i="0" u="none" strike="noStrike" cap="none">
                <a:solidFill>
                  <a:schemeClr val="dk1"/>
                </a:solidFill>
                <a:latin typeface="Tahoma"/>
                <a:ea typeface="Tahoma"/>
                <a:cs typeface="Tahoma"/>
                <a:sym typeface="Tahoma"/>
              </a:rPr>
              <a:t>và tạo </a:t>
            </a:r>
            <a:r>
              <a:rPr lang="en-US" sz="2000" b="0" i="0" u="none" strike="noStrike" cap="none">
                <a:solidFill>
                  <a:srgbClr val="FF0000"/>
                </a:solidFill>
                <a:latin typeface="Tahoma"/>
                <a:ea typeface="Tahoma"/>
                <a:cs typeface="Tahoma"/>
                <a:sym typeface="Tahoma"/>
              </a:rPr>
              <a:t>các kênh bí mật</a:t>
            </a:r>
            <a:endParaRPr sz="2000" b="0" i="0" u="none" strike="noStrike" cap="none">
              <a:solidFill>
                <a:srgbClr val="FF0000"/>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Các trường TCP nơi dữ liệu có thể bị ẩn như sau:</a:t>
            </a:r>
            <a:endParaRPr sz="2000" b="0" i="0" u="none" strike="noStrike" cap="none">
              <a:solidFill>
                <a:schemeClr val="dk1"/>
              </a:solidFill>
              <a:latin typeface="Tahoma"/>
              <a:ea typeface="Tahoma"/>
              <a:cs typeface="Tahoma"/>
              <a:sym typeface="Tahoma"/>
            </a:endParaRPr>
          </a:p>
          <a:p>
            <a:pPr marL="742950" marR="0" lvl="1"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Trường nhận dạng IP</a:t>
            </a:r>
            <a:endParaRPr sz="2000" b="0" i="0" u="none" strike="noStrike" cap="none">
              <a:solidFill>
                <a:schemeClr val="dk1"/>
              </a:solidFill>
              <a:latin typeface="Tahoma"/>
              <a:ea typeface="Tahoma"/>
              <a:cs typeface="Tahoma"/>
              <a:sym typeface="Tahoma"/>
            </a:endParaRPr>
          </a:p>
          <a:p>
            <a:pPr marL="742950" marR="0" lvl="1"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Số xác nhận TCP</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ahoma"/>
                <a:ea typeface="Tahoma"/>
                <a:cs typeface="Tahoma"/>
                <a:sym typeface="Tahoma"/>
              </a:rPr>
              <a:t>Số thứ tự ban đầu TCP</a:t>
            </a:r>
            <a:endParaRPr sz="2000" b="0" i="0" u="none" strike="noStrike" cap="none">
              <a:solidFill>
                <a:schemeClr val="dk1"/>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81"/>
        <p:cNvGrpSpPr/>
        <p:nvPr/>
      </p:nvGrpSpPr>
      <p:grpSpPr>
        <a:xfrm>
          <a:off x="0" y="0"/>
          <a:ext cx="0" cy="0"/>
          <a:chOff x="0" y="0"/>
          <a:chExt cx="0" cy="0"/>
        </a:xfrm>
      </p:grpSpPr>
      <p:sp>
        <p:nvSpPr>
          <p:cNvPr id="2682" name="Google Shape;2682;p160"/>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Xóa các dấu vết trên hệ điều hành</a:t>
            </a:r>
            <a:endParaRPr>
              <a:latin typeface="Arial"/>
              <a:ea typeface="Arial"/>
              <a:cs typeface="Arial"/>
              <a:sym typeface="Arial"/>
            </a:endParaRPr>
          </a:p>
        </p:txBody>
      </p:sp>
      <p:sp>
        <p:nvSpPr>
          <p:cNvPr id="2683" name="Google Shape;2683;p16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98</a:t>
            </a:fld>
            <a:endParaRPr/>
          </a:p>
        </p:txBody>
      </p:sp>
      <p:sp>
        <p:nvSpPr>
          <p:cNvPr id="2684" name="Google Shape;2684;p160"/>
          <p:cNvSpPr txBox="1"/>
          <p:nvPr/>
        </p:nvSpPr>
        <p:spPr>
          <a:xfrm>
            <a:off x="1828800" y="909935"/>
            <a:ext cx="1676400" cy="461665"/>
          </a:xfrm>
          <a:prstGeom prst="rect">
            <a:avLst/>
          </a:prstGeom>
          <a:solidFill>
            <a:schemeClr val="lt1"/>
          </a:solidFill>
          <a:ln>
            <a:noFill/>
          </a:ln>
          <a:effectLst>
            <a:outerShdw blurRad="127000" dist="50800" dir="5400000" sx="109000" sy="109000" algn="ctr" rotWithShape="0">
              <a:srgbClr val="000000">
                <a:alpha val="48235"/>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2"/>
                </a:solidFill>
                <a:latin typeface="Tahoma"/>
                <a:ea typeface="Tahoma"/>
                <a:cs typeface="Tahoma"/>
                <a:sym typeface="Tahoma"/>
              </a:rPr>
              <a:t>Windows</a:t>
            </a:r>
            <a:endParaRPr sz="2400" b="1" i="0" u="none" strike="noStrike" cap="none">
              <a:solidFill>
                <a:schemeClr val="dk2"/>
              </a:solidFill>
              <a:latin typeface="Tahoma"/>
              <a:ea typeface="Tahoma"/>
              <a:cs typeface="Tahoma"/>
              <a:sym typeface="Tahoma"/>
            </a:endParaRPr>
          </a:p>
        </p:txBody>
      </p:sp>
      <p:sp>
        <p:nvSpPr>
          <p:cNvPr id="2685" name="Google Shape;2685;p160"/>
          <p:cNvSpPr txBox="1"/>
          <p:nvPr/>
        </p:nvSpPr>
        <p:spPr>
          <a:xfrm>
            <a:off x="8534400" y="822158"/>
            <a:ext cx="1219200" cy="461665"/>
          </a:xfrm>
          <a:prstGeom prst="rect">
            <a:avLst/>
          </a:prstGeom>
          <a:solidFill>
            <a:schemeClr val="lt1"/>
          </a:solidFill>
          <a:ln>
            <a:noFill/>
          </a:ln>
          <a:effectLst>
            <a:outerShdw blurRad="127000" dist="50800" dir="5400000" sx="109000" sy="109000" algn="ctr" rotWithShape="0">
              <a:srgbClr val="000000">
                <a:alpha val="48235"/>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2"/>
                </a:solidFill>
                <a:latin typeface="Tahoma"/>
                <a:ea typeface="Tahoma"/>
                <a:cs typeface="Tahoma"/>
                <a:sym typeface="Tahoma"/>
              </a:rPr>
              <a:t>UNIX</a:t>
            </a:r>
            <a:endParaRPr sz="2400" b="1" i="0" u="none" strike="noStrike" cap="none">
              <a:solidFill>
                <a:schemeClr val="dk2"/>
              </a:solidFill>
              <a:latin typeface="Tahoma"/>
              <a:ea typeface="Tahoma"/>
              <a:cs typeface="Tahoma"/>
              <a:sym typeface="Tahoma"/>
            </a:endParaRPr>
          </a:p>
        </p:txBody>
      </p:sp>
      <p:sp>
        <p:nvSpPr>
          <p:cNvPr id="2686" name="Google Shape;2686;p160"/>
          <p:cNvSpPr txBox="1"/>
          <p:nvPr/>
        </p:nvSpPr>
        <p:spPr>
          <a:xfrm>
            <a:off x="113910" y="1600200"/>
            <a:ext cx="6134489" cy="3416320"/>
          </a:xfrm>
          <a:prstGeom prst="rect">
            <a:avLst/>
          </a:prstGeom>
          <a:gradFill>
            <a:gsLst>
              <a:gs pos="0">
                <a:srgbClr val="97B4E4"/>
              </a:gs>
              <a:gs pos="50000">
                <a:srgbClr val="BFCFEC"/>
              </a:gs>
              <a:gs pos="100000">
                <a:srgbClr val="E0E8F4"/>
              </a:gs>
            </a:gsLst>
            <a:path path="circle">
              <a:fillToRect r="100000" b="100000"/>
            </a:path>
            <a:tileRect l="-100000" t="-100000"/>
          </a:gra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NTFS có một tính năng được gọi là </a:t>
            </a:r>
            <a:r>
              <a:rPr lang="en-US" sz="1800" b="0" i="0" u="none" strike="noStrike" cap="none">
                <a:solidFill>
                  <a:srgbClr val="FF0000"/>
                </a:solidFill>
                <a:latin typeface="Tahoma"/>
                <a:ea typeface="Tahoma"/>
                <a:cs typeface="Tahoma"/>
                <a:sym typeface="Tahoma"/>
              </a:rPr>
              <a:t>Dòng dữ liệu thay thế </a:t>
            </a:r>
            <a:r>
              <a:rPr lang="en-US" sz="1800" b="0" i="0" u="none" strike="noStrike" cap="none">
                <a:solidFill>
                  <a:schemeClr val="dk1"/>
                </a:solidFill>
                <a:latin typeface="Tahoma"/>
                <a:ea typeface="Tahoma"/>
                <a:cs typeface="Tahoma"/>
                <a:sym typeface="Tahoma"/>
              </a:rPr>
              <a:t>cho phép kẻ tấn công ẩn một tệp sau các tệp bình thường khác</a:t>
            </a:r>
            <a:endParaRPr sz="18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Dưới đây là một số bước để ẩn tệp bằng NTFS:</a:t>
            </a:r>
            <a:endParaRPr sz="1800" b="0" i="0" u="none" strike="noStrike" cap="none">
              <a:solidFill>
                <a:schemeClr val="dk1"/>
              </a:solidFill>
              <a:latin typeface="Tahoma"/>
              <a:ea typeface="Tahoma"/>
              <a:cs typeface="Tahoma"/>
              <a:sym typeface="Tahoma"/>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Mở dấu nhắc lệnh với một đặc quyền nâng cao</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Gõ lệnh “</a:t>
            </a:r>
            <a:r>
              <a:rPr lang="en-US" sz="1800" b="1" i="0" u="none" strike="noStrike" cap="none">
                <a:solidFill>
                  <a:schemeClr val="dk1"/>
                </a:solidFill>
                <a:latin typeface="Tahoma"/>
                <a:ea typeface="Tahoma"/>
                <a:cs typeface="Tahoma"/>
                <a:sym typeface="Tahoma"/>
              </a:rPr>
              <a:t>type C:\SecretFile.txt &gt;C:\LegitFile.txt:SecretFile.txt” </a:t>
            </a:r>
            <a:r>
              <a:rPr lang="en-US" sz="1800" b="0" i="0" u="none" strike="noStrike" cap="none">
                <a:solidFill>
                  <a:schemeClr val="dk1"/>
                </a:solidFill>
                <a:latin typeface="Tahoma"/>
                <a:ea typeface="Tahoma"/>
                <a:cs typeface="Tahoma"/>
                <a:sym typeface="Tahoma"/>
              </a:rPr>
              <a:t>(ở đây, tệp được giữ trong ổ C nơi tệp SecretFile.txt được ẩn bên trong tệp LegitFile.txt)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Để xem tệp ẩn, hãy nhập “</a:t>
            </a:r>
            <a:r>
              <a:rPr lang="en-US" sz="1800" b="1" i="0" u="none" strike="noStrike" cap="none">
                <a:solidFill>
                  <a:schemeClr val="dk1"/>
                </a:solidFill>
                <a:latin typeface="Tahoma"/>
                <a:ea typeface="Tahoma"/>
                <a:cs typeface="Tahoma"/>
                <a:sym typeface="Tahoma"/>
              </a:rPr>
              <a:t>more &lt; C:\SecretFile.txt</a:t>
            </a:r>
            <a:r>
              <a:rPr lang="en-US" sz="1800" b="0" i="0" u="none" strike="noStrike" cap="none">
                <a:solidFill>
                  <a:schemeClr val="dk1"/>
                </a:solidFill>
                <a:latin typeface="Tahoma"/>
                <a:ea typeface="Tahoma"/>
                <a:cs typeface="Tahoma"/>
                <a:sym typeface="Tahoma"/>
              </a:rPr>
              <a:t>” (vì điều này, bạn cần biết tên tệp ẩn)</a:t>
            </a:r>
            <a:endParaRPr sz="1800" b="0" i="0" u="none" strike="noStrike" cap="none">
              <a:solidFill>
                <a:schemeClr val="dk1"/>
              </a:solidFill>
              <a:latin typeface="Tahoma"/>
              <a:ea typeface="Tahoma"/>
              <a:cs typeface="Tahoma"/>
              <a:sym typeface="Tahoma"/>
            </a:endParaRPr>
          </a:p>
        </p:txBody>
      </p:sp>
      <p:sp>
        <p:nvSpPr>
          <p:cNvPr id="2687" name="Google Shape;2687;p160"/>
          <p:cNvSpPr txBox="1"/>
          <p:nvPr/>
        </p:nvSpPr>
        <p:spPr>
          <a:xfrm>
            <a:off x="6477000" y="1587105"/>
            <a:ext cx="5562600" cy="2308324"/>
          </a:xfrm>
          <a:prstGeom prst="rect">
            <a:avLst/>
          </a:prstGeom>
          <a:gradFill>
            <a:gsLst>
              <a:gs pos="0">
                <a:srgbClr val="97B4E4"/>
              </a:gs>
              <a:gs pos="50000">
                <a:srgbClr val="BFCFEC"/>
              </a:gs>
              <a:gs pos="100000">
                <a:srgbClr val="E0E8F4"/>
              </a:gs>
            </a:gsLst>
            <a:lin ang="10800000"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Các tệp trong UNIX có thể bị ẩn chỉ bằng cách </a:t>
            </a:r>
            <a:r>
              <a:rPr lang="en-US" sz="1800" b="0" i="0" u="none" strike="noStrike" cap="none">
                <a:solidFill>
                  <a:srgbClr val="FF0000"/>
                </a:solidFill>
                <a:latin typeface="Tahoma"/>
                <a:ea typeface="Tahoma"/>
                <a:cs typeface="Tahoma"/>
                <a:sym typeface="Tahoma"/>
              </a:rPr>
              <a:t>thêm dấu chấm </a:t>
            </a:r>
            <a:r>
              <a:rPr lang="en-US" sz="1800" b="0" i="0" u="none" strike="noStrike" cap="none">
                <a:solidFill>
                  <a:schemeClr val="dk1"/>
                </a:solidFill>
                <a:latin typeface="Tahoma"/>
                <a:ea typeface="Tahoma"/>
                <a:cs typeface="Tahoma"/>
                <a:sym typeface="Tahoma"/>
              </a:rPr>
              <a:t>(.) vào trước tên tệp</a:t>
            </a:r>
            <a:endParaRPr sz="18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Những kẻ tấn công có thể sử dụng tính năng này để chỉnh sửa các </a:t>
            </a:r>
            <a:r>
              <a:rPr lang="en-US" sz="1800" b="0" i="0" u="none" strike="noStrike" cap="none">
                <a:solidFill>
                  <a:srgbClr val="FF0000"/>
                </a:solidFill>
                <a:latin typeface="Tahoma"/>
                <a:ea typeface="Tahoma"/>
                <a:cs typeface="Tahoma"/>
                <a:sym typeface="Tahoma"/>
              </a:rPr>
              <a:t>tệp nhật ký </a:t>
            </a:r>
            <a:r>
              <a:rPr lang="en-US" sz="1800" b="0" i="0" u="none" strike="noStrike" cap="none">
                <a:solidFill>
                  <a:schemeClr val="dk1"/>
                </a:solidFill>
                <a:latin typeface="Tahoma"/>
                <a:ea typeface="Tahoma"/>
                <a:cs typeface="Tahoma"/>
                <a:sym typeface="Tahoma"/>
              </a:rPr>
              <a:t>để che dấu vết của chúng</a:t>
            </a:r>
            <a:endParaRPr sz="1800" b="0" i="0" u="none" strike="noStrike" cap="none">
              <a:solidFill>
                <a:schemeClr val="dk1"/>
              </a:solidFill>
              <a:latin typeface="Tahoma"/>
              <a:ea typeface="Tahoma"/>
              <a:cs typeface="Tahoma"/>
              <a:sym typeface="Tahoma"/>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ahoma"/>
                <a:ea typeface="Tahoma"/>
                <a:cs typeface="Tahoma"/>
                <a:sym typeface="Tahoma"/>
              </a:rPr>
              <a:t>Những kẻ tấn công có thể sử dụng lệnh "export HISTSIZE = 0" để xóa lịch sử lệnh và lệnh cụ thể mà chúng đã sử dụng để ẩn các tệp nhật ký</a:t>
            </a:r>
            <a:endParaRPr sz="1800" b="0" i="0" u="none" strike="noStrike" cap="none">
              <a:solidFill>
                <a:schemeClr val="dk1"/>
              </a:solidFill>
              <a:latin typeface="Tahoma"/>
              <a:ea typeface="Tahoma"/>
              <a:cs typeface="Tahoma"/>
              <a:sym typeface="Tahoma"/>
            </a:endParaRPr>
          </a:p>
        </p:txBody>
      </p:sp>
      <p:pic>
        <p:nvPicPr>
          <p:cNvPr id="2688" name="Google Shape;2688;p160"/>
          <p:cNvPicPr preferRelativeResize="0"/>
          <p:nvPr/>
        </p:nvPicPr>
        <p:blipFill rotWithShape="1">
          <a:blip r:embed="rId3">
            <a:alphaModFix/>
          </a:blip>
          <a:srcRect/>
          <a:stretch/>
        </p:blipFill>
        <p:spPr>
          <a:xfrm>
            <a:off x="228600" y="5257800"/>
            <a:ext cx="5894519" cy="1295400"/>
          </a:xfrm>
          <a:prstGeom prst="rect">
            <a:avLst/>
          </a:prstGeom>
          <a:noFill/>
          <a:ln>
            <a:noFill/>
          </a:ln>
        </p:spPr>
      </p:pic>
      <p:pic>
        <p:nvPicPr>
          <p:cNvPr id="2689" name="Google Shape;2689;p160"/>
          <p:cNvPicPr preferRelativeResize="0"/>
          <p:nvPr/>
        </p:nvPicPr>
        <p:blipFill rotWithShape="1">
          <a:blip r:embed="rId4">
            <a:alphaModFix/>
          </a:blip>
          <a:srcRect/>
          <a:stretch/>
        </p:blipFill>
        <p:spPr>
          <a:xfrm>
            <a:off x="6618636" y="4138220"/>
            <a:ext cx="5344764" cy="19577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161"/>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000"/>
              <a:buFont typeface="Arial"/>
              <a:buNone/>
            </a:pPr>
            <a:r>
              <a:rPr lang="en-US">
                <a:latin typeface="Arial"/>
                <a:ea typeface="Arial"/>
                <a:cs typeface="Arial"/>
                <a:sym typeface="Arial"/>
              </a:rPr>
              <a:t>Các công cụ xóa dấu vết</a:t>
            </a:r>
            <a:endParaRPr>
              <a:latin typeface="Arial"/>
              <a:ea typeface="Arial"/>
              <a:cs typeface="Arial"/>
              <a:sym typeface="Arial"/>
            </a:endParaRPr>
          </a:p>
        </p:txBody>
      </p:sp>
      <p:sp>
        <p:nvSpPr>
          <p:cNvPr id="2695" name="Google Shape;2695;p16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3200"/>
              <a:buNone/>
            </a:pPr>
            <a:fld id="{00000000-1234-1234-1234-123412341234}" type="slidenum">
              <a:rPr lang="en-US"/>
              <a:t>99</a:t>
            </a:fld>
            <a:endParaRPr/>
          </a:p>
        </p:txBody>
      </p:sp>
      <p:sp>
        <p:nvSpPr>
          <p:cNvPr id="2696" name="Google Shape;2696;p161"/>
          <p:cNvSpPr txBox="1"/>
          <p:nvPr/>
        </p:nvSpPr>
        <p:spPr>
          <a:xfrm>
            <a:off x="418710" y="838200"/>
            <a:ext cx="7429890" cy="1107996"/>
          </a:xfrm>
          <a:prstGeom prst="rect">
            <a:avLst/>
          </a:prstGeom>
          <a:gradFill>
            <a:gsLst>
              <a:gs pos="0">
                <a:srgbClr val="D7D7D7"/>
              </a:gs>
              <a:gs pos="50000">
                <a:srgbClr val="E5E5E5"/>
              </a:gs>
              <a:gs pos="100000">
                <a:srgbClr val="F2F2F2"/>
              </a:gs>
            </a:gsLst>
            <a:lin ang="5400000" scaled="0"/>
          </a:gra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Tahoma"/>
                <a:ea typeface="Tahoma"/>
                <a:cs typeface="Tahoma"/>
                <a:sym typeface="Tahoma"/>
              </a:rPr>
              <a:t>CCleaner xóa sạch dấu vết của các tệp tạm thời, tệp nhật ký, tệp đăng ký, kết xuất bộ nhớ và cả </a:t>
            </a:r>
            <a:r>
              <a:rPr lang="en-US" sz="2200" b="0" i="0" u="none" strike="noStrike" cap="none">
                <a:solidFill>
                  <a:srgbClr val="FF0000"/>
                </a:solidFill>
                <a:latin typeface="Tahoma"/>
                <a:ea typeface="Tahoma"/>
                <a:cs typeface="Tahoma"/>
                <a:sym typeface="Tahoma"/>
              </a:rPr>
              <a:t>các hoạt động trực tuyến </a:t>
            </a:r>
            <a:r>
              <a:rPr lang="en-US" sz="2200" b="0" i="0" u="none" strike="noStrike" cap="none">
                <a:solidFill>
                  <a:schemeClr val="dk1"/>
                </a:solidFill>
                <a:latin typeface="Tahoma"/>
                <a:ea typeface="Tahoma"/>
                <a:cs typeface="Tahoma"/>
                <a:sym typeface="Tahoma"/>
              </a:rPr>
              <a:t>của bạn như lịch sử Internet của bạn</a:t>
            </a:r>
            <a:endParaRPr sz="2200" b="0" i="0" u="none" strike="noStrike" cap="none">
              <a:solidFill>
                <a:schemeClr val="dk1"/>
              </a:solidFill>
              <a:latin typeface="Tahoma"/>
              <a:ea typeface="Tahoma"/>
              <a:cs typeface="Tahoma"/>
              <a:sym typeface="Tahoma"/>
            </a:endParaRPr>
          </a:p>
        </p:txBody>
      </p:sp>
      <p:sp>
        <p:nvSpPr>
          <p:cNvPr id="2697" name="Google Shape;2697;p161"/>
          <p:cNvSpPr/>
          <p:nvPr/>
        </p:nvSpPr>
        <p:spPr>
          <a:xfrm>
            <a:off x="8763000" y="914400"/>
            <a:ext cx="2819400" cy="838200"/>
          </a:xfrm>
          <a:prstGeom prst="rect">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DBAN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1" u="sng" strike="noStrike" cap="none">
                <a:solidFill>
                  <a:schemeClr val="hlink"/>
                </a:solidFill>
                <a:latin typeface="Tahoma"/>
                <a:ea typeface="Tahoma"/>
                <a:cs typeface="Tahoma"/>
                <a:sym typeface="Tahoma"/>
                <a:hlinkClick r:id="rId3"/>
              </a:rPr>
              <a:t>http://www.cybertronsoft.com</a:t>
            </a:r>
            <a:endParaRPr sz="1200" b="0" i="0" u="none" strike="noStrike" cap="none">
              <a:solidFill>
                <a:schemeClr val="dk1"/>
              </a:solidFill>
              <a:latin typeface="Tahoma"/>
              <a:ea typeface="Tahoma"/>
              <a:cs typeface="Tahoma"/>
              <a:sym typeface="Tahoma"/>
            </a:endParaRPr>
          </a:p>
        </p:txBody>
      </p:sp>
      <p:sp>
        <p:nvSpPr>
          <p:cNvPr id="2698" name="Google Shape;2698;p161"/>
          <p:cNvSpPr/>
          <p:nvPr/>
        </p:nvSpPr>
        <p:spPr>
          <a:xfrm>
            <a:off x="8763000" y="2057400"/>
            <a:ext cx="2819400" cy="838200"/>
          </a:xfrm>
          <a:prstGeom prst="rect">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Privacy Eraser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1" u="sng" strike="noStrike" cap="none">
                <a:solidFill>
                  <a:schemeClr val="hlink"/>
                </a:solidFill>
                <a:latin typeface="Tahoma"/>
                <a:ea typeface="Tahoma"/>
                <a:cs typeface="Tahoma"/>
                <a:sym typeface="Tahoma"/>
                <a:hlinkClick r:id="rId3"/>
              </a:rPr>
              <a:t>http://www.cybertronsoft.com</a:t>
            </a:r>
            <a:endParaRPr sz="1200" b="0" i="0" u="none" strike="noStrike" cap="none">
              <a:solidFill>
                <a:schemeClr val="dk1"/>
              </a:solidFill>
              <a:latin typeface="Tahoma"/>
              <a:ea typeface="Tahoma"/>
              <a:cs typeface="Tahoma"/>
              <a:sym typeface="Tahoma"/>
            </a:endParaRPr>
          </a:p>
        </p:txBody>
      </p:sp>
      <p:sp>
        <p:nvSpPr>
          <p:cNvPr id="2699" name="Google Shape;2699;p161"/>
          <p:cNvSpPr/>
          <p:nvPr/>
        </p:nvSpPr>
        <p:spPr>
          <a:xfrm>
            <a:off x="8763000" y="3200400"/>
            <a:ext cx="2843463" cy="838200"/>
          </a:xfrm>
          <a:prstGeom prst="rect">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Wipe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1" u="sng" strike="noStrike" cap="none">
                <a:solidFill>
                  <a:schemeClr val="hlink"/>
                </a:solidFill>
                <a:latin typeface="Tahoma"/>
                <a:ea typeface="Tahoma"/>
                <a:cs typeface="Tahoma"/>
                <a:sym typeface="Tahoma"/>
                <a:hlinkClick r:id="rId4"/>
              </a:rPr>
              <a:t>https://privacyroot.com</a:t>
            </a:r>
            <a:endParaRPr sz="1200" b="0" i="0" u="none" strike="noStrike" cap="none">
              <a:solidFill>
                <a:schemeClr val="dk1"/>
              </a:solidFill>
              <a:latin typeface="Tahoma"/>
              <a:ea typeface="Tahoma"/>
              <a:cs typeface="Tahoma"/>
              <a:sym typeface="Tahoma"/>
            </a:endParaRPr>
          </a:p>
        </p:txBody>
      </p:sp>
      <p:sp>
        <p:nvSpPr>
          <p:cNvPr id="2700" name="Google Shape;2700;p161"/>
          <p:cNvSpPr/>
          <p:nvPr/>
        </p:nvSpPr>
        <p:spPr>
          <a:xfrm>
            <a:off x="8763001" y="4343400"/>
            <a:ext cx="2841908" cy="838200"/>
          </a:xfrm>
          <a:prstGeom prst="rect">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BleachBit</a:t>
            </a:r>
            <a:endParaRPr sz="1800" b="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1200"/>
              <a:buFont typeface="Arial"/>
              <a:buNone/>
            </a:pPr>
            <a:r>
              <a:rPr lang="en-US" sz="1200" b="0" i="1" u="sng" strike="noStrike" cap="none">
                <a:solidFill>
                  <a:schemeClr val="hlink"/>
                </a:solidFill>
                <a:latin typeface="Tahoma"/>
                <a:ea typeface="Tahoma"/>
                <a:cs typeface="Tahoma"/>
                <a:sym typeface="Tahoma"/>
                <a:hlinkClick r:id="rId5"/>
              </a:rPr>
              <a:t>https://www.bleachbit.org</a:t>
            </a:r>
            <a:endParaRPr sz="1200" b="0" i="0" u="none" strike="noStrike" cap="none">
              <a:solidFill>
                <a:schemeClr val="dk1"/>
              </a:solidFill>
              <a:latin typeface="Tahoma"/>
              <a:ea typeface="Tahoma"/>
              <a:cs typeface="Tahoma"/>
              <a:sym typeface="Tahoma"/>
            </a:endParaRPr>
          </a:p>
        </p:txBody>
      </p:sp>
      <p:sp>
        <p:nvSpPr>
          <p:cNvPr id="2701" name="Google Shape;2701;p161"/>
          <p:cNvSpPr/>
          <p:nvPr/>
        </p:nvSpPr>
        <p:spPr>
          <a:xfrm>
            <a:off x="8763001" y="5486400"/>
            <a:ext cx="2843463" cy="838200"/>
          </a:xfrm>
          <a:prstGeom prst="rect">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ClearProg</a:t>
            </a:r>
            <a:endParaRPr sz="1800" b="0" i="0" u="none" strike="noStrike" cap="none">
              <a:solidFill>
                <a:schemeClr val="dk1"/>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1200"/>
              <a:buFont typeface="Arial"/>
              <a:buNone/>
            </a:pPr>
            <a:r>
              <a:rPr lang="en-US" sz="1200" b="0" i="1" u="sng" strike="noStrike" cap="none">
                <a:solidFill>
                  <a:schemeClr val="hlink"/>
                </a:solidFill>
                <a:latin typeface="Tahoma"/>
                <a:ea typeface="Tahoma"/>
                <a:cs typeface="Tahoma"/>
                <a:sym typeface="Tahoma"/>
                <a:hlinkClick r:id="rId6"/>
              </a:rPr>
              <a:t>http://www.clearprog.de</a:t>
            </a:r>
            <a:endParaRPr sz="1200" b="0" i="0" u="none" strike="noStrike" cap="none">
              <a:solidFill>
                <a:schemeClr val="dk1"/>
              </a:solidFill>
              <a:latin typeface="Tahoma"/>
              <a:ea typeface="Tahoma"/>
              <a:cs typeface="Tahoma"/>
              <a:sym typeface="Tahoma"/>
            </a:endParaRPr>
          </a:p>
        </p:txBody>
      </p:sp>
      <p:pic>
        <p:nvPicPr>
          <p:cNvPr id="2702" name="Google Shape;2702;p161" descr="https://static.vecteezy.com/system/resources/previews/000/376/355/original/user-management-vector-icon.jpg"/>
          <p:cNvPicPr preferRelativeResize="0"/>
          <p:nvPr/>
        </p:nvPicPr>
        <p:blipFill rotWithShape="1">
          <a:blip r:embed="rId7">
            <a:alphaModFix/>
          </a:blip>
          <a:srcRect/>
          <a:stretch/>
        </p:blipFill>
        <p:spPr>
          <a:xfrm>
            <a:off x="8854583" y="946756"/>
            <a:ext cx="441817" cy="445442"/>
          </a:xfrm>
          <a:prstGeom prst="rect">
            <a:avLst/>
          </a:prstGeom>
          <a:noFill/>
          <a:ln>
            <a:noFill/>
          </a:ln>
        </p:spPr>
      </p:pic>
      <p:pic>
        <p:nvPicPr>
          <p:cNvPr id="2703" name="Google Shape;2703;p161" descr="https://static.vecteezy.com/system/resources/previews/000/439/534/non_2x/vector-users-icon.jpg"/>
          <p:cNvPicPr preferRelativeResize="0"/>
          <p:nvPr/>
        </p:nvPicPr>
        <p:blipFill rotWithShape="1">
          <a:blip r:embed="rId8">
            <a:alphaModFix/>
          </a:blip>
          <a:srcRect/>
          <a:stretch/>
        </p:blipFill>
        <p:spPr>
          <a:xfrm>
            <a:off x="8854583" y="2091489"/>
            <a:ext cx="474389" cy="474389"/>
          </a:xfrm>
          <a:prstGeom prst="rect">
            <a:avLst/>
          </a:prstGeom>
          <a:noFill/>
          <a:ln>
            <a:noFill/>
          </a:ln>
        </p:spPr>
      </p:pic>
      <p:pic>
        <p:nvPicPr>
          <p:cNvPr id="2704" name="Google Shape;2704;p161" descr="https://tse3.mm.bing.net/th?id=OIP.5A8tLLJHfW2T0QS1BGhNdwHaHa&amp;pid=Api&amp;P=0&amp;w=162&amp;h=162"/>
          <p:cNvPicPr preferRelativeResize="0"/>
          <p:nvPr/>
        </p:nvPicPr>
        <p:blipFill rotWithShape="1">
          <a:blip r:embed="rId9">
            <a:alphaModFix/>
          </a:blip>
          <a:srcRect/>
          <a:stretch/>
        </p:blipFill>
        <p:spPr>
          <a:xfrm>
            <a:off x="8891752" y="3333750"/>
            <a:ext cx="400050" cy="400050"/>
          </a:xfrm>
          <a:prstGeom prst="rect">
            <a:avLst/>
          </a:prstGeom>
          <a:noFill/>
          <a:ln>
            <a:noFill/>
          </a:ln>
        </p:spPr>
      </p:pic>
      <p:pic>
        <p:nvPicPr>
          <p:cNvPr id="2705" name="Google Shape;2705;p161" descr="https://tse3.mm.bing.net/th?id=OIP.5-QmrISbTEXnZM3er_sD1QHaHa&amp;pid=Api&amp;P=0&amp;w=186&amp;h=186"/>
          <p:cNvPicPr preferRelativeResize="0"/>
          <p:nvPr/>
        </p:nvPicPr>
        <p:blipFill rotWithShape="1">
          <a:blip r:embed="rId10">
            <a:alphaModFix/>
          </a:blip>
          <a:srcRect/>
          <a:stretch/>
        </p:blipFill>
        <p:spPr>
          <a:xfrm>
            <a:off x="8896350" y="4434139"/>
            <a:ext cx="400050" cy="400050"/>
          </a:xfrm>
          <a:prstGeom prst="rect">
            <a:avLst/>
          </a:prstGeom>
          <a:noFill/>
          <a:ln>
            <a:noFill/>
          </a:ln>
        </p:spPr>
      </p:pic>
      <p:pic>
        <p:nvPicPr>
          <p:cNvPr id="2706" name="Google Shape;2706;p161"/>
          <p:cNvPicPr preferRelativeResize="0"/>
          <p:nvPr/>
        </p:nvPicPr>
        <p:blipFill rotWithShape="1">
          <a:blip r:embed="rId11">
            <a:alphaModFix/>
          </a:blip>
          <a:srcRect/>
          <a:stretch/>
        </p:blipFill>
        <p:spPr>
          <a:xfrm>
            <a:off x="8863661" y="5570956"/>
            <a:ext cx="432739" cy="334544"/>
          </a:xfrm>
          <a:prstGeom prst="rect">
            <a:avLst/>
          </a:prstGeom>
          <a:noFill/>
          <a:ln>
            <a:noFill/>
          </a:ln>
        </p:spPr>
      </p:pic>
      <p:pic>
        <p:nvPicPr>
          <p:cNvPr id="2707" name="Google Shape;2707;p161"/>
          <p:cNvPicPr preferRelativeResize="0"/>
          <p:nvPr/>
        </p:nvPicPr>
        <p:blipFill rotWithShape="1">
          <a:blip r:embed="rId12">
            <a:alphaModFix/>
          </a:blip>
          <a:srcRect/>
          <a:stretch/>
        </p:blipFill>
        <p:spPr>
          <a:xfrm>
            <a:off x="623419" y="2133600"/>
            <a:ext cx="7072781" cy="4495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lide bài giảng">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 bài giảng">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22118</Words>
  <Application>Microsoft Office PowerPoint</Application>
  <PresentationFormat>Widescreen</PresentationFormat>
  <Paragraphs>1878</Paragraphs>
  <Slides>108</Slides>
  <Notes>108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108</vt:i4>
      </vt:variant>
    </vt:vector>
  </HeadingPairs>
  <TitlesOfParts>
    <vt:vector size="120" baseType="lpstr">
      <vt:lpstr>Noto Sans Symbols</vt:lpstr>
      <vt:lpstr>Roboto</vt:lpstr>
      <vt:lpstr>Arial</vt:lpstr>
      <vt:lpstr>Arial Narrow</vt:lpstr>
      <vt:lpstr>Calibri</vt:lpstr>
      <vt:lpstr>Consolas</vt:lpstr>
      <vt:lpstr>Courier New</vt:lpstr>
      <vt:lpstr>Tahoma</vt:lpstr>
      <vt:lpstr>Times New Roman</vt:lpstr>
      <vt:lpstr>Slide bài giảng</vt:lpstr>
      <vt:lpstr>Slide bài giảng</vt:lpstr>
      <vt:lpstr>Office Theme</vt:lpstr>
      <vt:lpstr>TẤN CÔNG VÀ PHÒNG THỦ HỆ THỐNG</vt:lpstr>
      <vt:lpstr>PowerPoint Presentation</vt:lpstr>
      <vt:lpstr>PowerPoint Presentation</vt:lpstr>
      <vt:lpstr>PowerPoint Presentation</vt:lpstr>
      <vt:lpstr>Mục tiêu của System hacking</vt:lpstr>
      <vt:lpstr>PowerPoint Presentation</vt:lpstr>
      <vt:lpstr>PowerPoint Presentation</vt:lpstr>
      <vt:lpstr>Các loại  tấn công mật khẩu</vt:lpstr>
      <vt:lpstr>Tấn công phi điện tử</vt:lpstr>
      <vt:lpstr>Tấn công trực tuyến chủ động</vt:lpstr>
      <vt:lpstr>Tấn công trực tuyến trực tiếp: Đoán mật khẩu</vt:lpstr>
      <vt:lpstr>Mật khẩu mặc định</vt:lpstr>
      <vt:lpstr>Tấn công trực tuyến chủ động:Trojan/Spyware/Keylogger</vt:lpstr>
      <vt:lpstr>Ví dụ về tấn công trực tuyến chủ động sử dụng USB</vt:lpstr>
      <vt:lpstr>Tấn công trực tuyến chủ động: Tấn công Hash Injection</vt:lpstr>
      <vt:lpstr>Tấn công trực tuyến chủ động: Đầu đọc LLMNR/NBT-NS</vt:lpstr>
      <vt:lpstr>Tấn công trực tuyến bị động: Wire Sniffing</vt:lpstr>
      <vt:lpstr>Tấn công trực tuyến bị động: Man-in-the-Middle và tấn công phát lại</vt:lpstr>
      <vt:lpstr>Tấn công ngoại tuyến: Tấn công Rainbow Table</vt:lpstr>
      <vt:lpstr>Công cụ tạo bảng Rainbow: rtgen và Winrtgen</vt:lpstr>
      <vt:lpstr>Tấn công ngoại tuyến: Tấn công mạng phân tán</vt:lpstr>
      <vt:lpstr>Công cụ khôi phục mật khẩu</vt:lpstr>
      <vt:lpstr>Cơ chế xác thực của Microsoft</vt:lpstr>
      <vt:lpstr>Cách mã băm mật khẩu được lưu trong Window SAM</vt:lpstr>
      <vt:lpstr>Quá trình xác thực NTLM</vt:lpstr>
      <vt:lpstr>Quá trình xác thực Kerberos</vt:lpstr>
      <vt:lpstr>Password Salting</vt:lpstr>
      <vt:lpstr>Công cụ trích xuất mật khẩu Hash</vt:lpstr>
      <vt:lpstr>Công cụ bẻ khóa mật khẩu: L0phtCrack và ophcrack</vt:lpstr>
      <vt:lpstr>Công cụ bẻ khóa mật khẩu</vt:lpstr>
      <vt:lpstr>Cách chống lại tấn công bẻ khóa mật khẩu</vt:lpstr>
      <vt:lpstr>PowerPoint Presentation</vt:lpstr>
      <vt:lpstr>Cách ngăn chặn tấn công đầu đọc LLMNR/NBT-NS</vt:lpstr>
      <vt:lpstr>PowerPoint Presentation</vt:lpstr>
      <vt:lpstr>Leo thang đặc quyền</vt:lpstr>
      <vt:lpstr>Leo thang đặc quyền sử dụng DLL Hijacking</vt:lpstr>
      <vt:lpstr>Leo thang đặc quyền bằng cách khai thác lỗ hổng</vt:lpstr>
      <vt:lpstr>Leo thang đặc quyền sử dụng Dylib Hajacking</vt:lpstr>
      <vt:lpstr>Leo thang đặc quyền sử dụng lỗ hổng Spectre và Meltdown </vt:lpstr>
      <vt:lpstr>Các kĩ thuật leo thang đặc quyền khác</vt:lpstr>
      <vt:lpstr>Các kĩ thuật leo thang đặc quyền khác (tiếp)</vt:lpstr>
      <vt:lpstr>Các cách chống lại leo thang đặc quyền</vt:lpstr>
      <vt:lpstr>PowerPoint Presentation</vt:lpstr>
      <vt:lpstr>Các cách chống lại leo thang đặc quyền (tiếp)</vt:lpstr>
      <vt:lpstr>PowerPoint Presentation</vt:lpstr>
      <vt:lpstr>Thực thi ứng dụng </vt:lpstr>
      <vt:lpstr>Công cụ thực thi ứng dụng</vt:lpstr>
      <vt:lpstr>Keylogger</vt:lpstr>
      <vt:lpstr>Các loại bộ ghi nhật ký tổ hợp phím</vt:lpstr>
      <vt:lpstr>Keylogger phần cứng</vt:lpstr>
      <vt:lpstr>Keylogger dành cho Windows</vt:lpstr>
      <vt:lpstr>Phần mềm gián điệp</vt:lpstr>
      <vt:lpstr>PowerPoint Presentation</vt:lpstr>
      <vt:lpstr>PowerPoint Presentation</vt:lpstr>
      <vt:lpstr>PowerPoint Presentation</vt:lpstr>
      <vt:lpstr>Cách bảo vệ chống lại Keylogger </vt:lpstr>
      <vt:lpstr>Cách bảo vệ chống lại Keylogger (tiếp theo)</vt:lpstr>
      <vt:lpstr>Chống lại - Keylogger</vt:lpstr>
      <vt:lpstr>Cách bảo vệ chống lại phần mềm gián điệp</vt:lpstr>
      <vt:lpstr>Chống lại phần mềm gián điệp</vt:lpstr>
      <vt:lpstr>PowerPoint Presentation</vt:lpstr>
      <vt:lpstr>PowerPoint Presentation</vt:lpstr>
      <vt:lpstr>Rootkit</vt:lpstr>
      <vt:lpstr>PowerPoint Presentation</vt:lpstr>
      <vt:lpstr>PowerPoint Presentation</vt:lpstr>
      <vt:lpstr>Các Rootkit: Horse Pill và GrayFish</vt:lpstr>
      <vt:lpstr>Các Rootkit: Sirefef và Necurs</vt:lpstr>
      <vt:lpstr>PowerPoint Presentation</vt:lpstr>
      <vt:lpstr>Các bước phát hiện Rootkit</vt:lpstr>
      <vt:lpstr>Cách phòng chống Rootkit</vt:lpstr>
      <vt:lpstr>Các phần mềm chống Rootkit</vt:lpstr>
      <vt:lpstr>PowerPoint Presentation</vt:lpstr>
      <vt:lpstr>PowerPoint Presentation</vt:lpstr>
      <vt:lpstr>PowerPoint Presentation</vt:lpstr>
      <vt:lpstr>PowerPoint Presentation</vt:lpstr>
      <vt:lpstr>Các công cụ phát hiện luồng NTFS</vt:lpstr>
      <vt:lpstr>PowerPoint Presentation</vt:lpstr>
      <vt:lpstr>PowerPoint Presentation</vt:lpstr>
      <vt:lpstr>Phân loại các kỹ thuật giấu tin theo bìa</vt:lpstr>
      <vt:lpstr>PowerPoint Presentation</vt:lpstr>
      <vt:lpstr>PowerPoint Presentation</vt:lpstr>
      <vt:lpstr>Các công cụ giấu tin ảnh</vt:lpstr>
      <vt:lpstr>Giấu tin tài liệu</vt:lpstr>
      <vt:lpstr>Giấu tin video</vt:lpstr>
      <vt:lpstr>Giấu tin âm thanh</vt:lpstr>
      <vt:lpstr>Giấu tin thư mục</vt:lpstr>
      <vt:lpstr>Giấu tin spam và thư điện tử</vt:lpstr>
      <vt:lpstr>Các công cụ dấu tin trên thiết bị di động</vt:lpstr>
      <vt:lpstr>PowerPoint Presentation</vt:lpstr>
      <vt:lpstr>PowerPoint Presentation</vt:lpstr>
      <vt:lpstr>Tắt kiểm toán: Auditpol</vt:lpstr>
      <vt:lpstr>Xóa nhật ký</vt:lpstr>
      <vt:lpstr>Xóa nhật ký sự kiện theo cách thủ công</vt:lpstr>
      <vt:lpstr>Cách xóa các dấu vết trực tuyến</vt:lpstr>
      <vt:lpstr>Xóa các dấu vết của lịch sử tập lệnh(BASH)</vt:lpstr>
      <vt:lpstr>Xóa các dấu vết trên mạng </vt:lpstr>
      <vt:lpstr>Xóa các dấu vết trên mạng(tiếp tục) </vt:lpstr>
      <vt:lpstr>Xóa các dấu vết trên hệ điều hành</vt:lpstr>
      <vt:lpstr>Các công cụ xóa dấu vết</vt:lpstr>
      <vt:lpstr>PowerPoint Presentation</vt:lpstr>
      <vt:lpstr>Bẻ khóa mật khẩu</vt:lpstr>
      <vt:lpstr>Bẻ khóa mật khẩu (tiếp tục)</vt:lpstr>
      <vt:lpstr>Leo thang đặc quyền</vt:lpstr>
      <vt:lpstr>Thực thi ứng dụng</vt:lpstr>
      <vt:lpstr>Ẩn tệp</vt:lpstr>
      <vt:lpstr>Xóa dấu vết</vt:lpstr>
      <vt:lpstr>Tóm tắt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6: SYSTEM HACKING</dc:title>
  <cp:lastModifiedBy>Linh</cp:lastModifiedBy>
  <cp:revision>3</cp:revision>
  <dcterms:modified xsi:type="dcterms:W3CDTF">2022-07-06T07:38:39Z</dcterms:modified>
</cp:coreProperties>
</file>